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handoutMasterIdLst>
    <p:handoutMasterId r:id="rId149"/>
  </p:handoutMasterIdLst>
  <p:sldIdLst>
    <p:sldId id="256" r:id="rId2"/>
    <p:sldId id="333" r:id="rId3"/>
    <p:sldId id="304" r:id="rId4"/>
    <p:sldId id="311" r:id="rId5"/>
    <p:sldId id="321" r:id="rId6"/>
    <p:sldId id="305" r:id="rId7"/>
    <p:sldId id="322" r:id="rId8"/>
    <p:sldId id="341" r:id="rId9"/>
    <p:sldId id="342" r:id="rId10"/>
    <p:sldId id="343" r:id="rId11"/>
    <p:sldId id="344" r:id="rId12"/>
    <p:sldId id="345" r:id="rId13"/>
    <p:sldId id="346" r:id="rId14"/>
    <p:sldId id="347" r:id="rId15"/>
    <p:sldId id="348" r:id="rId16"/>
    <p:sldId id="349" r:id="rId17"/>
    <p:sldId id="350" r:id="rId18"/>
    <p:sldId id="351" r:id="rId19"/>
    <p:sldId id="352" r:id="rId20"/>
    <p:sldId id="353" r:id="rId21"/>
    <p:sldId id="354" r:id="rId22"/>
    <p:sldId id="355" r:id="rId23"/>
    <p:sldId id="395" r:id="rId24"/>
    <p:sldId id="306" r:id="rId25"/>
    <p:sldId id="323" r:id="rId26"/>
    <p:sldId id="307" r:id="rId27"/>
    <p:sldId id="308" r:id="rId28"/>
    <p:sldId id="396" r:id="rId29"/>
    <p:sldId id="397" r:id="rId30"/>
    <p:sldId id="398" r:id="rId31"/>
    <p:sldId id="399" r:id="rId32"/>
    <p:sldId id="400" r:id="rId33"/>
    <p:sldId id="401" r:id="rId34"/>
    <p:sldId id="402" r:id="rId35"/>
    <p:sldId id="403" r:id="rId36"/>
    <p:sldId id="404" r:id="rId37"/>
    <p:sldId id="408" r:id="rId38"/>
    <p:sldId id="409" r:id="rId39"/>
    <p:sldId id="410" r:id="rId40"/>
    <p:sldId id="411" r:id="rId41"/>
    <p:sldId id="412" r:id="rId42"/>
    <p:sldId id="413" r:id="rId43"/>
    <p:sldId id="405" r:id="rId44"/>
    <p:sldId id="406" r:id="rId45"/>
    <p:sldId id="407" r:id="rId46"/>
    <p:sldId id="414" r:id="rId47"/>
    <p:sldId id="309" r:id="rId48"/>
    <p:sldId id="312" r:id="rId49"/>
    <p:sldId id="310" r:id="rId50"/>
    <p:sldId id="337" r:id="rId51"/>
    <p:sldId id="313" r:id="rId52"/>
    <p:sldId id="325" r:id="rId53"/>
    <p:sldId id="315" r:id="rId54"/>
    <p:sldId id="415" r:id="rId55"/>
    <p:sldId id="416" r:id="rId56"/>
    <p:sldId id="417" r:id="rId57"/>
    <p:sldId id="418" r:id="rId58"/>
    <p:sldId id="419" r:id="rId59"/>
    <p:sldId id="420" r:id="rId60"/>
    <p:sldId id="316" r:id="rId61"/>
    <p:sldId id="326" r:id="rId62"/>
    <p:sldId id="327" r:id="rId63"/>
    <p:sldId id="317" r:id="rId64"/>
    <p:sldId id="328" r:id="rId65"/>
    <p:sldId id="421" r:id="rId66"/>
    <p:sldId id="329" r:id="rId67"/>
    <p:sldId id="318" r:id="rId68"/>
    <p:sldId id="336" r:id="rId69"/>
    <p:sldId id="357" r:id="rId70"/>
    <p:sldId id="422" r:id="rId71"/>
    <p:sldId id="358" r:id="rId72"/>
    <p:sldId id="359" r:id="rId73"/>
    <p:sldId id="360" r:id="rId74"/>
    <p:sldId id="361" r:id="rId75"/>
    <p:sldId id="362" r:id="rId76"/>
    <p:sldId id="363" r:id="rId77"/>
    <p:sldId id="364" r:id="rId78"/>
    <p:sldId id="365" r:id="rId79"/>
    <p:sldId id="366" r:id="rId80"/>
    <p:sldId id="367" r:id="rId81"/>
    <p:sldId id="368" r:id="rId82"/>
    <p:sldId id="369" r:id="rId83"/>
    <p:sldId id="370" r:id="rId84"/>
    <p:sldId id="371" r:id="rId85"/>
    <p:sldId id="423" r:id="rId86"/>
    <p:sldId id="372" r:id="rId87"/>
    <p:sldId id="425" r:id="rId88"/>
    <p:sldId id="424" r:id="rId89"/>
    <p:sldId id="426" r:id="rId90"/>
    <p:sldId id="427" r:id="rId91"/>
    <p:sldId id="428" r:id="rId92"/>
    <p:sldId id="429" r:id="rId93"/>
    <p:sldId id="430" r:id="rId94"/>
    <p:sldId id="431" r:id="rId95"/>
    <p:sldId id="432" r:id="rId96"/>
    <p:sldId id="373" r:id="rId97"/>
    <p:sldId id="374" r:id="rId98"/>
    <p:sldId id="433" r:id="rId99"/>
    <p:sldId id="375" r:id="rId100"/>
    <p:sldId id="434" r:id="rId101"/>
    <p:sldId id="376" r:id="rId102"/>
    <p:sldId id="377" r:id="rId103"/>
    <p:sldId id="389" r:id="rId104"/>
    <p:sldId id="390" r:id="rId105"/>
    <p:sldId id="391" r:id="rId106"/>
    <p:sldId id="378" r:id="rId107"/>
    <p:sldId id="379" r:id="rId108"/>
    <p:sldId id="380" r:id="rId109"/>
    <p:sldId id="381" r:id="rId110"/>
    <p:sldId id="382" r:id="rId111"/>
    <p:sldId id="383" r:id="rId112"/>
    <p:sldId id="392" r:id="rId113"/>
    <p:sldId id="384" r:id="rId114"/>
    <p:sldId id="394" r:id="rId115"/>
    <p:sldId id="435" r:id="rId116"/>
    <p:sldId id="436" r:id="rId117"/>
    <p:sldId id="437" r:id="rId118"/>
    <p:sldId id="438" r:id="rId119"/>
    <p:sldId id="439" r:id="rId120"/>
    <p:sldId id="440" r:id="rId121"/>
    <p:sldId id="452" r:id="rId122"/>
    <p:sldId id="453" r:id="rId123"/>
    <p:sldId id="454" r:id="rId124"/>
    <p:sldId id="455" r:id="rId125"/>
    <p:sldId id="456" r:id="rId126"/>
    <p:sldId id="457" r:id="rId127"/>
    <p:sldId id="458" r:id="rId128"/>
    <p:sldId id="459" r:id="rId129"/>
    <p:sldId id="460" r:id="rId130"/>
    <p:sldId id="461" r:id="rId131"/>
    <p:sldId id="441" r:id="rId132"/>
    <p:sldId id="442" r:id="rId133"/>
    <p:sldId id="443" r:id="rId134"/>
    <p:sldId id="444" r:id="rId135"/>
    <p:sldId id="445" r:id="rId136"/>
    <p:sldId id="446" r:id="rId137"/>
    <p:sldId id="447" r:id="rId138"/>
    <p:sldId id="448" r:id="rId139"/>
    <p:sldId id="449" r:id="rId140"/>
    <p:sldId id="450" r:id="rId141"/>
    <p:sldId id="451" r:id="rId142"/>
    <p:sldId id="385" r:id="rId143"/>
    <p:sldId id="393" r:id="rId144"/>
    <p:sldId id="356" r:id="rId145"/>
    <p:sldId id="387" r:id="rId146"/>
    <p:sldId id="386" r:id="rId147"/>
    <p:sldId id="330" r:id="rId148"/>
  </p:sldIdLst>
  <p:sldSz cx="9144000" cy="6858000" type="screen4x3"/>
  <p:notesSz cx="6858000" cy="9144000"/>
  <p:defaultTextStyle>
    <a:defPPr>
      <a:defRPr lang="zh-CN"/>
    </a:defPPr>
    <a:lvl1pPr algn="ctr" rtl="0" fontAlgn="base">
      <a:spcBef>
        <a:spcPct val="0"/>
      </a:spcBef>
      <a:spcAft>
        <a:spcPct val="0"/>
      </a:spcAft>
      <a:defRPr kumimoji="1" sz="2000" b="1" i="1" kern="1200">
        <a:solidFill>
          <a:srgbClr val="800080"/>
        </a:solidFill>
        <a:latin typeface="Times New Roman" pitchFamily="18" charset="0"/>
        <a:ea typeface="宋体" pitchFamily="2" charset="-122"/>
        <a:cs typeface="+mn-cs"/>
      </a:defRPr>
    </a:lvl1pPr>
    <a:lvl2pPr marL="457200" algn="ctr" rtl="0" fontAlgn="base">
      <a:spcBef>
        <a:spcPct val="0"/>
      </a:spcBef>
      <a:spcAft>
        <a:spcPct val="0"/>
      </a:spcAft>
      <a:defRPr kumimoji="1" sz="2000" b="1" i="1" kern="1200">
        <a:solidFill>
          <a:srgbClr val="800080"/>
        </a:solidFill>
        <a:latin typeface="Times New Roman" pitchFamily="18" charset="0"/>
        <a:ea typeface="宋体" pitchFamily="2" charset="-122"/>
        <a:cs typeface="+mn-cs"/>
      </a:defRPr>
    </a:lvl2pPr>
    <a:lvl3pPr marL="914400" algn="ctr" rtl="0" fontAlgn="base">
      <a:spcBef>
        <a:spcPct val="0"/>
      </a:spcBef>
      <a:spcAft>
        <a:spcPct val="0"/>
      </a:spcAft>
      <a:defRPr kumimoji="1" sz="2000" b="1" i="1" kern="1200">
        <a:solidFill>
          <a:srgbClr val="800080"/>
        </a:solidFill>
        <a:latin typeface="Times New Roman" pitchFamily="18" charset="0"/>
        <a:ea typeface="宋体" pitchFamily="2" charset="-122"/>
        <a:cs typeface="+mn-cs"/>
      </a:defRPr>
    </a:lvl3pPr>
    <a:lvl4pPr marL="1371600" algn="ctr" rtl="0" fontAlgn="base">
      <a:spcBef>
        <a:spcPct val="0"/>
      </a:spcBef>
      <a:spcAft>
        <a:spcPct val="0"/>
      </a:spcAft>
      <a:defRPr kumimoji="1" sz="2000" b="1" i="1" kern="1200">
        <a:solidFill>
          <a:srgbClr val="800080"/>
        </a:solidFill>
        <a:latin typeface="Times New Roman" pitchFamily="18" charset="0"/>
        <a:ea typeface="宋体" pitchFamily="2" charset="-122"/>
        <a:cs typeface="+mn-cs"/>
      </a:defRPr>
    </a:lvl4pPr>
    <a:lvl5pPr marL="1828800" algn="ctr" rtl="0" fontAlgn="base">
      <a:spcBef>
        <a:spcPct val="0"/>
      </a:spcBef>
      <a:spcAft>
        <a:spcPct val="0"/>
      </a:spcAft>
      <a:defRPr kumimoji="1" sz="2000" b="1" i="1" kern="1200">
        <a:solidFill>
          <a:srgbClr val="800080"/>
        </a:solidFill>
        <a:latin typeface="Times New Roman" pitchFamily="18" charset="0"/>
        <a:ea typeface="宋体" pitchFamily="2" charset="-122"/>
        <a:cs typeface="+mn-cs"/>
      </a:defRPr>
    </a:lvl5pPr>
    <a:lvl6pPr marL="2286000" algn="l" defTabSz="914400" rtl="0" eaLnBrk="1" latinLnBrk="0" hangingPunct="1">
      <a:defRPr kumimoji="1" sz="2000" b="1" i="1" kern="1200">
        <a:solidFill>
          <a:srgbClr val="800080"/>
        </a:solidFill>
        <a:latin typeface="Times New Roman" pitchFamily="18" charset="0"/>
        <a:ea typeface="宋体" pitchFamily="2" charset="-122"/>
        <a:cs typeface="+mn-cs"/>
      </a:defRPr>
    </a:lvl6pPr>
    <a:lvl7pPr marL="2743200" algn="l" defTabSz="914400" rtl="0" eaLnBrk="1" latinLnBrk="0" hangingPunct="1">
      <a:defRPr kumimoji="1" sz="2000" b="1" i="1" kern="1200">
        <a:solidFill>
          <a:srgbClr val="800080"/>
        </a:solidFill>
        <a:latin typeface="Times New Roman" pitchFamily="18" charset="0"/>
        <a:ea typeface="宋体" pitchFamily="2" charset="-122"/>
        <a:cs typeface="+mn-cs"/>
      </a:defRPr>
    </a:lvl7pPr>
    <a:lvl8pPr marL="3200400" algn="l" defTabSz="914400" rtl="0" eaLnBrk="1" latinLnBrk="0" hangingPunct="1">
      <a:defRPr kumimoji="1" sz="2000" b="1" i="1" kern="1200">
        <a:solidFill>
          <a:srgbClr val="800080"/>
        </a:solidFill>
        <a:latin typeface="Times New Roman" pitchFamily="18" charset="0"/>
        <a:ea typeface="宋体" pitchFamily="2" charset="-122"/>
        <a:cs typeface="+mn-cs"/>
      </a:defRPr>
    </a:lvl8pPr>
    <a:lvl9pPr marL="3657600" algn="l" defTabSz="914400" rtl="0" eaLnBrk="1" latinLnBrk="0" hangingPunct="1">
      <a:defRPr kumimoji="1" sz="2000" b="1" i="1" kern="1200">
        <a:solidFill>
          <a:srgbClr val="800080"/>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11893"/>
    <a:srgbClr val="CC99FF"/>
    <a:srgbClr val="993366"/>
    <a:srgbClr val="333399"/>
    <a:srgbClr val="000066"/>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23" autoAdjust="0"/>
    <p:restoredTop sz="95304" autoAdjust="0"/>
  </p:normalViewPr>
  <p:slideViewPr>
    <p:cSldViewPr>
      <p:cViewPr varScale="1">
        <p:scale>
          <a:sx n="116" d="100"/>
          <a:sy n="116" d="100"/>
        </p:scale>
        <p:origin x="124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76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82.wmf"/><Relationship Id="rId18" Type="http://schemas.openxmlformats.org/officeDocument/2006/relationships/image" Target="../media/image87.wmf"/><Relationship Id="rId26" Type="http://schemas.openxmlformats.org/officeDocument/2006/relationships/image" Target="../media/image95.wmf"/><Relationship Id="rId3" Type="http://schemas.openxmlformats.org/officeDocument/2006/relationships/image" Target="../media/image72.wmf"/><Relationship Id="rId21" Type="http://schemas.openxmlformats.org/officeDocument/2006/relationships/image" Target="../media/image90.wmf"/><Relationship Id="rId7" Type="http://schemas.openxmlformats.org/officeDocument/2006/relationships/image" Target="../media/image76.wmf"/><Relationship Id="rId12" Type="http://schemas.openxmlformats.org/officeDocument/2006/relationships/image" Target="../media/image81.wmf"/><Relationship Id="rId17" Type="http://schemas.openxmlformats.org/officeDocument/2006/relationships/image" Target="../media/image86.wmf"/><Relationship Id="rId25" Type="http://schemas.openxmlformats.org/officeDocument/2006/relationships/image" Target="../media/image94.wmf"/><Relationship Id="rId2" Type="http://schemas.openxmlformats.org/officeDocument/2006/relationships/image" Target="../media/image71.wmf"/><Relationship Id="rId16" Type="http://schemas.openxmlformats.org/officeDocument/2006/relationships/image" Target="../media/image85.wmf"/><Relationship Id="rId20" Type="http://schemas.openxmlformats.org/officeDocument/2006/relationships/image" Target="../media/image89.wmf"/><Relationship Id="rId29" Type="http://schemas.openxmlformats.org/officeDocument/2006/relationships/image" Target="../media/image98.wmf"/><Relationship Id="rId1" Type="http://schemas.openxmlformats.org/officeDocument/2006/relationships/image" Target="../media/image70.wmf"/><Relationship Id="rId6" Type="http://schemas.openxmlformats.org/officeDocument/2006/relationships/image" Target="../media/image75.wmf"/><Relationship Id="rId11" Type="http://schemas.openxmlformats.org/officeDocument/2006/relationships/image" Target="../media/image80.wmf"/><Relationship Id="rId24" Type="http://schemas.openxmlformats.org/officeDocument/2006/relationships/image" Target="../media/image93.wmf"/><Relationship Id="rId32" Type="http://schemas.openxmlformats.org/officeDocument/2006/relationships/image" Target="../media/image68.emf"/><Relationship Id="rId5" Type="http://schemas.openxmlformats.org/officeDocument/2006/relationships/image" Target="../media/image74.wmf"/><Relationship Id="rId15" Type="http://schemas.openxmlformats.org/officeDocument/2006/relationships/image" Target="../media/image84.wmf"/><Relationship Id="rId23" Type="http://schemas.openxmlformats.org/officeDocument/2006/relationships/image" Target="../media/image92.wmf"/><Relationship Id="rId28" Type="http://schemas.openxmlformats.org/officeDocument/2006/relationships/image" Target="../media/image97.wmf"/><Relationship Id="rId10" Type="http://schemas.openxmlformats.org/officeDocument/2006/relationships/image" Target="../media/image79.wmf"/><Relationship Id="rId19" Type="http://schemas.openxmlformats.org/officeDocument/2006/relationships/image" Target="../media/image88.wmf"/><Relationship Id="rId31" Type="http://schemas.openxmlformats.org/officeDocument/2006/relationships/image" Target="../media/image100.emf"/><Relationship Id="rId4" Type="http://schemas.openxmlformats.org/officeDocument/2006/relationships/image" Target="../media/image73.wmf"/><Relationship Id="rId9" Type="http://schemas.openxmlformats.org/officeDocument/2006/relationships/image" Target="../media/image78.wmf"/><Relationship Id="rId14" Type="http://schemas.openxmlformats.org/officeDocument/2006/relationships/image" Target="../media/image83.wmf"/><Relationship Id="rId22" Type="http://schemas.openxmlformats.org/officeDocument/2006/relationships/image" Target="../media/image91.wmf"/><Relationship Id="rId27" Type="http://schemas.openxmlformats.org/officeDocument/2006/relationships/image" Target="../media/image96.wmf"/><Relationship Id="rId30" Type="http://schemas.openxmlformats.org/officeDocument/2006/relationships/image" Target="../media/image9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image" Target="../media/image10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image" Target="../media/image107.wmf"/><Relationship Id="rId7" Type="http://schemas.openxmlformats.org/officeDocument/2006/relationships/image" Target="../media/image111.wmf"/><Relationship Id="rId12" Type="http://schemas.openxmlformats.org/officeDocument/2006/relationships/image" Target="../media/image116.wmf"/><Relationship Id="rId2" Type="http://schemas.openxmlformats.org/officeDocument/2006/relationships/image" Target="../media/image106.wmf"/><Relationship Id="rId1" Type="http://schemas.openxmlformats.org/officeDocument/2006/relationships/image" Target="../media/image101.wmf"/><Relationship Id="rId6" Type="http://schemas.openxmlformats.org/officeDocument/2006/relationships/image" Target="../media/image110.wmf"/><Relationship Id="rId11" Type="http://schemas.openxmlformats.org/officeDocument/2006/relationships/image" Target="../media/image115.wmf"/><Relationship Id="rId5" Type="http://schemas.openxmlformats.org/officeDocument/2006/relationships/image" Target="../media/image109.wmf"/><Relationship Id="rId10" Type="http://schemas.openxmlformats.org/officeDocument/2006/relationships/image" Target="../media/image114.wmf"/><Relationship Id="rId4" Type="http://schemas.openxmlformats.org/officeDocument/2006/relationships/image" Target="../media/image108.wmf"/><Relationship Id="rId9" Type="http://schemas.openxmlformats.org/officeDocument/2006/relationships/image" Target="../media/image1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65.emf"/><Relationship Id="rId3" Type="http://schemas.openxmlformats.org/officeDocument/2006/relationships/image" Target="../media/image160.emf"/><Relationship Id="rId7" Type="http://schemas.openxmlformats.org/officeDocument/2006/relationships/image" Target="../media/image164.emf"/><Relationship Id="rId2" Type="http://schemas.openxmlformats.org/officeDocument/2006/relationships/image" Target="../media/image159.emf"/><Relationship Id="rId1" Type="http://schemas.openxmlformats.org/officeDocument/2006/relationships/image" Target="../media/image158.emf"/><Relationship Id="rId6" Type="http://schemas.openxmlformats.org/officeDocument/2006/relationships/image" Target="../media/image163.emf"/><Relationship Id="rId5" Type="http://schemas.openxmlformats.org/officeDocument/2006/relationships/image" Target="../media/image162.emf"/><Relationship Id="rId10" Type="http://schemas.openxmlformats.org/officeDocument/2006/relationships/image" Target="../media/image167.emf"/><Relationship Id="rId4" Type="http://schemas.openxmlformats.org/officeDocument/2006/relationships/image" Target="../media/image161.emf"/><Relationship Id="rId9" Type="http://schemas.openxmlformats.org/officeDocument/2006/relationships/image" Target="../media/image166.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i="0">
                <a:solidFill>
                  <a:schemeClr val="tx1"/>
                </a:solidFill>
              </a:defRPr>
            </a:lvl1pPr>
          </a:lstStyle>
          <a:p>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solidFill>
                  <a:schemeClr val="tx1"/>
                </a:solidFill>
              </a:defRPr>
            </a:lvl1pPr>
          </a:lstStyle>
          <a:p>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i="0">
                <a:solidFill>
                  <a:schemeClr val="tx1"/>
                </a:solidFill>
              </a:defRPr>
            </a:lvl1pPr>
          </a:lstStyle>
          <a:p>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solidFill>
                  <a:schemeClr val="tx1"/>
                </a:solidFill>
              </a:defRPr>
            </a:lvl1pPr>
          </a:lstStyle>
          <a:p>
            <a:fld id="{D698F90D-B8BF-47DA-A28C-A9A25739066D}" type="slidenum">
              <a:rPr lang="en-US" altLang="zh-CN"/>
              <a:pPr/>
              <a:t>‹#›</a:t>
            </a:fld>
            <a:endParaRPr lang="en-US" altLang="zh-CN"/>
          </a:p>
        </p:txBody>
      </p:sp>
    </p:spTree>
    <p:extLst>
      <p:ext uri="{BB962C8B-B14F-4D97-AF65-F5344CB8AC3E}">
        <p14:creationId xmlns:p14="http://schemas.microsoft.com/office/powerpoint/2010/main" val="101362157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singhua.edu.cn/chn/index.ht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146" name="Rectangle 1026"/>
          <p:cNvSpPr>
            <a:spLocks noChangeArrowheads="1"/>
          </p:cNvSpPr>
          <p:nvPr/>
        </p:nvSpPr>
        <p:spPr bwMode="auto">
          <a:xfrm>
            <a:off x="0" y="0"/>
            <a:ext cx="4572000" cy="6858000"/>
          </a:xfrm>
          <a:prstGeom prst="rect">
            <a:avLst/>
          </a:prstGeom>
          <a:solidFill>
            <a:schemeClr val="accent1"/>
          </a:solidFill>
          <a:ln w="9525">
            <a:noFill/>
            <a:miter lim="800000"/>
            <a:headEnd/>
            <a:tailEnd/>
          </a:ln>
          <a:effectLst/>
        </p:spPr>
        <p:txBody>
          <a:bodyPr wrap="none" anchor="ctr"/>
          <a:lstStyle/>
          <a:p>
            <a:endParaRPr lang="zh-CN" altLang="zh-CN" sz="2400" b="0" i="0">
              <a:solidFill>
                <a:schemeClr val="tx1"/>
              </a:solidFill>
            </a:endParaRPr>
          </a:p>
        </p:txBody>
      </p:sp>
      <p:sp>
        <p:nvSpPr>
          <p:cNvPr id="6147" name="AutoShape 1027"/>
          <p:cNvSpPr>
            <a:spLocks noChangeArrowheads="1"/>
          </p:cNvSpPr>
          <p:nvPr/>
        </p:nvSpPr>
        <p:spPr bwMode="auto">
          <a:xfrm>
            <a:off x="685800" y="990600"/>
            <a:ext cx="5181600" cy="1905000"/>
          </a:xfrm>
          <a:prstGeom prst="roundRect">
            <a:avLst>
              <a:gd name="adj" fmla="val 50000"/>
            </a:avLst>
          </a:prstGeom>
          <a:solidFill>
            <a:schemeClr val="bg1"/>
          </a:solidFill>
          <a:ln w="9525">
            <a:noFill/>
            <a:round/>
            <a:headEnd/>
            <a:tailEnd/>
          </a:ln>
          <a:effectLst/>
        </p:spPr>
        <p:txBody>
          <a:bodyPr wrap="none" anchor="ctr"/>
          <a:lstStyle/>
          <a:p>
            <a:endParaRPr lang="zh-CN" altLang="zh-CN" sz="2400" b="0" i="0">
              <a:solidFill>
                <a:schemeClr val="tx1"/>
              </a:solidFill>
            </a:endParaRPr>
          </a:p>
        </p:txBody>
      </p:sp>
      <p:sp>
        <p:nvSpPr>
          <p:cNvPr id="6148" name="Rectangle 1028"/>
          <p:cNvSpPr>
            <a:spLocks noGrp="1" noChangeArrowheads="1"/>
          </p:cNvSpPr>
          <p:nvPr>
            <p:ph type="subTitle" idx="1"/>
          </p:nvPr>
        </p:nvSpPr>
        <p:spPr bwMode="auto">
          <a:xfrm>
            <a:off x="4673600" y="2927350"/>
            <a:ext cx="3657600" cy="182245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marL="0" indent="0">
              <a:buFont typeface="Wingdings" pitchFamily="2" charset="2"/>
              <a:buNone/>
              <a:defRPr>
                <a:solidFill>
                  <a:schemeClr val="tx2"/>
                </a:solidFill>
              </a:defRPr>
            </a:lvl1pPr>
          </a:lstStyle>
          <a:p>
            <a:r>
              <a:rPr lang="zh-CN" altLang="en-US"/>
              <a:t>单击此处编辑母版副标题样式</a:t>
            </a:r>
          </a:p>
        </p:txBody>
      </p:sp>
      <p:grpSp>
        <p:nvGrpSpPr>
          <p:cNvPr id="6149" name="Group 1029"/>
          <p:cNvGrpSpPr>
            <a:grpSpLocks/>
          </p:cNvGrpSpPr>
          <p:nvPr/>
        </p:nvGrpSpPr>
        <p:grpSpPr bwMode="auto">
          <a:xfrm>
            <a:off x="3632200" y="4889500"/>
            <a:ext cx="4876800" cy="319088"/>
            <a:chOff x="2288" y="3080"/>
            <a:chExt cx="3072" cy="201"/>
          </a:xfrm>
        </p:grpSpPr>
        <p:sp>
          <p:nvSpPr>
            <p:cNvPr id="6150" name="AutoShape 1030"/>
            <p:cNvSpPr>
              <a:spLocks noChangeArrowheads="1"/>
            </p:cNvSpPr>
            <p:nvPr/>
          </p:nvSpPr>
          <p:spPr bwMode="auto">
            <a:xfrm flipH="1">
              <a:off x="2288" y="3080"/>
              <a:ext cx="2914" cy="200"/>
            </a:xfrm>
            <a:prstGeom prst="roundRect">
              <a:avLst>
                <a:gd name="adj" fmla="val 0"/>
              </a:avLst>
            </a:prstGeom>
            <a:solidFill>
              <a:schemeClr val="bg2"/>
            </a:solidFill>
            <a:ln w="9525">
              <a:noFill/>
              <a:round/>
              <a:headEnd/>
              <a:tailEnd/>
            </a:ln>
            <a:effectLst/>
          </p:spPr>
          <p:txBody>
            <a:bodyPr wrap="none" anchor="ctr"/>
            <a:lstStyle/>
            <a:p>
              <a:endParaRPr lang="zh-CN" altLang="en-US"/>
            </a:p>
          </p:txBody>
        </p:sp>
        <p:sp>
          <p:nvSpPr>
            <p:cNvPr id="6151" name="AutoShape 1031"/>
            <p:cNvSpPr>
              <a:spLocks noChangeArrowheads="1"/>
            </p:cNvSpPr>
            <p:nvPr/>
          </p:nvSpPr>
          <p:spPr bwMode="auto">
            <a:xfrm>
              <a:off x="5196" y="3080"/>
              <a:ext cx="164" cy="201"/>
            </a:xfrm>
            <a:prstGeom prst="flowChartDelay">
              <a:avLst/>
            </a:prstGeom>
            <a:solidFill>
              <a:schemeClr val="bg2"/>
            </a:solidFill>
            <a:ln w="9525">
              <a:noFill/>
              <a:miter lim="800000"/>
              <a:headEnd/>
              <a:tailEnd/>
            </a:ln>
            <a:effectLst/>
          </p:spPr>
          <p:txBody>
            <a:bodyPr wrap="none" anchor="ctr"/>
            <a:lstStyle/>
            <a:p>
              <a:endParaRPr lang="zh-CN" altLang="en-US"/>
            </a:p>
          </p:txBody>
        </p:sp>
      </p:grpSp>
      <p:sp>
        <p:nvSpPr>
          <p:cNvPr id="6152" name="Rectangle 1032"/>
          <p:cNvSpPr>
            <a:spLocks noGrp="1" noChangeArrowheads="1"/>
          </p:cNvSpPr>
          <p:nvPr>
            <p:ph type="dt" sz="quarter" idx="2"/>
          </p:nvPr>
        </p:nvSpPr>
        <p:spPr bwMode="auto">
          <a:xfrm>
            <a:off x="2667000" y="6553200"/>
            <a:ext cx="1905000" cy="304800"/>
          </a:xfrm>
          <a:prstGeom prst="rect">
            <a:avLst/>
          </a:prstGeom>
          <a:noFill/>
          <a:ln>
            <a:miter lim="800000"/>
            <a:headEnd/>
            <a:tailEnd/>
          </a:ln>
        </p:spPr>
        <p:txBody>
          <a:bodyPr vert="horz" wrap="square" lIns="91440" tIns="45720" rIns="91440" bIns="45720" numCol="1" anchor="b" anchorCtr="0" compatLnSpc="1">
            <a:prstTxWarp prst="textNoShape">
              <a:avLst/>
            </a:prstTxWarp>
            <a:spAutoFit/>
          </a:bodyPr>
          <a:lstStyle>
            <a:lvl1pPr algn="r">
              <a:defRPr kumimoji="0" sz="1400" b="0" i="0">
                <a:solidFill>
                  <a:schemeClr val="bg1"/>
                </a:solidFill>
                <a:latin typeface="+mn-lt"/>
              </a:defRPr>
            </a:lvl1pPr>
          </a:lstStyle>
          <a:p>
            <a:endParaRPr lang="en-US" altLang="zh-CN"/>
          </a:p>
        </p:txBody>
      </p:sp>
      <p:sp>
        <p:nvSpPr>
          <p:cNvPr id="6153" name="Rectangle 1033"/>
          <p:cNvSpPr>
            <a:spLocks noGrp="1" noChangeArrowheads="1"/>
          </p:cNvSpPr>
          <p:nvPr>
            <p:ph type="ftr" sz="quarter" idx="3"/>
          </p:nvPr>
        </p:nvSpPr>
        <p:spPr bwMode="auto">
          <a:xfrm>
            <a:off x="5195888" y="6553200"/>
            <a:ext cx="3279775" cy="304800"/>
          </a:xfrm>
          <a:prstGeom prst="rect">
            <a:avLst/>
          </a:prstGeom>
          <a:noFill/>
          <a:ln>
            <a:miter lim="800000"/>
            <a:headEnd/>
            <a:tailEnd/>
          </a:ln>
        </p:spPr>
        <p:txBody>
          <a:bodyPr vert="horz" wrap="square" lIns="91440" tIns="45720" rIns="91440" bIns="45720" numCol="1" anchor="b" anchorCtr="0" compatLnSpc="1">
            <a:prstTxWarp prst="textNoShape">
              <a:avLst/>
            </a:prstTxWarp>
            <a:spAutoFit/>
          </a:bodyPr>
          <a:lstStyle>
            <a:lvl1pPr algn="r">
              <a:defRPr kumimoji="0" sz="1400" b="0" i="0">
                <a:solidFill>
                  <a:schemeClr val="tx1"/>
                </a:solidFill>
                <a:latin typeface="+mn-lt"/>
              </a:defRPr>
            </a:lvl1pPr>
          </a:lstStyle>
          <a:p>
            <a:endParaRPr lang="en-US" altLang="zh-CN"/>
          </a:p>
        </p:txBody>
      </p:sp>
      <p:sp>
        <p:nvSpPr>
          <p:cNvPr id="6154" name="Rectangle 1034"/>
          <p:cNvSpPr>
            <a:spLocks noGrp="1" noChangeArrowheads="1"/>
          </p:cNvSpPr>
          <p:nvPr>
            <p:ph type="sldNum" sz="quarter" idx="4"/>
          </p:nvPr>
        </p:nvSpPr>
        <p:spPr bwMode="auto">
          <a:xfrm>
            <a:off x="9525" y="6359525"/>
            <a:ext cx="587375" cy="488950"/>
          </a:xfrm>
          <a:prstGeom prst="rect">
            <a:avLst/>
          </a:prstGeom>
          <a:noFill/>
          <a:ln>
            <a:miter lim="800000"/>
            <a:headEnd/>
            <a:tailEnd/>
          </a:ln>
        </p:spPr>
        <p:txBody>
          <a:bodyPr vert="horz" wrap="square" lIns="91440" tIns="45720" rIns="91440" bIns="45720" numCol="1" anchor="b" anchorCtr="0" compatLnSpc="1">
            <a:prstTxWarp prst="textNoShape">
              <a:avLst/>
            </a:prstTxWarp>
            <a:spAutoFit/>
          </a:bodyPr>
          <a:lstStyle>
            <a:lvl1pPr algn="l">
              <a:defRPr kumimoji="0" sz="2600" i="0">
                <a:solidFill>
                  <a:schemeClr val="bg1"/>
                </a:solidFill>
                <a:latin typeface="+mn-lt"/>
              </a:defRPr>
            </a:lvl1pPr>
          </a:lstStyle>
          <a:p>
            <a:fld id="{EEE7CE51-4FF9-47C7-A52F-02F910E5A6FF}" type="slidenum">
              <a:rPr lang="en-US" altLang="zh-CN"/>
              <a:pPr/>
              <a:t>‹#›</a:t>
            </a:fld>
            <a:endParaRPr lang="en-US" altLang="zh-CN"/>
          </a:p>
        </p:txBody>
      </p:sp>
      <p:sp>
        <p:nvSpPr>
          <p:cNvPr id="6155" name="Rectangle 1035"/>
          <p:cNvSpPr>
            <a:spLocks noGrp="1" noChangeArrowheads="1"/>
          </p:cNvSpPr>
          <p:nvPr>
            <p:ph type="ctrTitle" sz="quarter"/>
          </p:nvPr>
        </p:nvSpPr>
        <p:spPr bwMode="auto">
          <a:xfrm>
            <a:off x="609600" y="1371600"/>
            <a:ext cx="7772400" cy="631825"/>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ctr">
              <a:defRPr>
                <a:solidFill>
                  <a:schemeClr val="tx1"/>
                </a:solidFill>
              </a:defRPr>
            </a:lvl1pPr>
          </a:lstStyle>
          <a:p>
            <a:r>
              <a:rPr lang="zh-CN" altLang="en-US"/>
              <a:t>单击此处编辑母版标题样式</a:t>
            </a:r>
          </a:p>
        </p:txBody>
      </p:sp>
      <p:sp>
        <p:nvSpPr>
          <p:cNvPr id="6156" name="Line 1036"/>
          <p:cNvSpPr>
            <a:spLocks noChangeShapeType="1"/>
          </p:cNvSpPr>
          <p:nvPr userDrawn="1"/>
        </p:nvSpPr>
        <p:spPr bwMode="auto">
          <a:xfrm>
            <a:off x="685800" y="1219200"/>
            <a:ext cx="7651750" cy="0"/>
          </a:xfrm>
          <a:prstGeom prst="line">
            <a:avLst/>
          </a:prstGeom>
          <a:noFill/>
          <a:ln w="47625" cmpd="thinThick">
            <a:solidFill>
              <a:srgbClr val="800080"/>
            </a:solidFill>
            <a:round/>
            <a:headEnd type="none" w="sm" len="sm"/>
            <a:tailEnd type="none" w="sm" len="sm"/>
          </a:ln>
          <a:effectLst/>
        </p:spPr>
        <p:txBody>
          <a:bodyPr wrap="none" anchor="ctr"/>
          <a:lstStyle/>
          <a:p>
            <a:endParaRPr lang="zh-CN" altLang="en-US"/>
          </a:p>
        </p:txBody>
      </p:sp>
      <p:pic>
        <p:nvPicPr>
          <p:cNvPr id="6157" name="Picture 1037" descr="清华大学">
            <a:hlinkClick r:id="rId2"/>
          </p:cNvPr>
          <p:cNvPicPr>
            <a:picLocks noChangeAspect="1" noChangeArrowheads="1"/>
          </p:cNvPicPr>
          <p:nvPr userDrawn="1"/>
        </p:nvPicPr>
        <p:blipFill>
          <a:blip r:embed="rId3" cstate="print"/>
          <a:srcRect/>
          <a:stretch>
            <a:fillRect/>
          </a:stretch>
        </p:blipFill>
        <p:spPr bwMode="auto">
          <a:xfrm>
            <a:off x="7086600" y="0"/>
            <a:ext cx="2057400" cy="525463"/>
          </a:xfrm>
          <a:prstGeom prst="rect">
            <a:avLst/>
          </a:prstGeom>
          <a:noFill/>
        </p:spPr>
      </p:pic>
      <p:sp>
        <p:nvSpPr>
          <p:cNvPr id="6158" name="Text Box 1038"/>
          <p:cNvSpPr txBox="1">
            <a:spLocks noChangeArrowheads="1"/>
          </p:cNvSpPr>
          <p:nvPr userDrawn="1"/>
        </p:nvSpPr>
        <p:spPr bwMode="auto">
          <a:xfrm>
            <a:off x="914400" y="395288"/>
            <a:ext cx="6029325" cy="519112"/>
          </a:xfrm>
          <a:prstGeom prst="rect">
            <a:avLst/>
          </a:prstGeom>
          <a:noFill/>
          <a:ln w="9525">
            <a:noFill/>
            <a:miter lim="800000"/>
            <a:headEnd/>
            <a:tailEnd/>
          </a:ln>
          <a:effectLst/>
        </p:spPr>
        <p:txBody>
          <a:bodyPr>
            <a:spAutoFit/>
          </a:bodyPr>
          <a:lstStyle/>
          <a:p>
            <a:r>
              <a:rPr lang="en-US" altLang="zh-CN" sz="2800" i="0">
                <a:latin typeface="Arial" pitchFamily="34" charset="0"/>
                <a:cs typeface="Times New Roman" pitchFamily="18" charset="0"/>
              </a:rPr>
              <a:t>Formal Languages and Automata</a:t>
            </a:r>
          </a:p>
        </p:txBody>
      </p:sp>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tsinghua.edu.cn/chn/index.ht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50" name="Group 1054"/>
          <p:cNvGrpSpPr>
            <a:grpSpLocks/>
          </p:cNvGrpSpPr>
          <p:nvPr userDrawn="1"/>
        </p:nvGrpSpPr>
        <p:grpSpPr bwMode="auto">
          <a:xfrm>
            <a:off x="-36513" y="0"/>
            <a:ext cx="1476376" cy="6884988"/>
            <a:chOff x="0" y="0"/>
            <a:chExt cx="2016" cy="4320"/>
          </a:xfrm>
        </p:grpSpPr>
        <p:sp>
          <p:nvSpPr>
            <p:cNvPr id="5151" name="Rectangle 1055"/>
            <p:cNvSpPr>
              <a:spLocks noChangeArrowheads="1"/>
            </p:cNvSpPr>
            <p:nvPr/>
          </p:nvSpPr>
          <p:spPr bwMode="auto">
            <a:xfrm>
              <a:off x="0" y="0"/>
              <a:ext cx="480" cy="4320"/>
            </a:xfrm>
            <a:prstGeom prst="rect">
              <a:avLst/>
            </a:prstGeom>
            <a:gradFill rotWithShape="0">
              <a:gsLst>
                <a:gs pos="0">
                  <a:srgbClr val="800080"/>
                </a:gs>
                <a:gs pos="100000">
                  <a:srgbClr val="800080">
                    <a:gamma/>
                    <a:tint val="20000"/>
                    <a:invGamma/>
                  </a:srgbClr>
                </a:gs>
              </a:gsLst>
              <a:lin ang="0" scaled="1"/>
            </a:gradFill>
            <a:ln w="9525">
              <a:noFill/>
              <a:miter lim="800000"/>
              <a:headEnd/>
              <a:tailEnd/>
            </a:ln>
            <a:effectLst/>
          </p:spPr>
          <p:txBody>
            <a:bodyPr wrap="none" anchor="ctr"/>
            <a:lstStyle/>
            <a:p>
              <a:endParaRPr lang="zh-CN" altLang="en-US"/>
            </a:p>
          </p:txBody>
        </p:sp>
        <p:sp>
          <p:nvSpPr>
            <p:cNvPr id="5152" name="Rectangle 1056"/>
            <p:cNvSpPr>
              <a:spLocks noChangeArrowheads="1"/>
            </p:cNvSpPr>
            <p:nvPr/>
          </p:nvSpPr>
          <p:spPr bwMode="auto">
            <a:xfrm>
              <a:off x="432" y="0"/>
              <a:ext cx="1584" cy="672"/>
            </a:xfrm>
            <a:prstGeom prst="rect">
              <a:avLst/>
            </a:prstGeom>
            <a:gradFill rotWithShape="0">
              <a:gsLst>
                <a:gs pos="0">
                  <a:srgbClr val="800080"/>
                </a:gs>
                <a:gs pos="100000">
                  <a:srgbClr val="800080">
                    <a:gamma/>
                    <a:tint val="20000"/>
                    <a:invGamma/>
                  </a:srgbClr>
                </a:gs>
              </a:gsLst>
              <a:lin ang="0" scaled="1"/>
            </a:gradFill>
            <a:ln w="9525">
              <a:noFill/>
              <a:miter lim="800000"/>
              <a:headEnd/>
              <a:tailEnd/>
            </a:ln>
            <a:effectLst/>
          </p:spPr>
          <p:txBody>
            <a:bodyPr wrap="none" anchor="ctr"/>
            <a:lstStyle/>
            <a:p>
              <a:endParaRPr lang="zh-CN" altLang="en-US"/>
            </a:p>
          </p:txBody>
        </p:sp>
      </p:grpSp>
      <p:sp>
        <p:nvSpPr>
          <p:cNvPr id="5153" name="Line 1057"/>
          <p:cNvSpPr>
            <a:spLocks noChangeShapeType="1"/>
          </p:cNvSpPr>
          <p:nvPr userDrawn="1"/>
        </p:nvSpPr>
        <p:spPr bwMode="auto">
          <a:xfrm>
            <a:off x="1477963" y="1008063"/>
            <a:ext cx="7515225" cy="9525"/>
          </a:xfrm>
          <a:prstGeom prst="line">
            <a:avLst/>
          </a:prstGeom>
          <a:noFill/>
          <a:ln w="57150" cmpd="thinThick">
            <a:solidFill>
              <a:srgbClr val="800080"/>
            </a:solidFill>
            <a:round/>
            <a:headEnd type="none" w="sm" len="sm"/>
            <a:tailEnd type="none" w="sm" len="sm"/>
          </a:ln>
          <a:effectLst/>
        </p:spPr>
        <p:txBody>
          <a:bodyPr wrap="none" anchor="ctr"/>
          <a:lstStyle/>
          <a:p>
            <a:endParaRPr lang="zh-CN" altLang="en-US"/>
          </a:p>
        </p:txBody>
      </p:sp>
      <p:pic>
        <p:nvPicPr>
          <p:cNvPr id="5154" name="Picture 1058" descr="清华大学">
            <a:hlinkClick r:id="rId13"/>
          </p:cNvPr>
          <p:cNvPicPr>
            <a:picLocks noChangeAspect="1" noChangeArrowheads="1"/>
          </p:cNvPicPr>
          <p:nvPr userDrawn="1"/>
        </p:nvPicPr>
        <p:blipFill>
          <a:blip r:embed="rId14" cstate="print"/>
          <a:srcRect/>
          <a:stretch>
            <a:fillRect/>
          </a:stretch>
        </p:blipFill>
        <p:spPr bwMode="auto">
          <a:xfrm>
            <a:off x="7813675" y="576263"/>
            <a:ext cx="1295400" cy="330200"/>
          </a:xfrm>
          <a:prstGeom prst="rect">
            <a:avLst/>
          </a:prstGeom>
          <a:noFill/>
        </p:spPr>
      </p:pic>
      <p:sp>
        <p:nvSpPr>
          <p:cNvPr id="5155" name="Text Box 1059"/>
          <p:cNvSpPr txBox="1">
            <a:spLocks noChangeArrowheads="1"/>
          </p:cNvSpPr>
          <p:nvPr userDrawn="1"/>
        </p:nvSpPr>
        <p:spPr bwMode="auto">
          <a:xfrm>
            <a:off x="7885113" y="71438"/>
            <a:ext cx="1152525" cy="457200"/>
          </a:xfrm>
          <a:prstGeom prst="rect">
            <a:avLst/>
          </a:prstGeom>
          <a:noFill/>
          <a:ln w="9525">
            <a:noFill/>
            <a:miter lim="800000"/>
            <a:headEnd/>
            <a:tailEnd/>
          </a:ln>
          <a:effectLst/>
        </p:spPr>
        <p:txBody>
          <a:bodyPr>
            <a:spAutoFit/>
          </a:bodyPr>
          <a:lstStyle/>
          <a:p>
            <a:r>
              <a:rPr lang="en-US" altLang="zh-CN" sz="2400">
                <a:solidFill>
                  <a:srgbClr val="993366"/>
                </a:solidFill>
                <a:latin typeface="Arial" pitchFamily="34" charset="0"/>
                <a:ea typeface="楷体_GB2312" pitchFamily="49" charset="-122"/>
                <a:cs typeface="Times New Roman" pitchFamily="18" charset="0"/>
              </a:rPr>
              <a:t>FL&amp;A</a:t>
            </a:r>
          </a:p>
        </p:txBody>
      </p:sp>
      <p:sp>
        <p:nvSpPr>
          <p:cNvPr id="5156" name="AutoShape 1060"/>
          <p:cNvSpPr>
            <a:spLocks noChangeArrowheads="1"/>
          </p:cNvSpPr>
          <p:nvPr userDrawn="1"/>
        </p:nvSpPr>
        <p:spPr bwMode="auto">
          <a:xfrm>
            <a:off x="1117600" y="215900"/>
            <a:ext cx="3311525" cy="647700"/>
          </a:xfrm>
          <a:prstGeom prst="roundRect">
            <a:avLst>
              <a:gd name="adj" fmla="val 50000"/>
            </a:avLst>
          </a:prstGeom>
          <a:solidFill>
            <a:schemeClr val="bg1"/>
          </a:solidFill>
          <a:ln w="9525">
            <a:noFill/>
            <a:round/>
            <a:headEnd/>
            <a:tailEnd/>
          </a:ln>
          <a:effectLst/>
        </p:spPr>
        <p:txBody>
          <a:bodyPr wrap="none" anchor="ctr"/>
          <a:lstStyle/>
          <a:p>
            <a:endParaRPr lang="zh-CN" altLang="zh-CN" sz="2400" b="0" i="0">
              <a:solidFill>
                <a:schemeClr val="tx1"/>
              </a:solidFill>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wipe dir="r"/>
  </p:transition>
  <p:txStyles>
    <p:titleStyle>
      <a:lvl1pPr algn="l" rtl="0" fontAlgn="base">
        <a:lnSpc>
          <a:spcPct val="90000"/>
        </a:lnSpc>
        <a:spcBef>
          <a:spcPct val="0"/>
        </a:spcBef>
        <a:spcAft>
          <a:spcPct val="0"/>
        </a:spcAft>
        <a:defRPr kumimoji="1" sz="3600" b="1">
          <a:solidFill>
            <a:schemeClr val="tx2"/>
          </a:solidFill>
          <a:latin typeface="+mj-lt"/>
          <a:ea typeface="+mj-ea"/>
          <a:cs typeface="+mj-cs"/>
        </a:defRPr>
      </a:lvl1pPr>
      <a:lvl2pPr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2pPr>
      <a:lvl3pPr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3pPr>
      <a:lvl4pPr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4pPr>
      <a:lvl5pPr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5pPr>
      <a:lvl6pPr marL="4572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6pPr>
      <a:lvl7pPr marL="9144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7pPr>
      <a:lvl8pPr marL="13716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8pPr>
      <a:lvl9pPr marL="1828800" algn="l" rtl="0" fontAlgn="base">
        <a:lnSpc>
          <a:spcPct val="90000"/>
        </a:lnSpc>
        <a:spcBef>
          <a:spcPct val="0"/>
        </a:spcBef>
        <a:spcAft>
          <a:spcPct val="0"/>
        </a:spcAft>
        <a:defRPr kumimoji="1" sz="3600" b="1">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lr>
          <a:schemeClr val="tx1"/>
        </a:buClr>
        <a:buSzPct val="75000"/>
        <a:buFont typeface="Wingdings" pitchFamily="2" charset="2"/>
        <a:buChar char="l"/>
        <a:defRPr kumimoji="1" sz="28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kumimoji="1" sz="2400">
          <a:solidFill>
            <a:schemeClr val="tx1"/>
          </a:solidFill>
          <a:latin typeface="+mn-lt"/>
          <a:ea typeface="+mn-ea"/>
        </a:defRPr>
      </a:lvl2pPr>
      <a:lvl3pPr marL="1143000" indent="-228600" algn="l" rtl="0" fontAlgn="base">
        <a:spcBef>
          <a:spcPct val="20000"/>
        </a:spcBef>
        <a:spcAft>
          <a:spcPct val="0"/>
        </a:spcAft>
        <a:buClr>
          <a:schemeClr val="tx1"/>
        </a:buClr>
        <a:buSzPct val="75000"/>
        <a:buFont typeface="Wingdings" pitchFamily="2" charset="2"/>
        <a:buChar char="l"/>
        <a:defRPr kumimoji="1" sz="2000">
          <a:solidFill>
            <a:schemeClr val="tx1"/>
          </a:solidFill>
          <a:latin typeface="+mn-lt"/>
          <a:ea typeface="+mn-ea"/>
        </a:defRPr>
      </a:lvl3pPr>
      <a:lvl4pPr marL="1600200" indent="-228600" algn="l" rtl="0" fontAlgn="base">
        <a:spcBef>
          <a:spcPct val="20000"/>
        </a:spcBef>
        <a:spcAft>
          <a:spcPct val="0"/>
        </a:spcAft>
        <a:buClr>
          <a:schemeClr val="tx1"/>
        </a:buClr>
        <a:buSzPct val="80000"/>
        <a:buChar char="–"/>
        <a:defRPr kumimoji="1">
          <a:solidFill>
            <a:schemeClr val="tx1"/>
          </a:solidFill>
          <a:latin typeface="+mn-lt"/>
          <a:ea typeface="+mn-ea"/>
        </a:defRPr>
      </a:lvl4pPr>
      <a:lvl5pPr marL="2057400" indent="-228600" algn="l" rtl="0" fontAlgn="base">
        <a:spcBef>
          <a:spcPct val="20000"/>
        </a:spcBef>
        <a:spcAft>
          <a:spcPct val="0"/>
        </a:spcAft>
        <a:buClr>
          <a:schemeClr val="tx1"/>
        </a:buClr>
        <a:buSzPct val="65000"/>
        <a:buFont typeface="Wingdings" pitchFamily="2" charset="2"/>
        <a:buChar char="l"/>
        <a:defRPr kumimoji="1">
          <a:solidFill>
            <a:schemeClr val="tx1"/>
          </a:solidFill>
          <a:latin typeface="+mn-lt"/>
          <a:ea typeface="+mn-ea"/>
        </a:defRPr>
      </a:lvl5pPr>
      <a:lvl6pPr marL="2514600" indent="-228600" algn="l" rtl="0" fontAlgn="base">
        <a:spcBef>
          <a:spcPct val="20000"/>
        </a:spcBef>
        <a:spcAft>
          <a:spcPct val="0"/>
        </a:spcAft>
        <a:buClr>
          <a:schemeClr val="tx1"/>
        </a:buClr>
        <a:buSzPct val="65000"/>
        <a:buFont typeface="Wingdings" pitchFamily="2" charset="2"/>
        <a:buChar char="l"/>
        <a:defRPr kumimoji="1">
          <a:solidFill>
            <a:schemeClr val="tx1"/>
          </a:solidFill>
          <a:latin typeface="+mn-lt"/>
          <a:ea typeface="+mn-ea"/>
        </a:defRPr>
      </a:lvl6pPr>
      <a:lvl7pPr marL="2971800" indent="-228600" algn="l" rtl="0" fontAlgn="base">
        <a:spcBef>
          <a:spcPct val="20000"/>
        </a:spcBef>
        <a:spcAft>
          <a:spcPct val="0"/>
        </a:spcAft>
        <a:buClr>
          <a:schemeClr val="tx1"/>
        </a:buClr>
        <a:buSzPct val="65000"/>
        <a:buFont typeface="Wingdings" pitchFamily="2" charset="2"/>
        <a:buChar char="l"/>
        <a:defRPr kumimoji="1">
          <a:solidFill>
            <a:schemeClr val="tx1"/>
          </a:solidFill>
          <a:latin typeface="+mn-lt"/>
          <a:ea typeface="+mn-ea"/>
        </a:defRPr>
      </a:lvl7pPr>
      <a:lvl8pPr marL="3429000" indent="-228600" algn="l" rtl="0" fontAlgn="base">
        <a:spcBef>
          <a:spcPct val="20000"/>
        </a:spcBef>
        <a:spcAft>
          <a:spcPct val="0"/>
        </a:spcAft>
        <a:buClr>
          <a:schemeClr val="tx1"/>
        </a:buClr>
        <a:buSzPct val="65000"/>
        <a:buFont typeface="Wingdings" pitchFamily="2" charset="2"/>
        <a:buChar char="l"/>
        <a:defRPr kumimoji="1">
          <a:solidFill>
            <a:schemeClr val="tx1"/>
          </a:solidFill>
          <a:latin typeface="+mn-lt"/>
          <a:ea typeface="+mn-ea"/>
        </a:defRPr>
      </a:lvl8pPr>
      <a:lvl9pPr marL="3886200" indent="-228600" algn="l" rtl="0" fontAlgn="base">
        <a:spcBef>
          <a:spcPct val="20000"/>
        </a:spcBef>
        <a:spcAft>
          <a:spcPct val="0"/>
        </a:spcAft>
        <a:buClr>
          <a:schemeClr val="tx1"/>
        </a:buClr>
        <a:buSzPct val="65000"/>
        <a:buFont typeface="Wingdings" pitchFamily="2" charset="2"/>
        <a:buChar char="l"/>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emf"/><Relationship Id="rId5" Type="http://schemas.openxmlformats.org/officeDocument/2006/relationships/oleObject" Target="../embeddings/oleObject10.bin"/><Relationship Id="rId4" Type="http://schemas.openxmlformats.org/officeDocument/2006/relationships/image" Target="../media/image5.emf"/></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55.wmf"/><Relationship Id="rId5" Type="http://schemas.openxmlformats.org/officeDocument/2006/relationships/oleObject" Target="../embeddings/oleObject102.bin"/><Relationship Id="rId4" Type="http://schemas.openxmlformats.org/officeDocument/2006/relationships/image" Target="../media/image154.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12.bin"/><Relationship Id="rId4" Type="http://schemas.openxmlformats.org/officeDocument/2006/relationships/image" Target="../media/image4.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57.wmf"/><Relationship Id="rId5" Type="http://schemas.openxmlformats.org/officeDocument/2006/relationships/oleObject" Target="../embeddings/oleObject104.bin"/><Relationship Id="rId4" Type="http://schemas.openxmlformats.org/officeDocument/2006/relationships/image" Target="../media/image156.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160.emf"/><Relationship Id="rId13" Type="http://schemas.openxmlformats.org/officeDocument/2006/relationships/oleObject" Target="../embeddings/oleObject110.bin"/><Relationship Id="rId18" Type="http://schemas.openxmlformats.org/officeDocument/2006/relationships/image" Target="../media/image165.emf"/><Relationship Id="rId3" Type="http://schemas.openxmlformats.org/officeDocument/2006/relationships/oleObject" Target="../embeddings/oleObject105.bin"/><Relationship Id="rId21" Type="http://schemas.openxmlformats.org/officeDocument/2006/relationships/oleObject" Target="../embeddings/oleObject114.bin"/><Relationship Id="rId7" Type="http://schemas.openxmlformats.org/officeDocument/2006/relationships/oleObject" Target="../embeddings/oleObject107.bin"/><Relationship Id="rId12" Type="http://schemas.openxmlformats.org/officeDocument/2006/relationships/image" Target="../media/image162.emf"/><Relationship Id="rId17" Type="http://schemas.openxmlformats.org/officeDocument/2006/relationships/oleObject" Target="../embeddings/oleObject112.bin"/><Relationship Id="rId2" Type="http://schemas.openxmlformats.org/officeDocument/2006/relationships/slideLayout" Target="../slideLayouts/slideLayout7.xml"/><Relationship Id="rId16" Type="http://schemas.openxmlformats.org/officeDocument/2006/relationships/image" Target="../media/image164.emf"/><Relationship Id="rId20" Type="http://schemas.openxmlformats.org/officeDocument/2006/relationships/image" Target="../media/image166.emf"/><Relationship Id="rId1" Type="http://schemas.openxmlformats.org/officeDocument/2006/relationships/vmlDrawing" Target="../drawings/vmlDrawing42.vml"/><Relationship Id="rId6" Type="http://schemas.openxmlformats.org/officeDocument/2006/relationships/image" Target="../media/image159.emf"/><Relationship Id="rId11" Type="http://schemas.openxmlformats.org/officeDocument/2006/relationships/oleObject" Target="../embeddings/oleObject109.bin"/><Relationship Id="rId5" Type="http://schemas.openxmlformats.org/officeDocument/2006/relationships/oleObject" Target="../embeddings/oleObject106.bin"/><Relationship Id="rId15" Type="http://schemas.openxmlformats.org/officeDocument/2006/relationships/oleObject" Target="../embeddings/oleObject111.bin"/><Relationship Id="rId10" Type="http://schemas.openxmlformats.org/officeDocument/2006/relationships/image" Target="../media/image161.emf"/><Relationship Id="rId19" Type="http://schemas.openxmlformats.org/officeDocument/2006/relationships/oleObject" Target="../embeddings/oleObject113.bin"/><Relationship Id="rId4" Type="http://schemas.openxmlformats.org/officeDocument/2006/relationships/image" Target="../media/image158.emf"/><Relationship Id="rId9" Type="http://schemas.openxmlformats.org/officeDocument/2006/relationships/oleObject" Target="../embeddings/oleObject108.bin"/><Relationship Id="rId14" Type="http://schemas.openxmlformats.org/officeDocument/2006/relationships/image" Target="../media/image163.emf"/><Relationship Id="rId22" Type="http://schemas.openxmlformats.org/officeDocument/2006/relationships/image" Target="../media/image167.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image" Target="../media/image16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44.vml"/><Relationship Id="rId5" Type="http://schemas.openxmlformats.org/officeDocument/2006/relationships/slide" Target="slide2.xml"/><Relationship Id="rId4" Type="http://schemas.openxmlformats.org/officeDocument/2006/relationships/image" Target="../media/image16.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45.vml"/><Relationship Id="rId5" Type="http://schemas.openxmlformats.org/officeDocument/2006/relationships/slide" Target="slide2.xml"/><Relationship Id="rId4" Type="http://schemas.openxmlformats.org/officeDocument/2006/relationships/image" Target="../media/image16.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46.vml"/><Relationship Id="rId5" Type="http://schemas.openxmlformats.org/officeDocument/2006/relationships/slide" Target="slide2.xml"/><Relationship Id="rId4" Type="http://schemas.openxmlformats.org/officeDocument/2006/relationships/image" Target="../media/image16.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47.vml"/><Relationship Id="rId5" Type="http://schemas.openxmlformats.org/officeDocument/2006/relationships/slide" Target="slide2.xml"/><Relationship Id="rId4" Type="http://schemas.openxmlformats.org/officeDocument/2006/relationships/image" Target="../media/image16.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48.vml"/><Relationship Id="rId5" Type="http://schemas.openxmlformats.org/officeDocument/2006/relationships/slide" Target="slide2.xml"/><Relationship Id="rId4" Type="http://schemas.openxmlformats.org/officeDocument/2006/relationships/image" Target="../media/image16.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49.vml"/><Relationship Id="rId5" Type="http://schemas.openxmlformats.org/officeDocument/2006/relationships/slide" Target="slide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8.emf"/><Relationship Id="rId5" Type="http://schemas.openxmlformats.org/officeDocument/2006/relationships/oleObject" Target="../embeddings/oleObject14.bin"/><Relationship Id="rId4" Type="http://schemas.openxmlformats.org/officeDocument/2006/relationships/image" Target="../media/image4.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169.png"/><Relationship Id="rId5" Type="http://schemas.openxmlformats.org/officeDocument/2006/relationships/slide" Target="slide2.xml"/><Relationship Id="rId4" Type="http://schemas.openxmlformats.org/officeDocument/2006/relationships/image" Target="../media/image16.emf"/></Relationships>
</file>

<file path=ppt/slides/_rels/slide1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16.bin"/><Relationship Id="rId4" Type="http://schemas.openxmlformats.org/officeDocument/2006/relationships/image" Target="../media/image4.emf"/></Relationships>
</file>

<file path=ppt/slides/_rels/slide130.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s>
</file>

<file path=ppt/slides/_rels/slide13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image" Target="../media/image7.emf"/></Relationships>
</file>

<file path=ppt/slides/_rels/slide1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7.xml"/><Relationship Id="rId1" Type="http://schemas.openxmlformats.org/officeDocument/2006/relationships/vmlDrawing" Target="../drawings/vmlDrawing51.vml"/><Relationship Id="rId4" Type="http://schemas.openxmlformats.org/officeDocument/2006/relationships/image" Target="../media/image16.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177.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0.emf"/><Relationship Id="rId5" Type="http://schemas.openxmlformats.org/officeDocument/2006/relationships/oleObject" Target="../embeddings/oleObject20.bin"/><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0.emf"/><Relationship Id="rId5" Type="http://schemas.openxmlformats.org/officeDocument/2006/relationships/oleObject" Target="../embeddings/oleObject22.bin"/><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11.emf"/><Relationship Id="rId5" Type="http://schemas.openxmlformats.org/officeDocument/2006/relationships/oleObject" Target="../embeddings/oleObject24.bin"/><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26.bin"/><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emf"/><Relationship Id="rId5" Type="http://schemas.openxmlformats.org/officeDocument/2006/relationships/oleObject" Target="../embeddings/oleObject28.bin"/><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3" Type="http://schemas.openxmlformats.org/officeDocument/2006/relationships/slide" Target="slide47.xml"/><Relationship Id="rId7" Type="http://schemas.openxmlformats.org/officeDocument/2006/relationships/slide" Target="slide96.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69.xml"/><Relationship Id="rId5" Type="http://schemas.openxmlformats.org/officeDocument/2006/relationships/slide" Target="slide72.xml"/><Relationship Id="rId4" Type="http://schemas.openxmlformats.org/officeDocument/2006/relationships/slide" Target="slide6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emf"/><Relationship Id="rId5" Type="http://schemas.openxmlformats.org/officeDocument/2006/relationships/oleObject" Target="../embeddings/oleObject30.bin"/><Relationship Id="rId4" Type="http://schemas.openxmlformats.org/officeDocument/2006/relationships/image" Target="../media/image1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1.emf"/><Relationship Id="rId5" Type="http://schemas.openxmlformats.org/officeDocument/2006/relationships/oleObject" Target="../embeddings/oleObject32.bin"/><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5.emf"/><Relationship Id="rId5" Type="http://schemas.openxmlformats.org/officeDocument/2006/relationships/oleObject" Target="../embeddings/oleObject34.bin"/><Relationship Id="rId4" Type="http://schemas.openxmlformats.org/officeDocument/2006/relationships/image" Target="../media/image11.emf"/></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2.wmf"/><Relationship Id="rId4" Type="http://schemas.openxmlformats.org/officeDocument/2006/relationships/oleObject" Target="../embeddings/oleObject35.bin"/></Relationships>
</file>

<file path=ppt/slides/_rels/slide2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slide" Target="slide2.xml"/><Relationship Id="rId4" Type="http://schemas.openxmlformats.org/officeDocument/2006/relationships/image" Target="../media/image16.emf"/></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slide" Target="slide2.xml"/><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49.wmf"/><Relationship Id="rId5" Type="http://schemas.openxmlformats.org/officeDocument/2006/relationships/oleObject" Target="../embeddings/oleObject38.bin"/><Relationship Id="rId4" Type="http://schemas.openxmlformats.org/officeDocument/2006/relationships/image" Target="../media/image48.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49.wmf"/><Relationship Id="rId5" Type="http://schemas.openxmlformats.org/officeDocument/2006/relationships/oleObject" Target="../embeddings/oleObject40.bin"/><Relationship Id="rId4" Type="http://schemas.openxmlformats.org/officeDocument/2006/relationships/image" Target="../media/image48.wmf"/></Relationships>
</file>

<file path=ppt/slides/_rels/slide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slide" Target="slide2.xml"/><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50.wmf"/><Relationship Id="rId5" Type="http://schemas.openxmlformats.org/officeDocument/2006/relationships/oleObject" Target="../embeddings/oleObject42.bin"/><Relationship Id="rId4" Type="http://schemas.openxmlformats.org/officeDocument/2006/relationships/image" Target="../media/image49.wmf"/></Relationships>
</file>

<file path=ppt/slides/_rels/slide5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slide" Target="slide2.xml"/><Relationship Id="rId4" Type="http://schemas.openxmlformats.org/officeDocument/2006/relationships/image" Target="../media/image48.wmf"/></Relationships>
</file>

<file path=ppt/slides/_rels/slide5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emf"/></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slide" Target="slide2.xml"/><Relationship Id="rId4" Type="http://schemas.openxmlformats.org/officeDocument/2006/relationships/image" Target="../media/image59.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slide" Target="slide2.xml"/><Relationship Id="rId4" Type="http://schemas.openxmlformats.org/officeDocument/2006/relationships/image" Target="../media/image60.wmf"/></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6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slide" Target="slide2.xml"/><Relationship Id="rId4" Type="http://schemas.openxmlformats.org/officeDocument/2006/relationships/image" Target="../media/image64.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slide" Target="slide2.xml"/><Relationship Id="rId4" Type="http://schemas.openxmlformats.org/officeDocument/2006/relationships/image" Target="../media/image65.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67.png"/><Relationship Id="rId4" Type="http://schemas.openxmlformats.org/officeDocument/2006/relationships/image" Target="../media/image66.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image" Target="../media/image3.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69.png"/><Relationship Id="rId4" Type="http://schemas.openxmlformats.org/officeDocument/2006/relationships/image" Target="../media/image68.emf"/></Relationships>
</file>

<file path=ppt/slides/_rels/slide71.xml.rels><?xml version="1.0" encoding="UTF-8" standalone="yes"?>
<Relationships xmlns="http://schemas.openxmlformats.org/package/2006/relationships"><Relationship Id="rId26" Type="http://schemas.openxmlformats.org/officeDocument/2006/relationships/image" Target="../media/image81.wmf"/><Relationship Id="rId21" Type="http://schemas.openxmlformats.org/officeDocument/2006/relationships/oleObject" Target="../embeddings/oleObject59.bin"/><Relationship Id="rId34" Type="http://schemas.openxmlformats.org/officeDocument/2006/relationships/oleObject" Target="../embeddings/oleObject66.bin"/><Relationship Id="rId42" Type="http://schemas.openxmlformats.org/officeDocument/2006/relationships/oleObject" Target="../embeddings/oleObject70.bin"/><Relationship Id="rId47" Type="http://schemas.openxmlformats.org/officeDocument/2006/relationships/image" Target="../media/image91.wmf"/><Relationship Id="rId50" Type="http://schemas.openxmlformats.org/officeDocument/2006/relationships/oleObject" Target="../embeddings/oleObject74.bin"/><Relationship Id="rId55" Type="http://schemas.openxmlformats.org/officeDocument/2006/relationships/image" Target="../media/image95.wmf"/><Relationship Id="rId63" Type="http://schemas.openxmlformats.org/officeDocument/2006/relationships/image" Target="../media/image99.wmf"/><Relationship Id="rId7" Type="http://schemas.openxmlformats.org/officeDocument/2006/relationships/oleObject" Target="../embeddings/oleObject52.bin"/><Relationship Id="rId2" Type="http://schemas.openxmlformats.org/officeDocument/2006/relationships/slideLayout" Target="../slideLayouts/slideLayout7.xml"/><Relationship Id="rId16" Type="http://schemas.openxmlformats.org/officeDocument/2006/relationships/image" Target="../media/image76.wmf"/><Relationship Id="rId29" Type="http://schemas.openxmlformats.org/officeDocument/2006/relationships/oleObject" Target="../embeddings/oleObject63.bin"/><Relationship Id="rId11" Type="http://schemas.openxmlformats.org/officeDocument/2006/relationships/oleObject" Target="../embeddings/oleObject54.bin"/><Relationship Id="rId24" Type="http://schemas.openxmlformats.org/officeDocument/2006/relationships/image" Target="../media/image80.wmf"/><Relationship Id="rId32" Type="http://schemas.openxmlformats.org/officeDocument/2006/relationships/oleObject" Target="../embeddings/oleObject65.bin"/><Relationship Id="rId37" Type="http://schemas.openxmlformats.org/officeDocument/2006/relationships/image" Target="../media/image86.wmf"/><Relationship Id="rId40" Type="http://schemas.openxmlformats.org/officeDocument/2006/relationships/oleObject" Target="../embeddings/oleObject69.bin"/><Relationship Id="rId45" Type="http://schemas.openxmlformats.org/officeDocument/2006/relationships/image" Target="../media/image90.wmf"/><Relationship Id="rId53" Type="http://schemas.openxmlformats.org/officeDocument/2006/relationships/image" Target="../media/image94.wmf"/><Relationship Id="rId58" Type="http://schemas.openxmlformats.org/officeDocument/2006/relationships/oleObject" Target="../embeddings/oleObject78.bin"/><Relationship Id="rId66" Type="http://schemas.openxmlformats.org/officeDocument/2006/relationships/oleObject" Target="../embeddings/oleObject49.bin"/><Relationship Id="rId5" Type="http://schemas.openxmlformats.org/officeDocument/2006/relationships/oleObject" Target="../embeddings/oleObject51.bin"/><Relationship Id="rId61" Type="http://schemas.openxmlformats.org/officeDocument/2006/relationships/image" Target="../media/image98.wmf"/><Relationship Id="rId19" Type="http://schemas.openxmlformats.org/officeDocument/2006/relationships/oleObject" Target="../embeddings/oleObject58.bin"/><Relationship Id="rId14" Type="http://schemas.openxmlformats.org/officeDocument/2006/relationships/image" Target="../media/image75.wmf"/><Relationship Id="rId22" Type="http://schemas.openxmlformats.org/officeDocument/2006/relationships/image" Target="../media/image79.wmf"/><Relationship Id="rId27" Type="http://schemas.openxmlformats.org/officeDocument/2006/relationships/oleObject" Target="../embeddings/oleObject62.bin"/><Relationship Id="rId30" Type="http://schemas.openxmlformats.org/officeDocument/2006/relationships/oleObject" Target="../embeddings/oleObject64.bin"/><Relationship Id="rId35" Type="http://schemas.openxmlformats.org/officeDocument/2006/relationships/image" Target="../media/image85.wmf"/><Relationship Id="rId43" Type="http://schemas.openxmlformats.org/officeDocument/2006/relationships/image" Target="../media/image89.wmf"/><Relationship Id="rId48" Type="http://schemas.openxmlformats.org/officeDocument/2006/relationships/oleObject" Target="../embeddings/oleObject73.bin"/><Relationship Id="rId56" Type="http://schemas.openxmlformats.org/officeDocument/2006/relationships/oleObject" Target="../embeddings/oleObject77.bin"/><Relationship Id="rId64" Type="http://schemas.openxmlformats.org/officeDocument/2006/relationships/oleObject" Target="../embeddings/oleObject81.bin"/><Relationship Id="rId8" Type="http://schemas.openxmlformats.org/officeDocument/2006/relationships/image" Target="../media/image72.wmf"/><Relationship Id="rId51" Type="http://schemas.openxmlformats.org/officeDocument/2006/relationships/image" Target="../media/image93.wmf"/><Relationship Id="rId3" Type="http://schemas.openxmlformats.org/officeDocument/2006/relationships/oleObject" Target="../embeddings/oleObject50.bin"/><Relationship Id="rId12" Type="http://schemas.openxmlformats.org/officeDocument/2006/relationships/image" Target="../media/image74.wmf"/><Relationship Id="rId17" Type="http://schemas.openxmlformats.org/officeDocument/2006/relationships/oleObject" Target="../embeddings/oleObject57.bin"/><Relationship Id="rId25" Type="http://schemas.openxmlformats.org/officeDocument/2006/relationships/oleObject" Target="../embeddings/oleObject61.bin"/><Relationship Id="rId33" Type="http://schemas.openxmlformats.org/officeDocument/2006/relationships/image" Target="../media/image84.wmf"/><Relationship Id="rId38" Type="http://schemas.openxmlformats.org/officeDocument/2006/relationships/oleObject" Target="../embeddings/oleObject68.bin"/><Relationship Id="rId46" Type="http://schemas.openxmlformats.org/officeDocument/2006/relationships/oleObject" Target="../embeddings/oleObject72.bin"/><Relationship Id="rId59" Type="http://schemas.openxmlformats.org/officeDocument/2006/relationships/image" Target="../media/image97.wmf"/><Relationship Id="rId67" Type="http://schemas.openxmlformats.org/officeDocument/2006/relationships/image" Target="../media/image68.emf"/><Relationship Id="rId20" Type="http://schemas.openxmlformats.org/officeDocument/2006/relationships/image" Target="../media/image78.wmf"/><Relationship Id="rId41" Type="http://schemas.openxmlformats.org/officeDocument/2006/relationships/image" Target="../media/image88.wmf"/><Relationship Id="rId54" Type="http://schemas.openxmlformats.org/officeDocument/2006/relationships/oleObject" Target="../embeddings/oleObject76.bin"/><Relationship Id="rId62" Type="http://schemas.openxmlformats.org/officeDocument/2006/relationships/oleObject" Target="../embeddings/oleObject80.bin"/><Relationship Id="rId1" Type="http://schemas.openxmlformats.org/officeDocument/2006/relationships/vmlDrawing" Target="../drawings/vmlDrawing31.vml"/><Relationship Id="rId6" Type="http://schemas.openxmlformats.org/officeDocument/2006/relationships/image" Target="../media/image71.wmf"/><Relationship Id="rId15" Type="http://schemas.openxmlformats.org/officeDocument/2006/relationships/oleObject" Target="../embeddings/oleObject56.bin"/><Relationship Id="rId23" Type="http://schemas.openxmlformats.org/officeDocument/2006/relationships/oleObject" Target="../embeddings/oleObject60.bin"/><Relationship Id="rId28" Type="http://schemas.openxmlformats.org/officeDocument/2006/relationships/image" Target="../media/image82.wmf"/><Relationship Id="rId36" Type="http://schemas.openxmlformats.org/officeDocument/2006/relationships/oleObject" Target="../embeddings/oleObject67.bin"/><Relationship Id="rId49" Type="http://schemas.openxmlformats.org/officeDocument/2006/relationships/image" Target="../media/image92.wmf"/><Relationship Id="rId57" Type="http://schemas.openxmlformats.org/officeDocument/2006/relationships/image" Target="../media/image96.wmf"/><Relationship Id="rId10" Type="http://schemas.openxmlformats.org/officeDocument/2006/relationships/image" Target="../media/image73.wmf"/><Relationship Id="rId31" Type="http://schemas.openxmlformats.org/officeDocument/2006/relationships/image" Target="../media/image83.wmf"/><Relationship Id="rId44" Type="http://schemas.openxmlformats.org/officeDocument/2006/relationships/oleObject" Target="../embeddings/oleObject71.bin"/><Relationship Id="rId52" Type="http://schemas.openxmlformats.org/officeDocument/2006/relationships/oleObject" Target="../embeddings/oleObject75.bin"/><Relationship Id="rId60" Type="http://schemas.openxmlformats.org/officeDocument/2006/relationships/oleObject" Target="../embeddings/oleObject79.bin"/><Relationship Id="rId65" Type="http://schemas.openxmlformats.org/officeDocument/2006/relationships/image" Target="../media/image100.emf"/><Relationship Id="rId4" Type="http://schemas.openxmlformats.org/officeDocument/2006/relationships/image" Target="../media/image70.wmf"/><Relationship Id="rId9" Type="http://schemas.openxmlformats.org/officeDocument/2006/relationships/oleObject" Target="../embeddings/oleObject53.bin"/><Relationship Id="rId13" Type="http://schemas.openxmlformats.org/officeDocument/2006/relationships/oleObject" Target="../embeddings/oleObject55.bin"/><Relationship Id="rId18" Type="http://schemas.openxmlformats.org/officeDocument/2006/relationships/image" Target="../media/image77.wmf"/><Relationship Id="rId39" Type="http://schemas.openxmlformats.org/officeDocument/2006/relationships/image" Target="../media/image87.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02.emf"/><Relationship Id="rId5" Type="http://schemas.openxmlformats.org/officeDocument/2006/relationships/oleObject" Target="../embeddings/oleObject83.bin"/><Relationship Id="rId4" Type="http://schemas.openxmlformats.org/officeDocument/2006/relationships/image" Target="../media/image101.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101.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103.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image" Target="../media/image101.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10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image" Target="../media/image101.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6.bin"/><Relationship Id="rId4" Type="http://schemas.openxmlformats.org/officeDocument/2006/relationships/image" Target="../media/image5.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8.vml"/><Relationship Id="rId5" Type="http://schemas.openxmlformats.org/officeDocument/2006/relationships/image" Target="../media/image101.wmf"/><Relationship Id="rId4" Type="http://schemas.openxmlformats.org/officeDocument/2006/relationships/oleObject" Target="../embeddings/oleObject89.bin"/></Relationships>
</file>

<file path=ppt/slides/_rels/slide85.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94.bin"/><Relationship Id="rId18" Type="http://schemas.openxmlformats.org/officeDocument/2006/relationships/image" Target="../media/image112.wmf"/><Relationship Id="rId26" Type="http://schemas.openxmlformats.org/officeDocument/2006/relationships/image" Target="../media/image116.wmf"/><Relationship Id="rId3" Type="http://schemas.openxmlformats.org/officeDocument/2006/relationships/oleObject" Target="../embeddings/oleObject89.bin"/><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109.wmf"/><Relationship Id="rId17" Type="http://schemas.openxmlformats.org/officeDocument/2006/relationships/oleObject" Target="../embeddings/oleObject96.bin"/><Relationship Id="rId25" Type="http://schemas.openxmlformats.org/officeDocument/2006/relationships/oleObject" Target="../embeddings/oleObject100.bin"/><Relationship Id="rId2" Type="http://schemas.openxmlformats.org/officeDocument/2006/relationships/slideLayout" Target="../slideLayouts/slideLayout7.xml"/><Relationship Id="rId16" Type="http://schemas.openxmlformats.org/officeDocument/2006/relationships/image" Target="../media/image111.wmf"/><Relationship Id="rId20" Type="http://schemas.openxmlformats.org/officeDocument/2006/relationships/image" Target="../media/image113.wmf"/><Relationship Id="rId1" Type="http://schemas.openxmlformats.org/officeDocument/2006/relationships/vmlDrawing" Target="../drawings/vmlDrawing39.vml"/><Relationship Id="rId6" Type="http://schemas.openxmlformats.org/officeDocument/2006/relationships/image" Target="../media/image106.wmf"/><Relationship Id="rId11" Type="http://schemas.openxmlformats.org/officeDocument/2006/relationships/oleObject" Target="../embeddings/oleObject93.bin"/><Relationship Id="rId24" Type="http://schemas.openxmlformats.org/officeDocument/2006/relationships/image" Target="../media/image115.wmf"/><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10" Type="http://schemas.openxmlformats.org/officeDocument/2006/relationships/image" Target="../media/image108.wmf"/><Relationship Id="rId19" Type="http://schemas.openxmlformats.org/officeDocument/2006/relationships/oleObject" Target="../embeddings/oleObject97.bin"/><Relationship Id="rId4" Type="http://schemas.openxmlformats.org/officeDocument/2006/relationships/image" Target="../media/image101.wmf"/><Relationship Id="rId9" Type="http://schemas.openxmlformats.org/officeDocument/2006/relationships/oleObject" Target="../embeddings/oleObject92.bin"/><Relationship Id="rId14" Type="http://schemas.openxmlformats.org/officeDocument/2006/relationships/image" Target="../media/image110.wmf"/><Relationship Id="rId22" Type="http://schemas.openxmlformats.org/officeDocument/2006/relationships/image" Target="../media/image114.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emf"/><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emf"/><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17.emf"/><Relationship Id="rId1" Type="http://schemas.openxmlformats.org/officeDocument/2006/relationships/slideLayout" Target="../slideLayouts/slideLayout7.xml"/><Relationship Id="rId5" Type="http://schemas.openxmlformats.org/officeDocument/2006/relationships/image" Target="../media/image124.emf"/><Relationship Id="rId4" Type="http://schemas.openxmlformats.org/officeDocument/2006/relationships/image" Target="../media/image123.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emf"/><Relationship Id="rId5" Type="http://schemas.openxmlformats.org/officeDocument/2006/relationships/oleObject" Target="../embeddings/oleObject8.bin"/><Relationship Id="rId4" Type="http://schemas.openxmlformats.org/officeDocument/2006/relationships/image" Target="../media/image6.emf"/></Relationships>
</file>

<file path=ppt/slides/_rels/slide90.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17.emf"/><Relationship Id="rId1" Type="http://schemas.openxmlformats.org/officeDocument/2006/relationships/slideLayout" Target="../slideLayouts/slideLayout7.xml"/><Relationship Id="rId5" Type="http://schemas.openxmlformats.org/officeDocument/2006/relationships/image" Target="../media/image127.emf"/><Relationship Id="rId4" Type="http://schemas.openxmlformats.org/officeDocument/2006/relationships/image" Target="../media/image126.emf"/></Relationships>
</file>

<file path=ppt/slides/_rels/slide91.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17.emf"/><Relationship Id="rId1" Type="http://schemas.openxmlformats.org/officeDocument/2006/relationships/slideLayout" Target="../slideLayouts/slideLayout7.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slides/_rels/slide92.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emf"/><Relationship Id="rId7" Type="http://schemas.openxmlformats.org/officeDocument/2006/relationships/image" Target="../media/image136.emf"/><Relationship Id="rId2" Type="http://schemas.openxmlformats.org/officeDocument/2006/relationships/image" Target="../media/image117.emf"/><Relationship Id="rId1" Type="http://schemas.openxmlformats.org/officeDocument/2006/relationships/slideLayout" Target="../slideLayouts/slideLayout7.xml"/><Relationship Id="rId6" Type="http://schemas.openxmlformats.org/officeDocument/2006/relationships/image" Target="../media/image135.emf"/><Relationship Id="rId5" Type="http://schemas.openxmlformats.org/officeDocument/2006/relationships/image" Target="../media/image134.emf"/><Relationship Id="rId4" Type="http://schemas.openxmlformats.org/officeDocument/2006/relationships/image" Target="../media/image133.emf"/></Relationships>
</file>

<file path=ppt/slides/_rels/slide93.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image" Target="../media/image132.emf"/><Relationship Id="rId7" Type="http://schemas.openxmlformats.org/officeDocument/2006/relationships/image" Target="../media/image136.emf"/><Relationship Id="rId2" Type="http://schemas.openxmlformats.org/officeDocument/2006/relationships/image" Target="../media/image117.emf"/><Relationship Id="rId1" Type="http://schemas.openxmlformats.org/officeDocument/2006/relationships/slideLayout" Target="../slideLayouts/slideLayout7.xml"/><Relationship Id="rId6" Type="http://schemas.openxmlformats.org/officeDocument/2006/relationships/image" Target="../media/image135.emf"/><Relationship Id="rId11" Type="http://schemas.openxmlformats.org/officeDocument/2006/relationships/image" Target="../media/image141.png"/><Relationship Id="rId5" Type="http://schemas.openxmlformats.org/officeDocument/2006/relationships/image" Target="../media/image134.emf"/><Relationship Id="rId10" Type="http://schemas.openxmlformats.org/officeDocument/2006/relationships/image" Target="../media/image140.png"/><Relationship Id="rId4" Type="http://schemas.openxmlformats.org/officeDocument/2006/relationships/image" Target="../media/image133.emf"/><Relationship Id="rId9" Type="http://schemas.openxmlformats.org/officeDocument/2006/relationships/image" Target="../media/image139.emf"/></Relationships>
</file>

<file path=ppt/slides/_rels/slide94.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2.emf"/><Relationship Id="rId7" Type="http://schemas.openxmlformats.org/officeDocument/2006/relationships/image" Target="../media/image141.png"/><Relationship Id="rId2" Type="http://schemas.openxmlformats.org/officeDocument/2006/relationships/image" Target="../media/image117.emf"/><Relationship Id="rId1" Type="http://schemas.openxmlformats.org/officeDocument/2006/relationships/slideLayout" Target="../slideLayouts/slideLayout7.xml"/><Relationship Id="rId6" Type="http://schemas.openxmlformats.org/officeDocument/2006/relationships/image" Target="../media/image140.png"/><Relationship Id="rId11" Type="http://schemas.openxmlformats.org/officeDocument/2006/relationships/image" Target="../media/image143.emf"/><Relationship Id="rId5" Type="http://schemas.openxmlformats.org/officeDocument/2006/relationships/image" Target="../media/image134.emf"/><Relationship Id="rId10" Type="http://schemas.openxmlformats.org/officeDocument/2006/relationships/image" Target="../media/image136.emf"/><Relationship Id="rId4" Type="http://schemas.openxmlformats.org/officeDocument/2006/relationships/image" Target="../media/image133.emf"/><Relationship Id="rId9" Type="http://schemas.openxmlformats.org/officeDocument/2006/relationships/image" Target="../media/image135.emf"/></Relationships>
</file>

<file path=ppt/slides/_rels/slide95.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32.emf"/><Relationship Id="rId7" Type="http://schemas.openxmlformats.org/officeDocument/2006/relationships/image" Target="../media/image145.emf"/><Relationship Id="rId2" Type="http://schemas.openxmlformats.org/officeDocument/2006/relationships/image" Target="../media/image117.emf"/><Relationship Id="rId1" Type="http://schemas.openxmlformats.org/officeDocument/2006/relationships/slideLayout" Target="../slideLayouts/slideLayout7.xml"/><Relationship Id="rId6" Type="http://schemas.openxmlformats.org/officeDocument/2006/relationships/image" Target="../media/image144.emf"/><Relationship Id="rId11" Type="http://schemas.openxmlformats.org/officeDocument/2006/relationships/image" Target="../media/image149.emf"/><Relationship Id="rId5" Type="http://schemas.openxmlformats.org/officeDocument/2006/relationships/image" Target="../media/image134.emf"/><Relationship Id="rId10" Type="http://schemas.openxmlformats.org/officeDocument/2006/relationships/image" Target="../media/image148.emf"/><Relationship Id="rId4" Type="http://schemas.openxmlformats.org/officeDocument/2006/relationships/image" Target="../media/image133.emf"/><Relationship Id="rId9" Type="http://schemas.openxmlformats.org/officeDocument/2006/relationships/image" Target="../media/image147.emf"/></Relationships>
</file>

<file path=ppt/slides/_rels/slide96.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slide" Target="slide10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Rectangle 18"/>
          <p:cNvSpPr>
            <a:spLocks noChangeArrowheads="1"/>
          </p:cNvSpPr>
          <p:nvPr/>
        </p:nvSpPr>
        <p:spPr bwMode="auto">
          <a:xfrm>
            <a:off x="1606550" y="195263"/>
            <a:ext cx="195580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latin typeface="华文行楷" pitchFamily="2" charset="-122"/>
                <a:ea typeface="华文行楷" pitchFamily="2" charset="-122"/>
              </a:rPr>
              <a:t>第 四 讲</a:t>
            </a:r>
          </a:p>
        </p:txBody>
      </p:sp>
      <p:sp>
        <p:nvSpPr>
          <p:cNvPr id="2067" name="Text Box 19">
            <a:hlinkClick r:id="rId2" action="ppaction://hlinksldjump"/>
          </p:cNvPr>
          <p:cNvSpPr txBox="1">
            <a:spLocks noChangeArrowheads="1"/>
          </p:cNvSpPr>
          <p:nvPr/>
        </p:nvSpPr>
        <p:spPr bwMode="auto">
          <a:xfrm>
            <a:off x="720725" y="1635125"/>
            <a:ext cx="8243888" cy="641350"/>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600" i="0">
                <a:latin typeface="Arial" pitchFamily="34" charset="0"/>
                <a:ea typeface="楷体_GB2312" pitchFamily="49" charset="-122"/>
              </a:rPr>
              <a:t>  </a:t>
            </a:r>
            <a:r>
              <a:rPr lang="zh-CN" altLang="en-US" sz="3600" i="0">
                <a:latin typeface="Arial" pitchFamily="34" charset="0"/>
                <a:ea typeface="楷体_GB2312" pitchFamily="49" charset="-122"/>
              </a:rPr>
              <a:t>有限状态自动机</a:t>
            </a:r>
          </a:p>
        </p:txBody>
      </p:sp>
      <p:sp>
        <p:nvSpPr>
          <p:cNvPr id="8" name="文本框 7">
            <a:extLst>
              <a:ext uri="{FF2B5EF4-FFF2-40B4-BE49-F238E27FC236}">
                <a16:creationId xmlns:a16="http://schemas.microsoft.com/office/drawing/2014/main" id="{D79EBC97-C22E-CE43-BD06-ADF432F0C6B1}"/>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01</a:t>
            </a:r>
            <a:endParaRPr kumimoji="1" lang="zh-CN" altLang="en-US" sz="2000" b="0" i="0" dirty="0">
              <a:solidFill>
                <a:srgbClr val="000066"/>
              </a:solidFill>
            </a:endParaRPr>
          </a:p>
        </p:txBody>
      </p:sp>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9" name="Text Box 11"/>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99340" name="Text Box 12"/>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99341" name="Object 13"/>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99499" name="Visio" r:id="rId3" imgW="3214714" imgH="2545545" progId="Visio.Drawing.11">
                  <p:embed/>
                </p:oleObj>
              </mc:Choice>
              <mc:Fallback>
                <p:oleObj name="Visio" r:id="rId3" imgW="3214714" imgH="2545545" progId="Visio.Drawing.11">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42" name="Text Box 14"/>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99343" name="Text Box 15"/>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99345" name="Line 17"/>
          <p:cNvSpPr>
            <a:spLocks noChangeShapeType="1"/>
          </p:cNvSpPr>
          <p:nvPr/>
        </p:nvSpPr>
        <p:spPr bwMode="auto">
          <a:xfrm flipV="1">
            <a:off x="7092950" y="3200400"/>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graphicFrame>
        <p:nvGraphicFramePr>
          <p:cNvPr id="99346" name="Object 18"/>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99500" name="Visio" r:id="rId5" imgW="2099914" imgH="374769" progId="Visio.Drawing.11">
                  <p:embed/>
                </p:oleObj>
              </mc:Choice>
              <mc:Fallback>
                <p:oleObj name="Visio" r:id="rId5" imgW="2099914" imgH="374769" progId="Visio.Drawing.11">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47"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99348" name="Text Box 20">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EF9334B3-C457-624F-824C-C817190959C7}"/>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10</a:t>
            </a:r>
            <a:endParaRPr kumimoji="1" lang="zh-CN" altLang="en-US" sz="2000" b="0" i="0" dirty="0">
              <a:solidFill>
                <a:srgbClr val="000066"/>
              </a:solidFill>
            </a:endParaRPr>
          </a:p>
        </p:txBody>
      </p:sp>
    </p:spTree>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2" name="Rectangle 8"/>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34153" name="Rectangle 9"/>
          <p:cNvSpPr>
            <a:spLocks noChangeArrowheads="1"/>
          </p:cNvSpPr>
          <p:nvPr/>
        </p:nvSpPr>
        <p:spPr bwMode="auto">
          <a:xfrm>
            <a:off x="468313" y="1341438"/>
            <a:ext cx="84963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dirty="0">
                <a:latin typeface="Arial" pitchFamily="34" charset="0"/>
                <a:ea typeface="楷体_GB2312" pitchFamily="49" charset="-122"/>
                <a:sym typeface="Symbol" pitchFamily="18" charset="2"/>
              </a:rPr>
              <a:t> </a:t>
            </a:r>
            <a:r>
              <a:rPr lang="zh-CN" altLang="en-US" sz="3200" i="0" dirty="0">
                <a:latin typeface="Arial" pitchFamily="34" charset="0"/>
                <a:ea typeface="楷体_GB2312" pitchFamily="49" charset="-122"/>
                <a:sym typeface="Symbol" pitchFamily="18" charset="2"/>
              </a:rPr>
              <a:t>知识回顾：集合上的等价关系与集合的划分</a:t>
            </a:r>
          </a:p>
        </p:txBody>
      </p:sp>
      <p:sp>
        <p:nvSpPr>
          <p:cNvPr id="6" name="文本框 5">
            <a:extLst>
              <a:ext uri="{FF2B5EF4-FFF2-40B4-BE49-F238E27FC236}">
                <a16:creationId xmlns:a16="http://schemas.microsoft.com/office/drawing/2014/main" id="{D65C250C-B1FD-3648-BEA8-45403A58B029}"/>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100</a:t>
            </a:r>
            <a:endParaRPr kumimoji="1" lang="zh-CN" altLang="en-US" sz="2000" b="0" i="0" dirty="0">
              <a:solidFill>
                <a:srgbClr val="000066"/>
              </a:solidFill>
            </a:endParaRPr>
          </a:p>
        </p:txBody>
      </p:sp>
      <p:pic>
        <p:nvPicPr>
          <p:cNvPr id="3" name="图片 2">
            <a:extLst>
              <a:ext uri="{FF2B5EF4-FFF2-40B4-BE49-F238E27FC236}">
                <a16:creationId xmlns:a16="http://schemas.microsoft.com/office/drawing/2014/main" id="{0F1A4D71-3A25-674F-B788-41EE45C4263B}"/>
              </a:ext>
            </a:extLst>
          </p:cNvPr>
          <p:cNvPicPr>
            <a:picLocks noChangeAspect="1"/>
          </p:cNvPicPr>
          <p:nvPr/>
        </p:nvPicPr>
        <p:blipFill>
          <a:blip r:embed="rId2"/>
          <a:stretch>
            <a:fillRect/>
          </a:stretch>
        </p:blipFill>
        <p:spPr>
          <a:xfrm>
            <a:off x="912664" y="2193649"/>
            <a:ext cx="6194896" cy="467960"/>
          </a:xfrm>
          <a:prstGeom prst="rect">
            <a:avLst/>
          </a:prstGeom>
        </p:spPr>
      </p:pic>
      <p:pic>
        <p:nvPicPr>
          <p:cNvPr id="4" name="图片 3">
            <a:extLst>
              <a:ext uri="{FF2B5EF4-FFF2-40B4-BE49-F238E27FC236}">
                <a16:creationId xmlns:a16="http://schemas.microsoft.com/office/drawing/2014/main" id="{7FB8BB05-1C9F-D64A-BEE6-5D2B220DCEFC}"/>
              </a:ext>
            </a:extLst>
          </p:cNvPr>
          <p:cNvPicPr>
            <a:picLocks noChangeAspect="1"/>
          </p:cNvPicPr>
          <p:nvPr/>
        </p:nvPicPr>
        <p:blipFill>
          <a:blip r:embed="rId3"/>
          <a:stretch>
            <a:fillRect/>
          </a:stretch>
        </p:blipFill>
        <p:spPr>
          <a:xfrm>
            <a:off x="2433080" y="2977532"/>
            <a:ext cx="4566766" cy="398072"/>
          </a:xfrm>
          <a:prstGeom prst="rect">
            <a:avLst/>
          </a:prstGeom>
        </p:spPr>
      </p:pic>
      <p:pic>
        <p:nvPicPr>
          <p:cNvPr id="5" name="图片 4">
            <a:extLst>
              <a:ext uri="{FF2B5EF4-FFF2-40B4-BE49-F238E27FC236}">
                <a16:creationId xmlns:a16="http://schemas.microsoft.com/office/drawing/2014/main" id="{23F9A79A-7E8A-DA4E-99B4-EFBB4A8828EE}"/>
              </a:ext>
            </a:extLst>
          </p:cNvPr>
          <p:cNvPicPr>
            <a:picLocks noChangeAspect="1"/>
          </p:cNvPicPr>
          <p:nvPr/>
        </p:nvPicPr>
        <p:blipFill>
          <a:blip r:embed="rId4"/>
          <a:stretch>
            <a:fillRect/>
          </a:stretch>
        </p:blipFill>
        <p:spPr>
          <a:xfrm>
            <a:off x="179512" y="3725863"/>
            <a:ext cx="5372100" cy="2514600"/>
          </a:xfrm>
          <a:prstGeom prst="rect">
            <a:avLst/>
          </a:prstGeom>
        </p:spPr>
      </p:pic>
    </p:spTree>
    <p:extLst>
      <p:ext uri="{BB962C8B-B14F-4D97-AF65-F5344CB8AC3E}">
        <p14:creationId xmlns:p14="http://schemas.microsoft.com/office/powerpoint/2010/main" val="630938552"/>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68313" y="1295400"/>
            <a:ext cx="82296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dirty="0">
                <a:latin typeface="Arial" pitchFamily="34" charset="0"/>
                <a:ea typeface="楷体_GB2312" pitchFamily="49" charset="-122"/>
              </a:rPr>
              <a:t> DFA </a:t>
            </a:r>
            <a:r>
              <a:rPr lang="zh-CN" altLang="en-US" sz="3200" i="0" dirty="0">
                <a:latin typeface="Arial" pitchFamily="34" charset="0"/>
                <a:ea typeface="楷体_GB2312" pitchFamily="49" charset="-122"/>
                <a:sym typeface="Symbol" pitchFamily="18" charset="2"/>
              </a:rPr>
              <a:t>状态集合上的一个等价关系</a:t>
            </a:r>
          </a:p>
        </p:txBody>
      </p:sp>
      <p:sp>
        <p:nvSpPr>
          <p:cNvPr id="135175" name="Text Box 7"/>
          <p:cNvSpPr txBox="1">
            <a:spLocks noChangeArrowheads="1"/>
          </p:cNvSpPr>
          <p:nvPr/>
        </p:nvSpPr>
        <p:spPr bwMode="auto">
          <a:xfrm>
            <a:off x="838200" y="1844675"/>
            <a:ext cx="7924800" cy="1857375"/>
          </a:xfrm>
          <a:prstGeom prst="rect">
            <a:avLst/>
          </a:prstGeom>
          <a:noFill/>
          <a:ln w="9525">
            <a:noFill/>
            <a:miter lim="800000"/>
            <a:headEnd/>
            <a:tailEnd/>
          </a:ln>
          <a:effectLst/>
        </p:spPr>
        <p:txBody>
          <a:bodyPr>
            <a:spAutoFit/>
          </a:bodyPr>
          <a:lstStyle/>
          <a:p>
            <a:pPr algn="l">
              <a:buFont typeface="Wingdings" pitchFamily="2" charset="2"/>
              <a:buNone/>
            </a:pPr>
            <a:endParaRPr lang="en-US" altLang="zh-CN" sz="1000" i="0">
              <a:solidFill>
                <a:srgbClr val="333399"/>
              </a:solidFill>
              <a:latin typeface="Arial" pitchFamily="34" charset="0"/>
              <a:ea typeface="楷体_GB2312" pitchFamily="49" charset="-122"/>
            </a:endParaRPr>
          </a:p>
          <a:p>
            <a:pPr algn="l">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设一个 </a:t>
            </a:r>
            <a:r>
              <a:rPr lang="en-US" altLang="zh-CN" sz="2400">
                <a:solidFill>
                  <a:srgbClr val="333399"/>
                </a:solidFill>
                <a:latin typeface="Arial" pitchFamily="34" charset="0"/>
                <a:ea typeface="楷体_GB2312" pitchFamily="49" charset="-122"/>
              </a:rPr>
              <a:t>DFA  D = </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i="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rPr>
              <a:t>, F </a:t>
            </a: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定义</a:t>
            </a:r>
            <a:r>
              <a:rPr lang="en-US" altLang="zh-CN" sz="2400">
                <a:solidFill>
                  <a:srgbClr val="333399"/>
                </a:solidFill>
                <a:latin typeface="Arial" pitchFamily="34" charset="0"/>
                <a:ea typeface="楷体_GB2312" pitchFamily="49" charset="-122"/>
              </a:rPr>
              <a:t>Q</a:t>
            </a:r>
            <a:r>
              <a:rPr lang="zh-CN" altLang="en-US" sz="2400" i="0">
                <a:solidFill>
                  <a:srgbClr val="333399"/>
                </a:solidFill>
                <a:latin typeface="Arial" pitchFamily="34" charset="0"/>
                <a:ea typeface="楷体_GB2312" pitchFamily="49" charset="-122"/>
              </a:rPr>
              <a:t>上的一个二元</a:t>
            </a:r>
          </a:p>
          <a:p>
            <a:pPr algn="l">
              <a:buClr>
                <a:srgbClr val="800080"/>
              </a:buClr>
              <a:buFont typeface="Wingdings" pitchFamily="2" charset="2"/>
              <a:buNone/>
            </a:pPr>
            <a:r>
              <a:rPr lang="zh-CN" altLang="en-US" sz="2400" i="0">
                <a:solidFill>
                  <a:srgbClr val="333399"/>
                </a:solidFill>
                <a:latin typeface="Arial" pitchFamily="34" charset="0"/>
                <a:ea typeface="楷体_GB2312" pitchFamily="49" charset="-122"/>
              </a:rPr>
              <a:t>    关系 </a:t>
            </a:r>
            <a:r>
              <a:rPr lang="en-US" altLang="zh-CN" sz="2400">
                <a:solidFill>
                  <a:srgbClr val="333399"/>
                </a:solidFill>
                <a:latin typeface="Arial" pitchFamily="34" charset="0"/>
                <a:ea typeface="楷体_GB2312" pitchFamily="49" charset="-122"/>
              </a:rPr>
              <a:t>R </a:t>
            </a:r>
            <a:r>
              <a:rPr lang="zh-CN" altLang="en-US" sz="2400" i="0">
                <a:solidFill>
                  <a:srgbClr val="333399"/>
                </a:solidFill>
                <a:latin typeface="Arial" pitchFamily="34" charset="0"/>
                <a:ea typeface="楷体_GB2312" pitchFamily="49" charset="-122"/>
              </a:rPr>
              <a:t>为： 对任何 </a:t>
            </a:r>
            <a:r>
              <a:rPr lang="en-US" altLang="zh-CN" sz="2400">
                <a:solidFill>
                  <a:srgbClr val="333399"/>
                </a:solidFill>
                <a:latin typeface="Arial" pitchFamily="34" charset="0"/>
                <a:ea typeface="楷体_GB2312" pitchFamily="49" charset="-122"/>
              </a:rPr>
              <a:t>p,q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Q, </a:t>
            </a:r>
            <a:endParaRPr lang="en-US" altLang="zh-CN" sz="2400" i="0">
              <a:solidFill>
                <a:srgbClr val="333399"/>
              </a:solidFill>
              <a:latin typeface="Arial" pitchFamily="34" charset="0"/>
              <a:ea typeface="楷体_GB2312" pitchFamily="49" charset="-122"/>
            </a:endParaRPr>
          </a:p>
          <a:p>
            <a:pPr algn="l">
              <a:buFont typeface="Wingdings" pitchFamily="2" charset="2"/>
              <a:buNone/>
            </a:pPr>
            <a:r>
              <a:rPr lang="en-US" altLang="zh-CN" sz="2400" i="0">
                <a:solidFill>
                  <a:srgbClr val="333399"/>
                </a:solidFill>
                <a:latin typeface="Arial" pitchFamily="34" charset="0"/>
                <a:ea typeface="楷体_GB2312" pitchFamily="49" charset="-122"/>
              </a:rPr>
              <a:t>            </a:t>
            </a:r>
            <a:r>
              <a:rPr lang="en-US" altLang="zh-CN" sz="2400">
                <a:latin typeface="Arial" pitchFamily="34" charset="0"/>
                <a:ea typeface="楷体_GB2312" pitchFamily="49" charset="-122"/>
              </a:rPr>
              <a:t>pRq</a:t>
            </a:r>
            <a:r>
              <a:rPr lang="en-US" altLang="zh-CN" sz="2400">
                <a:solidFill>
                  <a:srgbClr val="333399"/>
                </a:solidFill>
                <a:latin typeface="Arial" pitchFamily="34" charset="0"/>
                <a:ea typeface="楷体_GB2312" pitchFamily="49" charset="-122"/>
              </a:rPr>
              <a:t>  iff  </a:t>
            </a:r>
            <a:r>
              <a:rPr lang="en-US" altLang="zh-CN" sz="2400">
                <a:latin typeface="Arial" pitchFamily="34" charset="0"/>
                <a:ea typeface="楷体_GB2312" pitchFamily="49" charset="-122"/>
                <a:sym typeface="Symbol" pitchFamily="18" charset="2"/>
              </a:rPr>
              <a:t>w </a:t>
            </a:r>
            <a:r>
              <a:rPr lang="en-US" altLang="zh-CN"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sym typeface="Symbol" pitchFamily="18" charset="2"/>
              </a:rPr>
              <a:t> </a:t>
            </a:r>
            <a:r>
              <a:rPr lang="en-US" altLang="zh-CN" sz="2400" i="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 '(p,w) </a:t>
            </a:r>
            <a:r>
              <a:rPr lang="en-US" altLang="zh-CN"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sym typeface="Symbol" pitchFamily="18" charset="2"/>
              </a:rPr>
              <a:t>F </a:t>
            </a:r>
            <a:r>
              <a:rPr lang="en-US" altLang="zh-CN" sz="2400" i="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'(q,w) </a:t>
            </a:r>
            <a:r>
              <a:rPr lang="en-US" altLang="zh-CN"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sym typeface="Symbol" pitchFamily="18" charset="2"/>
              </a:rPr>
              <a:t>F</a:t>
            </a:r>
            <a:r>
              <a:rPr lang="en-US" altLang="zh-CN" sz="2400" i="0">
                <a:solidFill>
                  <a:srgbClr val="333399"/>
                </a:solidFill>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a:t>
            </a:r>
            <a:endParaRPr lang="en-US" altLang="zh-CN" sz="2400">
              <a:latin typeface="Arial" pitchFamily="34" charset="0"/>
              <a:ea typeface="楷体_GB2312" pitchFamily="49" charset="-122"/>
            </a:endParaRPr>
          </a:p>
          <a:p>
            <a:pPr algn="l">
              <a:buFont typeface="Wingdings" pitchFamily="2" charset="2"/>
              <a:buChar char=" "/>
            </a:pPr>
            <a:endParaRPr lang="en-US" altLang="zh-CN" sz="1000" i="0">
              <a:solidFill>
                <a:srgbClr val="333399"/>
              </a:solidFill>
              <a:latin typeface="Arial" pitchFamily="34" charset="0"/>
              <a:ea typeface="楷体_GB2312" pitchFamily="49" charset="-122"/>
            </a:endParaRPr>
          </a:p>
          <a:p>
            <a:pPr algn="l">
              <a:buFont typeface="Symbol" pitchFamily="18" charset="2"/>
              <a:buChar char="-"/>
            </a:pPr>
            <a:r>
              <a:rPr lang="en-US" altLang="zh-CN" sz="2400" i="0">
                <a:latin typeface="Arial" pitchFamily="34" charset="0"/>
                <a:ea typeface="楷体_GB2312" pitchFamily="49" charset="-122"/>
                <a:sym typeface="Symbol" pitchFamily="18" charset="2"/>
              </a:rPr>
              <a:t> </a:t>
            </a:r>
            <a:r>
              <a:rPr lang="zh-CN" altLang="en-US" sz="2400" i="0">
                <a:latin typeface="Arial" pitchFamily="34" charset="0"/>
                <a:ea typeface="楷体_GB2312" pitchFamily="49" charset="-122"/>
                <a:sym typeface="Symbol" pitchFamily="18" charset="2"/>
              </a:rPr>
              <a:t>结论  </a:t>
            </a:r>
            <a:r>
              <a:rPr lang="zh-CN" altLang="en-US" sz="2400" i="0">
                <a:solidFill>
                  <a:srgbClr val="333399"/>
                </a:solidFill>
                <a:latin typeface="Arial" pitchFamily="34" charset="0"/>
                <a:ea typeface="楷体_GB2312" pitchFamily="49" charset="-122"/>
              </a:rPr>
              <a:t>上述关系 </a:t>
            </a:r>
            <a:r>
              <a:rPr lang="en-US" altLang="zh-CN" sz="2400">
                <a:solidFill>
                  <a:srgbClr val="333399"/>
                </a:solidFill>
                <a:latin typeface="Arial" pitchFamily="34" charset="0"/>
                <a:ea typeface="楷体_GB2312" pitchFamily="49" charset="-122"/>
              </a:rPr>
              <a:t>R </a:t>
            </a:r>
            <a:r>
              <a:rPr lang="zh-CN" altLang="en-US" sz="2400" i="0">
                <a:solidFill>
                  <a:srgbClr val="333399"/>
                </a:solidFill>
                <a:latin typeface="Arial" pitchFamily="34" charset="0"/>
                <a:ea typeface="楷体_GB2312" pitchFamily="49" charset="-122"/>
              </a:rPr>
              <a:t>是等价关系</a:t>
            </a:r>
            <a:r>
              <a:rPr lang="en-US" altLang="zh-CN" sz="2400" i="0">
                <a:solidFill>
                  <a:srgbClr val="333399"/>
                </a:solidFill>
                <a:latin typeface="Arial" pitchFamily="34" charset="0"/>
                <a:ea typeface="楷体_GB2312" pitchFamily="49" charset="-122"/>
              </a:rPr>
              <a:t>.</a:t>
            </a:r>
          </a:p>
        </p:txBody>
      </p:sp>
      <p:sp>
        <p:nvSpPr>
          <p:cNvPr id="135176" name="Rectangle 8"/>
          <p:cNvSpPr>
            <a:spLocks noChangeArrowheads="1"/>
          </p:cNvSpPr>
          <p:nvPr/>
        </p:nvSpPr>
        <p:spPr bwMode="auto">
          <a:xfrm>
            <a:off x="1187450" y="3790950"/>
            <a:ext cx="6019800" cy="457200"/>
          </a:xfrm>
          <a:prstGeom prst="rect">
            <a:avLst/>
          </a:prstGeom>
          <a:noFill/>
          <a:ln w="9525">
            <a:noFill/>
            <a:miter lim="800000"/>
            <a:headEnd/>
            <a:tailEnd/>
          </a:ln>
          <a:effectLst/>
        </p:spPr>
        <p:txBody>
          <a:bodyPr wrap="none">
            <a:spAutoFit/>
          </a:bodyPr>
          <a:lstStyle/>
          <a:p>
            <a:pPr algn="l"/>
            <a:r>
              <a:rPr lang="zh-CN" altLang="en-US" sz="2400" i="0">
                <a:latin typeface="Arial" pitchFamily="34" charset="0"/>
                <a:ea typeface="楷体_GB2312" pitchFamily="49" charset="-122"/>
                <a:sym typeface="Symbol" pitchFamily="18" charset="2"/>
              </a:rPr>
              <a:t>证明：</a:t>
            </a:r>
            <a:r>
              <a:rPr lang="en-US" altLang="zh-CN" sz="2400">
                <a:solidFill>
                  <a:srgbClr val="333399"/>
                </a:solidFill>
                <a:latin typeface="Arial" pitchFamily="34" charset="0"/>
                <a:ea typeface="楷体_GB2312" pitchFamily="49" charset="-122"/>
              </a:rPr>
              <a:t>1. </a:t>
            </a:r>
            <a:r>
              <a:rPr lang="zh-CN" altLang="en-US" sz="2400" i="0">
                <a:latin typeface="Arial" pitchFamily="34" charset="0"/>
                <a:ea typeface="楷体_GB2312" pitchFamily="49" charset="-122"/>
              </a:rPr>
              <a:t>自反性  </a:t>
            </a:r>
            <a:r>
              <a:rPr lang="zh-CN" altLang="en-US" sz="2400" i="0">
                <a:solidFill>
                  <a:srgbClr val="333399"/>
                </a:solidFill>
                <a:latin typeface="Arial" pitchFamily="34" charset="0"/>
                <a:ea typeface="楷体_GB2312" pitchFamily="49" charset="-122"/>
                <a:sym typeface="Symbol" pitchFamily="18" charset="2"/>
              </a:rPr>
              <a:t>对任何</a:t>
            </a:r>
            <a:r>
              <a:rPr lang="en-US" altLang="zh-CN" sz="2400">
                <a:solidFill>
                  <a:srgbClr val="333399"/>
                </a:solidFill>
                <a:latin typeface="Arial" pitchFamily="34" charset="0"/>
                <a:ea typeface="楷体_GB2312" pitchFamily="49" charset="-122"/>
                <a:sym typeface="Symbol" pitchFamily="18" charset="2"/>
              </a:rPr>
              <a:t>q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sym typeface="Symbol" pitchFamily="18" charset="2"/>
              </a:rPr>
              <a:t>Q , qRq </a:t>
            </a:r>
            <a:r>
              <a:rPr lang="zh-CN" altLang="en-US" sz="2400" i="0">
                <a:solidFill>
                  <a:srgbClr val="333399"/>
                </a:solidFill>
                <a:latin typeface="Arial" pitchFamily="34" charset="0"/>
                <a:ea typeface="楷体_GB2312" pitchFamily="49" charset="-122"/>
                <a:sym typeface="Symbol" pitchFamily="18" charset="2"/>
              </a:rPr>
              <a:t>成立；</a:t>
            </a:r>
          </a:p>
        </p:txBody>
      </p:sp>
      <p:sp>
        <p:nvSpPr>
          <p:cNvPr id="135177" name="Rectangle 9"/>
          <p:cNvSpPr>
            <a:spLocks noChangeArrowheads="1"/>
          </p:cNvSpPr>
          <p:nvPr/>
        </p:nvSpPr>
        <p:spPr bwMode="auto">
          <a:xfrm>
            <a:off x="1295400" y="6089650"/>
            <a:ext cx="366713" cy="457200"/>
          </a:xfrm>
          <a:prstGeom prst="rect">
            <a:avLst/>
          </a:prstGeom>
          <a:noFill/>
          <a:ln w="9525">
            <a:noFill/>
            <a:miter lim="800000"/>
            <a:headEnd/>
            <a:tailEnd/>
          </a:ln>
          <a:effectLst/>
        </p:spPr>
        <p:txBody>
          <a:bodyPr wrap="none">
            <a:spAutoFit/>
          </a:bodyPr>
          <a:lstStyle/>
          <a:p>
            <a:pPr algn="l"/>
            <a:r>
              <a:rPr lang="en-US" altLang="zh-CN" sz="2400" i="0">
                <a:solidFill>
                  <a:srgbClr val="333399"/>
                </a:solidFill>
                <a:latin typeface="Arial" pitchFamily="34" charset="0"/>
                <a:ea typeface="楷体_GB2312" pitchFamily="49" charset="-122"/>
                <a:cs typeface="Times New Roman" pitchFamily="18" charset="0"/>
                <a:sym typeface="Symbol" pitchFamily="18" charset="2"/>
              </a:rPr>
              <a:t></a:t>
            </a:r>
          </a:p>
        </p:txBody>
      </p:sp>
      <p:sp>
        <p:nvSpPr>
          <p:cNvPr id="135178" name="Rectangle 10"/>
          <p:cNvSpPr>
            <a:spLocks noChangeArrowheads="1"/>
          </p:cNvSpPr>
          <p:nvPr/>
        </p:nvSpPr>
        <p:spPr bwMode="auto">
          <a:xfrm>
            <a:off x="1600200" y="4191000"/>
            <a:ext cx="7292975" cy="457200"/>
          </a:xfrm>
          <a:prstGeom prst="rect">
            <a:avLst/>
          </a:prstGeom>
          <a:noFill/>
          <a:ln w="9525">
            <a:noFill/>
            <a:miter lim="800000"/>
            <a:headEnd/>
            <a:tailEnd/>
          </a:ln>
          <a:effectLst/>
        </p:spPr>
        <p:txBody>
          <a:bodyPr>
            <a:spAutoFit/>
          </a:bodyPr>
          <a:lstStyle/>
          <a:p>
            <a:pPr algn="l"/>
            <a:r>
              <a:rPr lang="en-US" altLang="zh-CN" sz="2400">
                <a:solidFill>
                  <a:srgbClr val="333399"/>
                </a:solidFill>
                <a:latin typeface="Arial" pitchFamily="34" charset="0"/>
                <a:ea typeface="楷体_GB2312" pitchFamily="49" charset="-122"/>
              </a:rPr>
              <a:t>      2. </a:t>
            </a:r>
            <a:r>
              <a:rPr lang="zh-CN" altLang="en-US" sz="2400" i="0">
                <a:latin typeface="Arial" pitchFamily="34" charset="0"/>
                <a:ea typeface="楷体_GB2312" pitchFamily="49" charset="-122"/>
              </a:rPr>
              <a:t>对称性  </a:t>
            </a:r>
            <a:r>
              <a:rPr lang="zh-CN" altLang="en-US" sz="2400" i="0">
                <a:solidFill>
                  <a:srgbClr val="333399"/>
                </a:solidFill>
                <a:latin typeface="Arial" pitchFamily="34" charset="0"/>
                <a:ea typeface="楷体_GB2312" pitchFamily="49" charset="-122"/>
                <a:sym typeface="Symbol" pitchFamily="18" charset="2"/>
              </a:rPr>
              <a:t>对任何</a:t>
            </a:r>
            <a:r>
              <a:rPr lang="en-US" altLang="zh-CN" sz="2400">
                <a:solidFill>
                  <a:srgbClr val="333399"/>
                </a:solidFill>
                <a:latin typeface="Arial" pitchFamily="34" charset="0"/>
                <a:ea typeface="楷体_GB2312" pitchFamily="49" charset="-122"/>
                <a:sym typeface="Symbol" pitchFamily="18" charset="2"/>
              </a:rPr>
              <a:t>p,q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sym typeface="Symbol" pitchFamily="18" charset="2"/>
              </a:rPr>
              <a:t>Q , pRq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sym typeface="Symbol" pitchFamily="18" charset="2"/>
              </a:rPr>
              <a:t> qRp </a:t>
            </a:r>
            <a:r>
              <a:rPr lang="zh-CN" altLang="en-US" sz="2400" i="0">
                <a:solidFill>
                  <a:srgbClr val="333399"/>
                </a:solidFill>
                <a:latin typeface="Arial" pitchFamily="34" charset="0"/>
                <a:ea typeface="楷体_GB2312" pitchFamily="49" charset="-122"/>
                <a:sym typeface="Symbol" pitchFamily="18" charset="2"/>
              </a:rPr>
              <a:t>成立；</a:t>
            </a:r>
          </a:p>
        </p:txBody>
      </p:sp>
      <p:sp>
        <p:nvSpPr>
          <p:cNvPr id="135179" name="Rectangle 11"/>
          <p:cNvSpPr>
            <a:spLocks noChangeArrowheads="1"/>
          </p:cNvSpPr>
          <p:nvPr/>
        </p:nvSpPr>
        <p:spPr bwMode="auto">
          <a:xfrm>
            <a:off x="1981200" y="4648200"/>
            <a:ext cx="6858000" cy="1552575"/>
          </a:xfrm>
          <a:prstGeom prst="rect">
            <a:avLst/>
          </a:prstGeom>
          <a:noFill/>
          <a:ln w="9525">
            <a:noFill/>
            <a:miter lim="800000"/>
            <a:headEnd/>
            <a:tailEnd/>
          </a:ln>
          <a:effectLst/>
        </p:spPr>
        <p:txBody>
          <a:bodyPr>
            <a:spAutoFit/>
          </a:bodyPr>
          <a:lstStyle/>
          <a:p>
            <a:pPr algn="l"/>
            <a:r>
              <a:rPr lang="en-US" altLang="zh-CN" sz="2400" dirty="0">
                <a:solidFill>
                  <a:srgbClr val="333399"/>
                </a:solidFill>
                <a:latin typeface="Arial" pitchFamily="34" charset="0"/>
                <a:ea typeface="楷体_GB2312" pitchFamily="49" charset="-122"/>
              </a:rPr>
              <a:t> 3. </a:t>
            </a:r>
            <a:r>
              <a:rPr lang="zh-CN" altLang="en-US" sz="2400" i="0" dirty="0">
                <a:latin typeface="Arial" pitchFamily="34" charset="0"/>
                <a:ea typeface="楷体_GB2312" pitchFamily="49" charset="-122"/>
              </a:rPr>
              <a:t>传递性  </a:t>
            </a:r>
            <a:r>
              <a:rPr lang="zh-CN" altLang="en-US" sz="2400" i="0" dirty="0">
                <a:solidFill>
                  <a:srgbClr val="333399"/>
                </a:solidFill>
                <a:latin typeface="Arial" pitchFamily="34" charset="0"/>
                <a:ea typeface="楷体_GB2312" pitchFamily="49" charset="-122"/>
                <a:sym typeface="Symbol" pitchFamily="18" charset="2"/>
              </a:rPr>
              <a:t>对任何</a:t>
            </a:r>
            <a:r>
              <a:rPr lang="en-US" altLang="zh-CN" sz="2400" dirty="0" err="1">
                <a:solidFill>
                  <a:srgbClr val="333399"/>
                </a:solidFill>
                <a:latin typeface="Arial" pitchFamily="34" charset="0"/>
                <a:ea typeface="楷体_GB2312" pitchFamily="49" charset="-122"/>
                <a:sym typeface="Symbol" pitchFamily="18" charset="2"/>
              </a:rPr>
              <a:t>p,q,r</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Q , </a:t>
            </a:r>
            <a:r>
              <a:rPr lang="zh-CN" altLang="en-US" sz="2400" i="0" dirty="0">
                <a:solidFill>
                  <a:srgbClr val="333399"/>
                </a:solidFill>
                <a:latin typeface="Arial" pitchFamily="34" charset="0"/>
                <a:ea typeface="楷体_GB2312" pitchFamily="49" charset="-122"/>
                <a:sym typeface="Symbol" pitchFamily="18" charset="2"/>
              </a:rPr>
              <a:t>设</a:t>
            </a:r>
            <a:r>
              <a:rPr lang="en-US" altLang="zh-CN" sz="2400" dirty="0" err="1">
                <a:solidFill>
                  <a:srgbClr val="333399"/>
                </a:solidFill>
                <a:latin typeface="Arial" pitchFamily="34" charset="0"/>
                <a:ea typeface="楷体_GB2312" pitchFamily="49" charset="-122"/>
                <a:sym typeface="Symbol" pitchFamily="18" charset="2"/>
              </a:rPr>
              <a:t>pRq</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和</a:t>
            </a:r>
            <a:r>
              <a:rPr lang="zh-CN" altLang="en-US" sz="2400" dirty="0">
                <a:solidFill>
                  <a:srgbClr val="333399"/>
                </a:solidFill>
                <a:latin typeface="Arial" pitchFamily="34" charset="0"/>
                <a:ea typeface="楷体_GB2312" pitchFamily="49" charset="-122"/>
                <a:sym typeface="Symbol" pitchFamily="18" charset="2"/>
              </a:rPr>
              <a:t> </a:t>
            </a:r>
            <a:r>
              <a:rPr lang="en-US" altLang="zh-CN" sz="2400" dirty="0" err="1">
                <a:solidFill>
                  <a:srgbClr val="333399"/>
                </a:solidFill>
                <a:latin typeface="Arial" pitchFamily="34" charset="0"/>
                <a:ea typeface="楷体_GB2312" pitchFamily="49" charset="-122"/>
                <a:sym typeface="Symbol" pitchFamily="18" charset="2"/>
              </a:rPr>
              <a:t>qRr</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成立</a:t>
            </a:r>
            <a:r>
              <a:rPr lang="en-US" altLang="zh-CN" sz="2400" dirty="0">
                <a:solidFill>
                  <a:srgbClr val="333399"/>
                </a:solidFill>
                <a:latin typeface="Arial" pitchFamily="34" charset="0"/>
                <a:ea typeface="楷体_GB2312" pitchFamily="49" charset="-122"/>
                <a:sym typeface="Symbol" pitchFamily="18" charset="2"/>
              </a:rPr>
              <a:t>,</a:t>
            </a:r>
            <a:r>
              <a:rPr lang="zh-CN" altLang="en-US" sz="2400" i="0" dirty="0">
                <a:solidFill>
                  <a:srgbClr val="333399"/>
                </a:solidFill>
                <a:latin typeface="Arial" pitchFamily="34" charset="0"/>
                <a:ea typeface="楷体_GB2312" pitchFamily="49" charset="-122"/>
                <a:sym typeface="Symbol" pitchFamily="18" charset="2"/>
              </a:rPr>
              <a:t>即对任何</a:t>
            </a:r>
            <a:r>
              <a:rPr lang="en-US" altLang="zh-CN" sz="2400" dirty="0">
                <a:solidFill>
                  <a:srgbClr val="333399"/>
                </a:solidFill>
                <a:latin typeface="Arial" pitchFamily="34" charset="0"/>
                <a:ea typeface="楷体_GB2312" pitchFamily="49" charset="-122"/>
                <a:sym typeface="Symbol" pitchFamily="18" charset="2"/>
              </a:rPr>
              <a:t>w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err="1">
                <a:solidFill>
                  <a:srgbClr val="333399"/>
                </a:solidFill>
                <a:latin typeface="Arial" pitchFamily="34" charset="0"/>
                <a:ea typeface="楷体_GB2312" pitchFamily="49" charset="-122"/>
                <a:sym typeface="Symbol" pitchFamily="18" charset="2"/>
              </a:rPr>
              <a:t>p,w</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F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q,w</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F  </a:t>
            </a:r>
            <a:r>
              <a:rPr lang="zh-CN" altLang="en-US" sz="2400" i="0" dirty="0">
                <a:solidFill>
                  <a:srgbClr val="333399"/>
                </a:solidFill>
                <a:latin typeface="Arial" pitchFamily="34" charset="0"/>
                <a:ea typeface="楷体_GB2312" pitchFamily="49" charset="-122"/>
                <a:sym typeface="Symbol" pitchFamily="18" charset="2"/>
              </a:rPr>
              <a:t>和 </a:t>
            </a:r>
            <a:r>
              <a:rPr lang="zh-CN" altLang="en-US"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q,w</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F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r,w</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F </a:t>
            </a:r>
            <a:r>
              <a:rPr lang="zh-CN" altLang="en-US" sz="2400" i="0" dirty="0">
                <a:solidFill>
                  <a:srgbClr val="333399"/>
                </a:solidFill>
                <a:latin typeface="Arial" pitchFamily="34" charset="0"/>
                <a:ea typeface="楷体_GB2312" pitchFamily="49" charset="-122"/>
                <a:sym typeface="Symbol" pitchFamily="18" charset="2"/>
              </a:rPr>
              <a:t>成立；由此，也有      </a:t>
            </a:r>
            <a:r>
              <a:rPr lang="zh-CN" altLang="en-US"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p,w</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F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r,w</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F </a:t>
            </a:r>
            <a:r>
              <a:rPr lang="zh-CN" altLang="en-US" sz="2400" i="0" dirty="0">
                <a:solidFill>
                  <a:srgbClr val="333399"/>
                </a:solidFill>
                <a:latin typeface="Arial" pitchFamily="34" charset="0"/>
                <a:ea typeface="楷体_GB2312" pitchFamily="49" charset="-122"/>
                <a:sym typeface="Symbol" pitchFamily="18" charset="2"/>
              </a:rPr>
              <a:t>成立</a:t>
            </a: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所以</a:t>
            </a:r>
            <a:r>
              <a:rPr lang="zh-CN" altLang="en-US"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qRr</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成立</a:t>
            </a:r>
          </a:p>
        </p:txBody>
      </p:sp>
      <p:sp>
        <p:nvSpPr>
          <p:cNvPr id="135180" name="Rectangle 12"/>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51644D84-B2EB-9745-A68A-9CFB9959C6D7}"/>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101</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5176"/>
                                        </p:tgtEl>
                                        <p:attrNameLst>
                                          <p:attrName>style.visibility</p:attrName>
                                        </p:attrNameLst>
                                      </p:cBhvr>
                                      <p:to>
                                        <p:strVal val="visible"/>
                                      </p:to>
                                    </p:set>
                                    <p:animEffect transition="in" filter="slide(fromBottom)">
                                      <p:cBhvr>
                                        <p:cTn id="7" dur="500"/>
                                        <p:tgtEl>
                                          <p:spTgt spid="13517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5178"/>
                                        </p:tgtEl>
                                        <p:attrNameLst>
                                          <p:attrName>style.visibility</p:attrName>
                                        </p:attrNameLst>
                                      </p:cBhvr>
                                      <p:to>
                                        <p:strVal val="visible"/>
                                      </p:to>
                                    </p:set>
                                    <p:animEffect transition="in" filter="slide(fromBottom)">
                                      <p:cBhvr>
                                        <p:cTn id="12" dur="500"/>
                                        <p:tgtEl>
                                          <p:spTgt spid="13517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5179"/>
                                        </p:tgtEl>
                                        <p:attrNameLst>
                                          <p:attrName>style.visibility</p:attrName>
                                        </p:attrNameLst>
                                      </p:cBhvr>
                                      <p:to>
                                        <p:strVal val="visible"/>
                                      </p:to>
                                    </p:set>
                                    <p:animEffect transition="in" filter="slide(fromBottom)">
                                      <p:cBhvr>
                                        <p:cTn id="17" dur="500"/>
                                        <p:tgtEl>
                                          <p:spTgt spid="13517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5177"/>
                                        </p:tgtEl>
                                        <p:attrNameLst>
                                          <p:attrName>style.visibility</p:attrName>
                                        </p:attrNameLst>
                                      </p:cBhvr>
                                      <p:to>
                                        <p:strVal val="visible"/>
                                      </p:to>
                                    </p:set>
                                    <p:animEffect transition="in" filter="slide(fromBottom)">
                                      <p:cBhvr>
                                        <p:cTn id="22" dur="500"/>
                                        <p:tgtEl>
                                          <p:spTgt spid="135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6" grpId="0" autoUpdateAnimBg="0"/>
      <p:bldP spid="135177" grpId="0" autoUpdateAnimBg="0"/>
      <p:bldP spid="135178" grpId="0" autoUpdateAnimBg="0"/>
      <p:bldP spid="135179"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8" name="Text Box 6"/>
          <p:cNvSpPr txBox="1">
            <a:spLocks noChangeArrowheads="1"/>
          </p:cNvSpPr>
          <p:nvPr/>
        </p:nvSpPr>
        <p:spPr bwMode="auto">
          <a:xfrm>
            <a:off x="1042988" y="1825625"/>
            <a:ext cx="7766050" cy="1098550"/>
          </a:xfrm>
          <a:prstGeom prst="rect">
            <a:avLst/>
          </a:prstGeom>
          <a:noFill/>
          <a:ln w="9525">
            <a:noFill/>
            <a:miter lim="800000"/>
            <a:headEnd/>
            <a:tailEnd/>
          </a:ln>
          <a:effectLst/>
        </p:spPr>
        <p:txBody>
          <a:bodyPr>
            <a:spAutoFit/>
          </a:bodyPr>
          <a:lstStyle/>
          <a:p>
            <a:pPr algn="l">
              <a:buClr>
                <a:srgbClr val="800080"/>
              </a:buClr>
              <a:buFont typeface="Wingdings" pitchFamily="2" charset="2"/>
              <a:buNone/>
            </a:pPr>
            <a:endParaRPr lang="en-US" altLang="zh-CN" sz="1000" i="0">
              <a:solidFill>
                <a:srgbClr val="333399"/>
              </a:solidFill>
              <a:latin typeface="Arial" pitchFamily="34" charset="0"/>
              <a:ea typeface="楷体_GB2312" pitchFamily="49" charset="-122"/>
            </a:endParaRPr>
          </a:p>
          <a:p>
            <a:pPr algn="l">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若</a:t>
            </a:r>
            <a:r>
              <a:rPr lang="en-US" altLang="zh-CN" sz="2400">
                <a:solidFill>
                  <a:srgbClr val="333399"/>
                </a:solidFill>
                <a:latin typeface="Arial" pitchFamily="34" charset="0"/>
                <a:ea typeface="楷体_GB2312" pitchFamily="49" charset="-122"/>
                <a:sym typeface="Symbol" pitchFamily="18" charset="2"/>
              </a:rPr>
              <a:t>pRq</a:t>
            </a:r>
            <a:r>
              <a:rPr lang="en-US" altLang="zh-CN" sz="240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称 </a:t>
            </a:r>
            <a:r>
              <a:rPr lang="en-US" altLang="zh-CN" sz="2400">
                <a:solidFill>
                  <a:srgbClr val="333399"/>
                </a:solidFill>
                <a:latin typeface="Arial" pitchFamily="34" charset="0"/>
                <a:ea typeface="楷体_GB2312" pitchFamily="49" charset="-122"/>
              </a:rPr>
              <a:t>p </a:t>
            </a:r>
            <a:r>
              <a:rPr lang="zh-CN" altLang="en-US" sz="2400" i="0">
                <a:solidFill>
                  <a:srgbClr val="333399"/>
                </a:solidFill>
                <a:latin typeface="Arial" pitchFamily="34" charset="0"/>
                <a:ea typeface="楷体_GB2312" pitchFamily="49" charset="-122"/>
              </a:rPr>
              <a:t>和 </a:t>
            </a:r>
            <a:r>
              <a:rPr lang="en-US" altLang="zh-CN" sz="2400">
                <a:solidFill>
                  <a:srgbClr val="333399"/>
                </a:solidFill>
                <a:latin typeface="Arial" pitchFamily="34" charset="0"/>
                <a:ea typeface="楷体_GB2312" pitchFamily="49" charset="-122"/>
              </a:rPr>
              <a:t>q </a:t>
            </a:r>
            <a:r>
              <a:rPr lang="zh-CN" altLang="en-US" sz="2800" i="0">
                <a:latin typeface="Arial" pitchFamily="34" charset="0"/>
                <a:ea typeface="楷体_GB2312" pitchFamily="49" charset="-122"/>
              </a:rPr>
              <a:t>等价</a:t>
            </a:r>
            <a:r>
              <a:rPr lang="zh-CN" altLang="en-US"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equivalent</a:t>
            </a:r>
            <a:r>
              <a:rPr lang="zh-CN" altLang="en-US" sz="2400" i="0">
                <a:solidFill>
                  <a:srgbClr val="333399"/>
                </a:solidFill>
                <a:latin typeface="Arial" pitchFamily="34" charset="0"/>
                <a:ea typeface="楷体_GB2312" pitchFamily="49" charset="-122"/>
              </a:rPr>
              <a:t>）</a:t>
            </a: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若</a:t>
            </a:r>
            <a:r>
              <a:rPr lang="en-US" altLang="zh-CN" sz="2400">
                <a:solidFill>
                  <a:srgbClr val="333399"/>
                </a:solidFill>
                <a:latin typeface="Arial" pitchFamily="34" charset="0"/>
                <a:ea typeface="楷体_GB2312" pitchFamily="49" charset="-122"/>
              </a:rPr>
              <a:t>p </a:t>
            </a:r>
            <a:r>
              <a:rPr lang="zh-CN" altLang="en-US" sz="2400" i="0">
                <a:solidFill>
                  <a:srgbClr val="333399"/>
                </a:solidFill>
                <a:latin typeface="Arial" pitchFamily="34" charset="0"/>
                <a:ea typeface="楷体_GB2312" pitchFamily="49" charset="-122"/>
              </a:rPr>
              <a:t>和</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rPr>
              <a:t>不等</a:t>
            </a:r>
          </a:p>
          <a:p>
            <a:pPr algn="l">
              <a:buClr>
                <a:srgbClr val="800080"/>
              </a:buClr>
              <a:buFont typeface="Wingdings" pitchFamily="2" charset="2"/>
              <a:buNone/>
            </a:pPr>
            <a:r>
              <a:rPr lang="zh-CN" altLang="en-US" sz="2400" i="0">
                <a:solidFill>
                  <a:srgbClr val="333399"/>
                </a:solidFill>
                <a:latin typeface="Arial" pitchFamily="34" charset="0"/>
                <a:ea typeface="楷体_GB2312" pitchFamily="49" charset="-122"/>
              </a:rPr>
              <a:t>    价，则称 </a:t>
            </a:r>
            <a:r>
              <a:rPr lang="en-US" altLang="zh-CN" sz="2400">
                <a:solidFill>
                  <a:srgbClr val="333399"/>
                </a:solidFill>
                <a:latin typeface="Arial" pitchFamily="34" charset="0"/>
                <a:ea typeface="楷体_GB2312" pitchFamily="49" charset="-122"/>
              </a:rPr>
              <a:t>p </a:t>
            </a:r>
            <a:r>
              <a:rPr lang="zh-CN" altLang="en-US" sz="2400" i="0">
                <a:solidFill>
                  <a:srgbClr val="333399"/>
                </a:solidFill>
                <a:latin typeface="Arial" pitchFamily="34" charset="0"/>
                <a:ea typeface="楷体_GB2312" pitchFamily="49" charset="-122"/>
              </a:rPr>
              <a:t>和</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rPr>
              <a:t>是</a:t>
            </a:r>
            <a:r>
              <a:rPr lang="zh-CN" altLang="en-US" sz="2800" i="0">
                <a:latin typeface="Arial" pitchFamily="34" charset="0"/>
                <a:ea typeface="楷体_GB2312" pitchFamily="49" charset="-122"/>
              </a:rPr>
              <a:t>可区别的</a:t>
            </a:r>
            <a:r>
              <a:rPr lang="zh-CN" altLang="en-US"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distinguashable</a:t>
            </a:r>
            <a:r>
              <a:rPr lang="zh-CN" altLang="en-US" sz="2400" i="0">
                <a:solidFill>
                  <a:srgbClr val="333399"/>
                </a:solidFill>
                <a:latin typeface="Arial" pitchFamily="34" charset="0"/>
                <a:ea typeface="楷体_GB2312" pitchFamily="49" charset="-122"/>
              </a:rPr>
              <a:t>）</a:t>
            </a:r>
            <a:r>
              <a:rPr lang="en-US" altLang="zh-CN" sz="2400" i="0">
                <a:solidFill>
                  <a:srgbClr val="333399"/>
                </a:solidFill>
                <a:latin typeface="Arial" pitchFamily="34" charset="0"/>
                <a:ea typeface="楷体_GB2312" pitchFamily="49" charset="-122"/>
              </a:rPr>
              <a:t>.</a:t>
            </a:r>
          </a:p>
        </p:txBody>
      </p:sp>
      <p:sp>
        <p:nvSpPr>
          <p:cNvPr id="136199" name="Text Box 7"/>
          <p:cNvSpPr txBox="1">
            <a:spLocks noChangeArrowheads="1"/>
          </p:cNvSpPr>
          <p:nvPr/>
        </p:nvSpPr>
        <p:spPr bwMode="auto">
          <a:xfrm>
            <a:off x="1042988" y="2947988"/>
            <a:ext cx="7648575" cy="1704975"/>
          </a:xfrm>
          <a:prstGeom prst="rect">
            <a:avLst/>
          </a:prstGeom>
          <a:noFill/>
          <a:ln w="9525">
            <a:noFill/>
            <a:miter lim="800000"/>
            <a:headEnd/>
            <a:tailEnd/>
          </a:ln>
          <a:effectLst/>
        </p:spPr>
        <p:txBody>
          <a:bodyPr>
            <a:spAutoFit/>
          </a:bodyPr>
          <a:lstStyle/>
          <a:p>
            <a:pPr algn="l">
              <a:buClr>
                <a:srgbClr val="800080"/>
              </a:buClr>
              <a:buFont typeface="Wingdings" pitchFamily="2" charset="2"/>
              <a:buChar char=" "/>
            </a:pPr>
            <a:endParaRPr lang="en-US" altLang="zh-CN" sz="1000" i="0">
              <a:solidFill>
                <a:srgbClr val="333399"/>
              </a:solidFill>
              <a:latin typeface="Arial" pitchFamily="34" charset="0"/>
              <a:ea typeface="楷体_GB2312" pitchFamily="49" charset="-122"/>
            </a:endParaRPr>
          </a:p>
          <a:p>
            <a:pPr algn="l">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关系 </a:t>
            </a:r>
            <a:r>
              <a:rPr lang="en-US" altLang="zh-CN" sz="2400">
                <a:solidFill>
                  <a:srgbClr val="333399"/>
                </a:solidFill>
                <a:latin typeface="Arial" pitchFamily="34" charset="0"/>
                <a:ea typeface="楷体_GB2312" pitchFamily="49" charset="-122"/>
              </a:rPr>
              <a:t>R </a:t>
            </a:r>
            <a:r>
              <a:rPr lang="zh-CN" altLang="en-US" sz="2400" i="0">
                <a:solidFill>
                  <a:srgbClr val="333399"/>
                </a:solidFill>
                <a:latin typeface="Arial" pitchFamily="34" charset="0"/>
                <a:ea typeface="楷体_GB2312" pitchFamily="49" charset="-122"/>
              </a:rPr>
              <a:t>对应有限状态集 </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rPr>
              <a:t>的一个划分； </a:t>
            </a:r>
          </a:p>
          <a:p>
            <a:pPr algn="l">
              <a:buClr>
                <a:srgbClr val="800080"/>
              </a:buClr>
              <a:buFont typeface="Wingdings" pitchFamily="2" charset="2"/>
              <a:buNone/>
            </a:pPr>
            <a:r>
              <a:rPr lang="zh-CN" altLang="en-US" sz="2400" i="0">
                <a:solidFill>
                  <a:srgbClr val="333399"/>
                </a:solidFill>
                <a:latin typeface="Arial" pitchFamily="34" charset="0"/>
                <a:ea typeface="楷体_GB2312" pitchFamily="49" charset="-122"/>
              </a:rPr>
              <a:t>     该划分的每个块是 </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rPr>
              <a:t>的一个子集；</a:t>
            </a:r>
          </a:p>
          <a:p>
            <a:pPr algn="l">
              <a:buClr>
                <a:srgbClr val="800080"/>
              </a:buClr>
              <a:buFont typeface="Wingdings" pitchFamily="2" charset="2"/>
              <a:buNone/>
            </a:pPr>
            <a:r>
              <a:rPr lang="zh-CN" altLang="en-US" sz="2400" i="0">
                <a:solidFill>
                  <a:srgbClr val="333399"/>
                </a:solidFill>
                <a:latin typeface="Arial" pitchFamily="34" charset="0"/>
                <a:ea typeface="楷体_GB2312" pitchFamily="49" charset="-122"/>
              </a:rPr>
              <a:t>     </a:t>
            </a:r>
            <a:r>
              <a:rPr lang="zh-CN" altLang="en-US" sz="2400" i="0">
                <a:latin typeface="Arial" pitchFamily="34" charset="0"/>
                <a:ea typeface="楷体_GB2312" pitchFamily="49" charset="-122"/>
              </a:rPr>
              <a:t>同一划分块</a:t>
            </a:r>
            <a:r>
              <a:rPr lang="zh-CN" altLang="en-US" sz="2400" i="0">
                <a:solidFill>
                  <a:srgbClr val="333399"/>
                </a:solidFill>
                <a:latin typeface="Arial" pitchFamily="34" charset="0"/>
                <a:ea typeface="楷体_GB2312" pitchFamily="49" charset="-122"/>
              </a:rPr>
              <a:t>中的所有状态之间都是</a:t>
            </a:r>
            <a:r>
              <a:rPr lang="zh-CN" altLang="en-US" sz="2400" i="0">
                <a:latin typeface="Arial" pitchFamily="34" charset="0"/>
                <a:ea typeface="楷体_GB2312" pitchFamily="49" charset="-122"/>
              </a:rPr>
              <a:t>相互等价</a:t>
            </a:r>
            <a:r>
              <a:rPr lang="zh-CN" altLang="en-US" sz="2400" i="0">
                <a:solidFill>
                  <a:srgbClr val="333399"/>
                </a:solidFill>
                <a:latin typeface="Arial" pitchFamily="34" charset="0"/>
                <a:ea typeface="楷体_GB2312" pitchFamily="49" charset="-122"/>
              </a:rPr>
              <a:t>的；</a:t>
            </a:r>
          </a:p>
          <a:p>
            <a:pPr algn="l">
              <a:buClr>
                <a:srgbClr val="800080"/>
              </a:buClr>
              <a:buFont typeface="Wingdings" pitchFamily="2" charset="2"/>
              <a:buNone/>
            </a:pPr>
            <a:r>
              <a:rPr lang="zh-CN" altLang="en-US" sz="2400" i="0">
                <a:solidFill>
                  <a:srgbClr val="333399"/>
                </a:solidFill>
                <a:latin typeface="Arial" pitchFamily="34" charset="0"/>
                <a:ea typeface="楷体_GB2312" pitchFamily="49" charset="-122"/>
              </a:rPr>
              <a:t>     分属</a:t>
            </a:r>
            <a:r>
              <a:rPr lang="zh-CN" altLang="en-US" sz="2400" i="0">
                <a:latin typeface="Arial" pitchFamily="34" charset="0"/>
                <a:ea typeface="楷体_GB2312" pitchFamily="49" charset="-122"/>
              </a:rPr>
              <a:t>不同划分块</a:t>
            </a:r>
            <a:r>
              <a:rPr lang="zh-CN" altLang="en-US" sz="2400" i="0">
                <a:solidFill>
                  <a:srgbClr val="333399"/>
                </a:solidFill>
                <a:latin typeface="Arial" pitchFamily="34" charset="0"/>
                <a:ea typeface="楷体_GB2312" pitchFamily="49" charset="-122"/>
              </a:rPr>
              <a:t>的任何两个状态之间都是</a:t>
            </a:r>
            <a:r>
              <a:rPr lang="zh-CN" altLang="en-US" sz="2400" i="0">
                <a:latin typeface="Arial" pitchFamily="34" charset="0"/>
                <a:ea typeface="楷体_GB2312" pitchFamily="49" charset="-122"/>
              </a:rPr>
              <a:t>可区别的</a:t>
            </a:r>
            <a:r>
              <a:rPr lang="en-US" altLang="zh-CN" sz="2400" i="0">
                <a:solidFill>
                  <a:srgbClr val="333399"/>
                </a:solidFill>
                <a:latin typeface="Arial" pitchFamily="34" charset="0"/>
                <a:ea typeface="楷体_GB2312" pitchFamily="49" charset="-122"/>
              </a:rPr>
              <a:t>.</a:t>
            </a:r>
            <a:endParaRPr lang="en-US" altLang="zh-CN" sz="2400" i="0">
              <a:latin typeface="Arial" pitchFamily="34" charset="0"/>
              <a:ea typeface="楷体_GB2312" pitchFamily="49" charset="-122"/>
            </a:endParaRPr>
          </a:p>
        </p:txBody>
      </p:sp>
      <p:sp>
        <p:nvSpPr>
          <p:cNvPr id="136200" name="Text Box 8"/>
          <p:cNvSpPr txBox="1">
            <a:spLocks noChangeArrowheads="1"/>
          </p:cNvSpPr>
          <p:nvPr/>
        </p:nvSpPr>
        <p:spPr bwMode="auto">
          <a:xfrm>
            <a:off x="739775" y="4868863"/>
            <a:ext cx="8224838" cy="1614487"/>
          </a:xfrm>
          <a:prstGeom prst="rect">
            <a:avLst/>
          </a:prstGeom>
          <a:noFill/>
          <a:ln w="9525">
            <a:noFill/>
            <a:miter lim="800000"/>
            <a:headEnd/>
            <a:tailEnd/>
          </a:ln>
          <a:effectLst/>
        </p:spPr>
        <p:txBody>
          <a:bodyPr>
            <a:spAutoFit/>
          </a:bodyPr>
          <a:lstStyle/>
          <a:p>
            <a:pPr algn="l">
              <a:buClr>
                <a:srgbClr val="800080"/>
              </a:buClr>
              <a:buFont typeface="Wingdings" pitchFamily="2" charset="2"/>
              <a:buNone/>
            </a:pPr>
            <a:endParaRPr lang="en-US" altLang="zh-CN" sz="1000" i="0" dirty="0">
              <a:solidFill>
                <a:srgbClr val="333399"/>
              </a:solidFill>
              <a:latin typeface="Arial" pitchFamily="34" charset="0"/>
              <a:ea typeface="楷体_GB2312" pitchFamily="49" charset="-122"/>
            </a:endParaRPr>
          </a:p>
          <a:p>
            <a:pPr algn="l">
              <a:buClr>
                <a:srgbClr val="800080"/>
              </a:buClr>
              <a:buFont typeface="Wingdings" pitchFamily="2" charset="2"/>
              <a:buChar char="²"/>
            </a:pPr>
            <a:r>
              <a:rPr lang="en-US" altLang="zh-CN" sz="3200" dirty="0">
                <a:solidFill>
                  <a:srgbClr val="333399"/>
                </a:solidFill>
                <a:latin typeface="Arial" pitchFamily="34" charset="0"/>
                <a:ea typeface="楷体_GB2312" pitchFamily="49" charset="-122"/>
                <a:sym typeface="Symbol" pitchFamily="18" charset="2"/>
              </a:rPr>
              <a:t> </a:t>
            </a:r>
            <a:r>
              <a:rPr lang="en-US" altLang="zh-CN" sz="3200" dirty="0">
                <a:latin typeface="Arial" pitchFamily="34" charset="0"/>
                <a:ea typeface="楷体_GB2312" pitchFamily="49" charset="-122"/>
                <a:sym typeface="Symbol" pitchFamily="18" charset="2"/>
              </a:rPr>
              <a:t>DFA</a:t>
            </a:r>
            <a:r>
              <a:rPr lang="en-US" altLang="zh-CN" sz="3200" dirty="0">
                <a:latin typeface="Arial" pitchFamily="34" charset="0"/>
                <a:ea typeface="楷体_GB2312" pitchFamily="49" charset="-122"/>
              </a:rPr>
              <a:t> </a:t>
            </a:r>
            <a:r>
              <a:rPr lang="zh-CN" altLang="en-US" sz="3200" i="0" dirty="0">
                <a:latin typeface="Arial" pitchFamily="34" charset="0"/>
                <a:ea typeface="楷体_GB2312" pitchFamily="49" charset="-122"/>
              </a:rPr>
              <a:t>的优化</a:t>
            </a:r>
            <a:r>
              <a:rPr lang="zh-CN" altLang="en-US" sz="2400" i="0" dirty="0">
                <a:solidFill>
                  <a:srgbClr val="333399"/>
                </a:solidFill>
                <a:latin typeface="Arial" pitchFamily="34" charset="0"/>
                <a:ea typeface="楷体_GB2312" pitchFamily="49" charset="-122"/>
              </a:rPr>
              <a:t> </a:t>
            </a:r>
          </a:p>
          <a:p>
            <a:pPr algn="l">
              <a:buClr>
                <a:srgbClr val="800080"/>
              </a:buClr>
              <a:buFont typeface="Wingdings" pitchFamily="2" charset="2"/>
              <a:buNone/>
            </a:pPr>
            <a:endParaRPr lang="zh-CN" altLang="en-US" sz="1000" i="0" dirty="0">
              <a:solidFill>
                <a:srgbClr val="333399"/>
              </a:solidFill>
              <a:latin typeface="Arial" pitchFamily="34" charset="0"/>
              <a:ea typeface="楷体_GB2312" pitchFamily="49" charset="-122"/>
            </a:endParaRPr>
          </a:p>
          <a:p>
            <a:pPr algn="l">
              <a:buClr>
                <a:srgbClr val="800080"/>
              </a:buClr>
              <a:buFont typeface="Wingdings" pitchFamily="2" charset="2"/>
              <a:buNone/>
            </a:pPr>
            <a:r>
              <a:rPr lang="zh-CN" altLang="en-US" sz="2400" i="0" dirty="0">
                <a:solidFill>
                  <a:srgbClr val="333399"/>
                </a:solidFill>
                <a:latin typeface="Arial" pitchFamily="34" charset="0"/>
                <a:ea typeface="楷体_GB2312" pitchFamily="49" charset="-122"/>
              </a:rPr>
              <a:t>     通过合并等价的（或不可区别的）状态</a:t>
            </a:r>
          </a:p>
          <a:p>
            <a:pPr algn="l">
              <a:buClr>
                <a:srgbClr val="800080"/>
              </a:buClr>
              <a:buFont typeface="Wingdings" pitchFamily="2" charset="2"/>
              <a:buNone/>
            </a:pPr>
            <a:r>
              <a:rPr lang="zh-CN" altLang="en-US" sz="2400" i="0" dirty="0">
                <a:solidFill>
                  <a:srgbClr val="333399"/>
                </a:solidFill>
                <a:latin typeface="Arial" pitchFamily="34" charset="0"/>
                <a:ea typeface="楷体_GB2312" pitchFamily="49" charset="-122"/>
              </a:rPr>
              <a:t>     关键：如何计算上述划分？</a:t>
            </a:r>
          </a:p>
        </p:txBody>
      </p:sp>
      <p:sp>
        <p:nvSpPr>
          <p:cNvPr id="136201" name="Rectangle 9"/>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36202" name="Rectangle 10"/>
          <p:cNvSpPr>
            <a:spLocks noChangeArrowheads="1"/>
          </p:cNvSpPr>
          <p:nvPr/>
        </p:nvSpPr>
        <p:spPr bwMode="auto">
          <a:xfrm>
            <a:off x="657225" y="1295400"/>
            <a:ext cx="82296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a:latin typeface="Arial" pitchFamily="34" charset="0"/>
                <a:ea typeface="楷体_GB2312" pitchFamily="49" charset="-122"/>
              </a:rPr>
              <a:t> DFA </a:t>
            </a:r>
            <a:r>
              <a:rPr lang="zh-CN" altLang="en-US" sz="3200" i="0">
                <a:latin typeface="Arial" pitchFamily="34" charset="0"/>
                <a:ea typeface="楷体_GB2312" pitchFamily="49" charset="-122"/>
                <a:sym typeface="Symbol" pitchFamily="18" charset="2"/>
              </a:rPr>
              <a:t>状态集合上的一个等价关系</a:t>
            </a:r>
          </a:p>
        </p:txBody>
      </p:sp>
      <p:sp>
        <p:nvSpPr>
          <p:cNvPr id="7" name="文本框 6">
            <a:extLst>
              <a:ext uri="{FF2B5EF4-FFF2-40B4-BE49-F238E27FC236}">
                <a16:creationId xmlns:a16="http://schemas.microsoft.com/office/drawing/2014/main" id="{44E9823A-C0D6-E840-B842-369F27413C7D}"/>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102</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6199"/>
                                        </p:tgtEl>
                                        <p:attrNameLst>
                                          <p:attrName>style.visibility</p:attrName>
                                        </p:attrNameLst>
                                      </p:cBhvr>
                                      <p:to>
                                        <p:strVal val="visible"/>
                                      </p:to>
                                    </p:set>
                                    <p:animEffect transition="in" filter="slide(fromBottom)">
                                      <p:cBhvr>
                                        <p:cTn id="7" dur="500"/>
                                        <p:tgtEl>
                                          <p:spTgt spid="13619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6200"/>
                                        </p:tgtEl>
                                        <p:attrNameLst>
                                          <p:attrName>style.visibility</p:attrName>
                                        </p:attrNameLst>
                                      </p:cBhvr>
                                      <p:to>
                                        <p:strVal val="visible"/>
                                      </p:to>
                                    </p:set>
                                    <p:animEffect transition="in" filter="slide(fromBottom)">
                                      <p:cBhvr>
                                        <p:cTn id="12" dur="500"/>
                                        <p:tgtEl>
                                          <p:spTgt spid="13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9" grpId="0" autoUpdateAnimBg="0"/>
      <p:bldP spid="136200"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8" name="Text Box 8"/>
          <p:cNvSpPr txBox="1">
            <a:spLocks noChangeArrowheads="1"/>
          </p:cNvSpPr>
          <p:nvPr/>
        </p:nvSpPr>
        <p:spPr bwMode="auto">
          <a:xfrm>
            <a:off x="971550" y="1825625"/>
            <a:ext cx="8101013" cy="1492250"/>
          </a:xfrm>
          <a:prstGeom prst="rect">
            <a:avLst/>
          </a:prstGeom>
          <a:noFill/>
          <a:ln w="9525">
            <a:noFill/>
            <a:miter lim="800000"/>
            <a:headEnd/>
            <a:tailEnd/>
          </a:ln>
          <a:effectLst/>
        </p:spPr>
        <p:txBody>
          <a:bodyPr>
            <a:spAutoFit/>
          </a:bodyPr>
          <a:lstStyle/>
          <a:p>
            <a:pPr algn="l">
              <a:buClr>
                <a:srgbClr val="800080"/>
              </a:buClr>
              <a:buFont typeface="Wingdings" pitchFamily="2" charset="2"/>
              <a:buNone/>
            </a:pPr>
            <a:endParaRPr lang="en-US" altLang="zh-CN" sz="1000" i="0" dirty="0">
              <a:solidFill>
                <a:srgbClr val="333399"/>
              </a:solidFill>
              <a:latin typeface="Arial" pitchFamily="34" charset="0"/>
              <a:ea typeface="楷体_GB2312" pitchFamily="49" charset="-122"/>
            </a:endParaRPr>
          </a:p>
          <a:p>
            <a:pPr algn="l">
              <a:buClr>
                <a:srgbClr val="800080"/>
              </a:buClr>
              <a:buFont typeface="Symbol" pitchFamily="18" charset="2"/>
              <a:buChar cha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设状态</a:t>
            </a:r>
            <a:r>
              <a:rPr lang="zh-CN" altLang="en-US"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r</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和 </a:t>
            </a:r>
            <a:r>
              <a:rPr lang="en-US" altLang="zh-CN" sz="2400" dirty="0">
                <a:solidFill>
                  <a:srgbClr val="333399"/>
                </a:solidFill>
                <a:latin typeface="Arial" pitchFamily="34" charset="0"/>
                <a:ea typeface="楷体_GB2312" pitchFamily="49" charset="-122"/>
              </a:rPr>
              <a:t>s</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通过某个输入符号 </a:t>
            </a:r>
            <a:r>
              <a:rPr lang="en-US" altLang="zh-CN" sz="2400" dirty="0">
                <a:solidFill>
                  <a:srgbClr val="333399"/>
                </a:solidFill>
                <a:latin typeface="Arial" pitchFamily="34" charset="0"/>
                <a:ea typeface="楷体_GB2312" pitchFamily="49" charset="-122"/>
              </a:rPr>
              <a:t>a</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可分别转移到 </a:t>
            </a:r>
            <a:r>
              <a:rPr lang="en-US" altLang="zh-CN" sz="2400" dirty="0">
                <a:solidFill>
                  <a:srgbClr val="333399"/>
                </a:solidFill>
                <a:latin typeface="Arial" pitchFamily="34" charset="0"/>
                <a:ea typeface="楷体_GB2312" pitchFamily="49" charset="-122"/>
              </a:rPr>
              <a:t>p</a:t>
            </a:r>
            <a:r>
              <a:rPr lang="en-US" altLang="zh-CN" sz="2400" i="0" dirty="0">
                <a:solidFill>
                  <a:srgbClr val="333399"/>
                </a:solidFill>
                <a:latin typeface="Arial" pitchFamily="34" charset="0"/>
                <a:ea typeface="楷体_GB2312" pitchFamily="49" charset="-122"/>
              </a:rPr>
              <a:t> </a:t>
            </a:r>
          </a:p>
          <a:p>
            <a:pPr algn="l">
              <a:buClr>
                <a:srgbClr val="800080"/>
              </a:buClr>
              <a:buFont typeface="Symbol" pitchFamily="18"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和 </a:t>
            </a:r>
            <a:r>
              <a:rPr lang="en-US" altLang="zh-CN" sz="2400" dirty="0">
                <a:solidFill>
                  <a:srgbClr val="333399"/>
                </a:solidFill>
                <a:latin typeface="Arial" pitchFamily="34" charset="0"/>
                <a:ea typeface="楷体_GB2312" pitchFamily="49" charset="-122"/>
              </a:rPr>
              <a:t>q</a:t>
            </a:r>
            <a:r>
              <a:rPr lang="zh-CN" altLang="en-US" sz="2400" i="0" dirty="0">
                <a:solidFill>
                  <a:srgbClr val="333399"/>
                </a:solidFill>
                <a:latin typeface="Arial" pitchFamily="34" charset="0"/>
                <a:ea typeface="楷体_GB2312" pitchFamily="49" charset="-122"/>
              </a:rPr>
              <a:t>（即 </a:t>
            </a:r>
            <a:r>
              <a:rPr lang="zh-CN" altLang="en-US"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r,a</a:t>
            </a:r>
            <a:r>
              <a:rPr lang="en-US" altLang="zh-CN" sz="2400" dirty="0">
                <a:solidFill>
                  <a:srgbClr val="333399"/>
                </a:solidFill>
                <a:latin typeface="Arial" pitchFamily="34" charset="0"/>
                <a:ea typeface="楷体_GB2312" pitchFamily="49" charset="-122"/>
                <a:sym typeface="Symbol" pitchFamily="18" charset="2"/>
              </a:rPr>
              <a:t>)=p</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s,a</a:t>
            </a:r>
            <a:r>
              <a:rPr lang="en-US" altLang="zh-CN" sz="2400" dirty="0">
                <a:solidFill>
                  <a:srgbClr val="333399"/>
                </a:solidFill>
                <a:latin typeface="Arial" pitchFamily="34" charset="0"/>
                <a:ea typeface="楷体_GB2312" pitchFamily="49" charset="-122"/>
                <a:sym typeface="Symbol" pitchFamily="18" charset="2"/>
              </a:rPr>
              <a:t>)=q</a:t>
            </a:r>
            <a:r>
              <a:rPr lang="zh-CN" altLang="en-US" sz="2400" i="0" dirty="0">
                <a:solidFill>
                  <a:srgbClr val="333399"/>
                </a:solidFill>
                <a:latin typeface="Arial" pitchFamily="34" charset="0"/>
                <a:ea typeface="楷体_GB2312" pitchFamily="49" charset="-122"/>
                <a:sym typeface="Symbol" pitchFamily="18" charset="2"/>
              </a:rPr>
              <a:t>），则有</a:t>
            </a:r>
          </a:p>
          <a:p>
            <a:pPr algn="l">
              <a:buClr>
                <a:srgbClr val="800080"/>
              </a:buClr>
              <a:buFont typeface="Symbol" pitchFamily="18" charset="2"/>
              <a:buNone/>
            </a:pPr>
            <a:endParaRPr lang="zh-CN" altLang="en-US" sz="1000" i="0" dirty="0">
              <a:solidFill>
                <a:srgbClr val="333399"/>
              </a:solidFill>
              <a:latin typeface="Arial" pitchFamily="34" charset="0"/>
              <a:ea typeface="楷体_GB2312" pitchFamily="49" charset="-122"/>
              <a:sym typeface="Symbol" pitchFamily="18" charset="2"/>
            </a:endParaRPr>
          </a:p>
          <a:p>
            <a:pPr algn="l">
              <a:buClr>
                <a:srgbClr val="800080"/>
              </a:buClr>
              <a:buFont typeface="Symbol" pitchFamily="18" charset="2"/>
              <a:buNone/>
            </a:pPr>
            <a:r>
              <a:rPr lang="zh-CN" altLang="en-US" sz="2400" dirty="0">
                <a:solidFill>
                  <a:srgbClr val="333399"/>
                </a:solidFill>
                <a:latin typeface="Arial" pitchFamily="34" charset="0"/>
                <a:ea typeface="楷体_GB2312" pitchFamily="49" charset="-122"/>
              </a:rPr>
              <a:t>     </a:t>
            </a:r>
            <a:r>
              <a:rPr lang="en-US" altLang="zh-CN" sz="2400" dirty="0">
                <a:latin typeface="Arial" pitchFamily="34" charset="0"/>
                <a:ea typeface="楷体_GB2312" pitchFamily="49" charset="-122"/>
              </a:rPr>
              <a:t>p</a:t>
            </a:r>
            <a:r>
              <a:rPr lang="en-US" altLang="zh-CN" dirty="0"/>
              <a:t>  </a:t>
            </a:r>
            <a:r>
              <a:rPr lang="zh-CN" altLang="en-US" sz="2400" i="0" dirty="0">
                <a:latin typeface="Arial" pitchFamily="34" charset="0"/>
                <a:ea typeface="楷体_GB2312" pitchFamily="49" charset="-122"/>
              </a:rPr>
              <a:t>和</a:t>
            </a:r>
            <a:r>
              <a:rPr lang="zh-CN" altLang="en-US" i="0" dirty="0"/>
              <a:t> </a:t>
            </a:r>
            <a:r>
              <a:rPr lang="en-US" altLang="zh-CN" sz="2400" dirty="0">
                <a:latin typeface="Arial" pitchFamily="34" charset="0"/>
                <a:ea typeface="楷体_GB2312" pitchFamily="49" charset="-122"/>
              </a:rPr>
              <a:t>q</a:t>
            </a:r>
            <a:r>
              <a:rPr lang="en-US" altLang="zh-CN" dirty="0"/>
              <a:t> </a:t>
            </a:r>
            <a:r>
              <a:rPr lang="zh-CN" altLang="en-US" sz="2400" i="0" dirty="0">
                <a:latin typeface="Arial" pitchFamily="34" charset="0"/>
                <a:ea typeface="楷体_GB2312" pitchFamily="49" charset="-122"/>
              </a:rPr>
              <a:t>可区别 </a:t>
            </a:r>
            <a:r>
              <a:rPr lang="zh-CN" altLang="en-US" sz="2400" i="0" dirty="0">
                <a:latin typeface="Arial" pitchFamily="34" charset="0"/>
                <a:ea typeface="楷体_GB2312" pitchFamily="49" charset="-122"/>
                <a:sym typeface="Symbol" pitchFamily="18" charset="2"/>
              </a:rPr>
              <a:t></a:t>
            </a:r>
            <a:r>
              <a:rPr lang="zh-CN" altLang="en-US" sz="2400" i="0" dirty="0">
                <a:latin typeface="Arial" pitchFamily="34" charset="0"/>
                <a:ea typeface="楷体_GB2312" pitchFamily="49" charset="-122"/>
              </a:rPr>
              <a:t>  </a:t>
            </a:r>
            <a:r>
              <a:rPr lang="en-US" altLang="zh-CN" sz="2400" dirty="0">
                <a:latin typeface="Arial" pitchFamily="34" charset="0"/>
                <a:ea typeface="楷体_GB2312" pitchFamily="49" charset="-122"/>
              </a:rPr>
              <a:t>r</a:t>
            </a:r>
            <a:r>
              <a:rPr lang="en-US" altLang="zh-CN" sz="2400" i="0" dirty="0">
                <a:latin typeface="Arial" pitchFamily="34" charset="0"/>
                <a:ea typeface="楷体_GB2312" pitchFamily="49" charset="-122"/>
              </a:rPr>
              <a:t>  </a:t>
            </a:r>
            <a:r>
              <a:rPr lang="zh-CN" altLang="en-US" sz="2400" i="0" dirty="0">
                <a:latin typeface="Arial" pitchFamily="34" charset="0"/>
                <a:ea typeface="楷体_GB2312" pitchFamily="49" charset="-122"/>
              </a:rPr>
              <a:t>和 </a:t>
            </a:r>
            <a:r>
              <a:rPr lang="en-US" altLang="zh-CN" sz="2400" dirty="0">
                <a:latin typeface="Arial" pitchFamily="34" charset="0"/>
                <a:ea typeface="楷体_GB2312" pitchFamily="49" charset="-122"/>
              </a:rPr>
              <a:t>s</a:t>
            </a:r>
            <a:r>
              <a:rPr lang="en-US" altLang="zh-CN" sz="2400" i="0" dirty="0">
                <a:latin typeface="Arial" pitchFamily="34" charset="0"/>
                <a:ea typeface="楷体_GB2312" pitchFamily="49" charset="-122"/>
              </a:rPr>
              <a:t>  </a:t>
            </a:r>
            <a:r>
              <a:rPr lang="zh-CN" altLang="en-US" sz="2400" i="0" dirty="0">
                <a:latin typeface="Arial" pitchFamily="34" charset="0"/>
                <a:ea typeface="楷体_GB2312" pitchFamily="49" charset="-122"/>
              </a:rPr>
              <a:t>可区别</a:t>
            </a:r>
          </a:p>
        </p:txBody>
      </p:sp>
      <p:sp>
        <p:nvSpPr>
          <p:cNvPr id="148491" name="Rectangle 11"/>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48492" name="Rectangle 12"/>
          <p:cNvSpPr>
            <a:spLocks noChangeArrowheads="1"/>
          </p:cNvSpPr>
          <p:nvPr/>
        </p:nvSpPr>
        <p:spPr bwMode="auto">
          <a:xfrm>
            <a:off x="611188" y="1295400"/>
            <a:ext cx="82296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a:latin typeface="Arial" pitchFamily="34" charset="0"/>
                <a:ea typeface="楷体_GB2312" pitchFamily="49" charset="-122"/>
              </a:rPr>
              <a:t> </a:t>
            </a:r>
            <a:r>
              <a:rPr lang="zh-CN" altLang="en-US" sz="3200" i="0">
                <a:latin typeface="Arial" pitchFamily="34" charset="0"/>
                <a:ea typeface="楷体_GB2312" pitchFamily="49" charset="-122"/>
                <a:sym typeface="Symbol" pitchFamily="18" charset="2"/>
              </a:rPr>
              <a:t>有关可区别性的几个有用的结果</a:t>
            </a:r>
          </a:p>
        </p:txBody>
      </p:sp>
      <p:sp>
        <p:nvSpPr>
          <p:cNvPr id="148493" name="Rectangle 13"/>
          <p:cNvSpPr>
            <a:spLocks noChangeArrowheads="1"/>
          </p:cNvSpPr>
          <p:nvPr/>
        </p:nvSpPr>
        <p:spPr bwMode="auto">
          <a:xfrm>
            <a:off x="611188" y="3614738"/>
            <a:ext cx="8280400" cy="822325"/>
          </a:xfrm>
          <a:prstGeom prst="rect">
            <a:avLst/>
          </a:prstGeom>
          <a:noFill/>
          <a:ln w="9525">
            <a:noFill/>
            <a:miter lim="800000"/>
            <a:headEnd/>
            <a:tailEnd/>
          </a:ln>
          <a:effectLst/>
        </p:spPr>
        <p:txBody>
          <a:bodyPr>
            <a:spAutoFit/>
          </a:bodyPr>
          <a:lstStyle/>
          <a:p>
            <a:pPr lvl="1" algn="l">
              <a:buFont typeface="Symbol" pitchFamily="18" charset="2"/>
              <a:buNone/>
            </a:pPr>
            <a:r>
              <a:rPr lang="en-US" altLang="zh-CN" sz="2400" i="0" dirty="0">
                <a:latin typeface="Arial" pitchFamily="34" charset="0"/>
                <a:ea typeface="楷体_GB2312" pitchFamily="49" charset="-122"/>
              </a:rPr>
              <a:t>   </a:t>
            </a:r>
            <a:r>
              <a:rPr lang="zh-CN" altLang="en-US" sz="2400" i="0" dirty="0">
                <a:latin typeface="Arial" pitchFamily="34" charset="0"/>
                <a:ea typeface="楷体_GB2312" pitchFamily="49" charset="-122"/>
              </a:rPr>
              <a:t>这是因为：</a:t>
            </a:r>
            <a:r>
              <a:rPr lang="zh-CN" altLang="en-US" sz="2400" i="0" dirty="0">
                <a:solidFill>
                  <a:srgbClr val="333399"/>
                </a:solidFill>
                <a:latin typeface="Arial" pitchFamily="34" charset="0"/>
                <a:ea typeface="楷体_GB2312" pitchFamily="49" charset="-122"/>
              </a:rPr>
              <a:t>若 </a:t>
            </a:r>
            <a:r>
              <a:rPr lang="en-US" altLang="zh-CN" sz="2400" dirty="0">
                <a:solidFill>
                  <a:srgbClr val="333399"/>
                </a:solidFill>
                <a:latin typeface="Arial" pitchFamily="34" charset="0"/>
                <a:ea typeface="楷体_GB2312" pitchFamily="49" charset="-122"/>
              </a:rPr>
              <a:t>p </a:t>
            </a:r>
            <a:r>
              <a:rPr lang="zh-CN" altLang="en-US" sz="2400" i="0" dirty="0">
                <a:solidFill>
                  <a:srgbClr val="333399"/>
                </a:solidFill>
                <a:latin typeface="Arial" pitchFamily="34" charset="0"/>
                <a:ea typeface="楷体_GB2312" pitchFamily="49" charset="-122"/>
              </a:rPr>
              <a:t>和 </a:t>
            </a:r>
            <a:r>
              <a:rPr lang="en-US" altLang="zh-CN" sz="2400" dirty="0">
                <a:solidFill>
                  <a:srgbClr val="333399"/>
                </a:solidFill>
                <a:latin typeface="Arial" pitchFamily="34" charset="0"/>
                <a:ea typeface="楷体_GB2312" pitchFamily="49" charset="-122"/>
              </a:rPr>
              <a:t>q </a:t>
            </a:r>
            <a:r>
              <a:rPr lang="zh-CN" altLang="en-US" sz="2400" i="0" dirty="0">
                <a:solidFill>
                  <a:srgbClr val="333399"/>
                </a:solidFill>
                <a:latin typeface="Arial" pitchFamily="34" charset="0"/>
                <a:ea typeface="楷体_GB2312" pitchFamily="49" charset="-122"/>
              </a:rPr>
              <a:t>可为字符串 </a:t>
            </a:r>
            <a:r>
              <a:rPr lang="en-US" altLang="zh-CN" sz="2400" dirty="0">
                <a:latin typeface="Arial" pitchFamily="34" charset="0"/>
                <a:ea typeface="楷体_GB2312" pitchFamily="49" charset="-122"/>
              </a:rPr>
              <a:t>w</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区别</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则 </a:t>
            </a:r>
            <a:r>
              <a:rPr lang="en-US" altLang="zh-CN" sz="2400" dirty="0">
                <a:solidFill>
                  <a:srgbClr val="333399"/>
                </a:solidFill>
                <a:latin typeface="Arial" pitchFamily="34" charset="0"/>
                <a:ea typeface="楷体_GB2312" pitchFamily="49" charset="-122"/>
              </a:rPr>
              <a:t>r  </a:t>
            </a:r>
            <a:r>
              <a:rPr lang="zh-CN" altLang="en-US" sz="2400" i="0" dirty="0">
                <a:solidFill>
                  <a:srgbClr val="333399"/>
                </a:solidFill>
                <a:latin typeface="Arial" pitchFamily="34" charset="0"/>
                <a:ea typeface="楷体_GB2312" pitchFamily="49" charset="-122"/>
              </a:rPr>
              <a:t>和 </a:t>
            </a:r>
            <a:r>
              <a:rPr lang="en-US" altLang="zh-CN" sz="2400" dirty="0">
                <a:solidFill>
                  <a:srgbClr val="333399"/>
                </a:solidFill>
                <a:latin typeface="Arial" pitchFamily="34" charset="0"/>
                <a:ea typeface="楷体_GB2312" pitchFamily="49" charset="-122"/>
              </a:rPr>
              <a:t>s </a:t>
            </a:r>
            <a:r>
              <a:rPr lang="zh-CN" altLang="en-US" sz="2400" i="0" dirty="0">
                <a:solidFill>
                  <a:srgbClr val="333399"/>
                </a:solidFill>
                <a:latin typeface="Arial" pitchFamily="34" charset="0"/>
                <a:ea typeface="楷体_GB2312" pitchFamily="49" charset="-122"/>
              </a:rPr>
              <a:t>可</a:t>
            </a:r>
          </a:p>
          <a:p>
            <a:pPr lvl="1" algn="l">
              <a:buFont typeface="Symbol" pitchFamily="18" charset="2"/>
              <a:buNone/>
            </a:pPr>
            <a:r>
              <a:rPr lang="zh-CN" altLang="en-US" sz="2400" i="0" dirty="0">
                <a:solidFill>
                  <a:srgbClr val="333399"/>
                </a:solidFill>
                <a:latin typeface="Arial" pitchFamily="34" charset="0"/>
                <a:ea typeface="楷体_GB2312" pitchFamily="49" charset="-122"/>
              </a:rPr>
              <a:t>   为字符串 </a:t>
            </a:r>
            <a:r>
              <a:rPr lang="en-US" altLang="zh-CN" sz="2400" dirty="0">
                <a:latin typeface="Arial" pitchFamily="34" charset="0"/>
                <a:ea typeface="楷体_GB2312" pitchFamily="49" charset="-122"/>
              </a:rPr>
              <a:t>aw</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区别</a:t>
            </a:r>
            <a:r>
              <a:rPr lang="en-US" altLang="zh-CN" sz="2400" dirty="0">
                <a:solidFill>
                  <a:srgbClr val="333399"/>
                </a:solidFill>
                <a:latin typeface="Arial" pitchFamily="34" charset="0"/>
                <a:ea typeface="楷体_GB2312" pitchFamily="49" charset="-122"/>
              </a:rPr>
              <a:t>. </a:t>
            </a:r>
            <a:endParaRPr lang="en-US" altLang="zh-CN" sz="2400" i="0" dirty="0">
              <a:solidFill>
                <a:srgbClr val="333399"/>
              </a:solidFill>
              <a:latin typeface="Arial" pitchFamily="34" charset="0"/>
              <a:ea typeface="楷体_GB2312" pitchFamily="49" charset="-122"/>
            </a:endParaRPr>
          </a:p>
        </p:txBody>
      </p:sp>
      <p:sp>
        <p:nvSpPr>
          <p:cNvPr id="148494" name="Rectangle 14"/>
          <p:cNvSpPr>
            <a:spLocks noChangeArrowheads="1"/>
          </p:cNvSpPr>
          <p:nvPr/>
        </p:nvSpPr>
        <p:spPr bwMode="auto">
          <a:xfrm>
            <a:off x="1258888" y="4683125"/>
            <a:ext cx="6024562" cy="457200"/>
          </a:xfrm>
          <a:prstGeom prst="rect">
            <a:avLst/>
          </a:prstGeom>
          <a:noFill/>
          <a:ln w="9525">
            <a:noFill/>
            <a:miter lim="800000"/>
            <a:headEnd/>
            <a:tailEnd/>
          </a:ln>
          <a:effectLst/>
        </p:spPr>
        <p:txBody>
          <a:bodyPr wrap="none">
            <a:spAutoFit/>
          </a:bodyPr>
          <a:lstStyle/>
          <a:p>
            <a:pPr algn="l"/>
            <a:r>
              <a:rPr lang="zh-CN" altLang="en-US" sz="2400" i="0" dirty="0">
                <a:solidFill>
                  <a:srgbClr val="333399"/>
                </a:solidFill>
                <a:latin typeface="Arial" pitchFamily="34" charset="0"/>
                <a:ea typeface="楷体_GB2312" pitchFamily="49" charset="-122"/>
              </a:rPr>
              <a:t>（</a:t>
            </a:r>
            <a:r>
              <a:rPr lang="zh-CN" altLang="en-US" sz="2400" i="0" dirty="0">
                <a:solidFill>
                  <a:srgbClr val="333399"/>
                </a:solidFill>
                <a:latin typeface="Arial" pitchFamily="34" charset="0"/>
                <a:ea typeface="华文行楷" pitchFamily="2" charset="-122"/>
              </a:rPr>
              <a:t> </a:t>
            </a:r>
            <a:r>
              <a:rPr lang="zh-CN" altLang="en-US" sz="1800" i="0" dirty="0">
                <a:solidFill>
                  <a:srgbClr val="333399"/>
                </a:solidFill>
                <a:latin typeface="Arial" pitchFamily="34" charset="0"/>
                <a:ea typeface="MingLiU" pitchFamily="49" charset="-120"/>
              </a:rPr>
              <a:t>∵ </a:t>
            </a:r>
            <a:r>
              <a:rPr lang="zh-CN" altLang="en-US" sz="2400" dirty="0">
                <a:solidFill>
                  <a:srgbClr val="333399"/>
                </a:solidFill>
                <a:latin typeface="Arial" pitchFamily="34" charset="0"/>
                <a:ea typeface="华文行楷" pitchFamily="2" charset="-122"/>
                <a:sym typeface="Symbol" pitchFamily="18" charset="2"/>
              </a:rPr>
              <a:t></a:t>
            </a:r>
            <a:r>
              <a:rPr lang="en-US" altLang="zh-CN" sz="2400" dirty="0">
                <a:solidFill>
                  <a:srgbClr val="333399"/>
                </a:solidFill>
                <a:latin typeface="Arial" pitchFamily="34" charset="0"/>
                <a:sym typeface="Symbol" pitchFamily="18" charset="2"/>
              </a:rPr>
              <a:t>'(</a:t>
            </a:r>
            <a:r>
              <a:rPr lang="en-US" altLang="zh-CN" sz="2400" dirty="0" err="1">
                <a:solidFill>
                  <a:srgbClr val="333399"/>
                </a:solidFill>
                <a:latin typeface="Arial" pitchFamily="34" charset="0"/>
                <a:sym typeface="Symbol" pitchFamily="18" charset="2"/>
              </a:rPr>
              <a:t>r,aw</a:t>
            </a:r>
            <a:r>
              <a:rPr lang="en-US" altLang="zh-CN" sz="2400" dirty="0">
                <a:solidFill>
                  <a:srgbClr val="333399"/>
                </a:solidFill>
                <a:latin typeface="Arial" pitchFamily="34" charset="0"/>
                <a:sym typeface="Symbol" pitchFamily="18" charset="2"/>
              </a:rPr>
              <a:t>)</a:t>
            </a:r>
            <a:r>
              <a:rPr lang="en-US" altLang="zh-CN" sz="2400" i="0" dirty="0">
                <a:solidFill>
                  <a:srgbClr val="333399"/>
                </a:solidFill>
                <a:latin typeface="Arial" pitchFamily="34" charset="0"/>
                <a:ea typeface="华文行楷" pitchFamily="2" charset="-122"/>
              </a:rPr>
              <a:t> =</a:t>
            </a:r>
            <a:r>
              <a:rPr lang="en-US" altLang="zh-CN" sz="2400" dirty="0">
                <a:solidFill>
                  <a:srgbClr val="333399"/>
                </a:solidFill>
                <a:latin typeface="Arial" pitchFamily="34" charset="0"/>
                <a:ea typeface="华文行楷" pitchFamily="2" charset="-122"/>
                <a:sym typeface="Symbol" pitchFamily="18" charset="2"/>
              </a:rPr>
              <a:t></a:t>
            </a:r>
            <a:r>
              <a:rPr lang="en-US" altLang="zh-CN" sz="2400" dirty="0">
                <a:solidFill>
                  <a:srgbClr val="333399"/>
                </a:solidFill>
                <a:latin typeface="Arial" pitchFamily="34" charset="0"/>
                <a:sym typeface="Symbol" pitchFamily="18" charset="2"/>
              </a:rPr>
              <a:t>'(</a:t>
            </a:r>
            <a:r>
              <a:rPr lang="en-US" altLang="zh-CN" sz="2400" dirty="0" err="1">
                <a:solidFill>
                  <a:srgbClr val="333399"/>
                </a:solidFill>
                <a:latin typeface="Arial" pitchFamily="34" charset="0"/>
                <a:sym typeface="Symbol" pitchFamily="18" charset="2"/>
              </a:rPr>
              <a:t>p,w</a:t>
            </a:r>
            <a:r>
              <a:rPr lang="en-US" altLang="zh-CN" sz="2400" dirty="0">
                <a:solidFill>
                  <a:srgbClr val="333399"/>
                </a:solidFill>
                <a:latin typeface="Arial" pitchFamily="34" charset="0"/>
                <a:sym typeface="Symbol" pitchFamily="18" charset="2"/>
              </a:rPr>
              <a:t>) , </a:t>
            </a:r>
            <a:r>
              <a:rPr lang="en-US" altLang="zh-CN" sz="2400" dirty="0">
                <a:solidFill>
                  <a:srgbClr val="333399"/>
                </a:solidFill>
                <a:latin typeface="Arial" pitchFamily="34" charset="0"/>
                <a:ea typeface="华文行楷" pitchFamily="2" charset="-122"/>
                <a:sym typeface="Symbol" pitchFamily="18" charset="2"/>
              </a:rPr>
              <a:t></a:t>
            </a:r>
            <a:r>
              <a:rPr lang="en-US" altLang="zh-CN" sz="2400" dirty="0">
                <a:solidFill>
                  <a:srgbClr val="333399"/>
                </a:solidFill>
                <a:latin typeface="Arial" pitchFamily="34" charset="0"/>
                <a:sym typeface="Symbol" pitchFamily="18" charset="2"/>
              </a:rPr>
              <a:t>'(</a:t>
            </a:r>
            <a:r>
              <a:rPr lang="en-US" altLang="zh-CN" sz="2400" dirty="0" err="1">
                <a:solidFill>
                  <a:srgbClr val="333399"/>
                </a:solidFill>
                <a:latin typeface="Arial" pitchFamily="34" charset="0"/>
                <a:sym typeface="Symbol" pitchFamily="18" charset="2"/>
              </a:rPr>
              <a:t>s,aw</a:t>
            </a:r>
            <a:r>
              <a:rPr lang="en-US" altLang="zh-CN" sz="2400" dirty="0">
                <a:solidFill>
                  <a:srgbClr val="333399"/>
                </a:solidFill>
                <a:latin typeface="Arial" pitchFamily="34" charset="0"/>
                <a:sym typeface="Symbol" pitchFamily="18" charset="2"/>
              </a:rPr>
              <a:t>)</a:t>
            </a:r>
            <a:r>
              <a:rPr lang="en-US" altLang="zh-CN" sz="2400" i="0" dirty="0">
                <a:solidFill>
                  <a:srgbClr val="333399"/>
                </a:solidFill>
                <a:latin typeface="Arial" pitchFamily="34" charset="0"/>
                <a:ea typeface="华文行楷" pitchFamily="2" charset="-122"/>
              </a:rPr>
              <a:t> =</a:t>
            </a:r>
            <a:r>
              <a:rPr lang="en-US" altLang="zh-CN" sz="2400" dirty="0">
                <a:solidFill>
                  <a:srgbClr val="333399"/>
                </a:solidFill>
                <a:latin typeface="Arial" pitchFamily="34" charset="0"/>
                <a:ea typeface="华文行楷" pitchFamily="2" charset="-122"/>
                <a:sym typeface="Symbol" pitchFamily="18" charset="2"/>
              </a:rPr>
              <a:t></a:t>
            </a:r>
            <a:r>
              <a:rPr lang="en-US" altLang="zh-CN" sz="2400" dirty="0">
                <a:solidFill>
                  <a:srgbClr val="333399"/>
                </a:solidFill>
                <a:latin typeface="Arial" pitchFamily="34" charset="0"/>
                <a:sym typeface="Symbol" pitchFamily="18" charset="2"/>
              </a:rPr>
              <a:t>'(</a:t>
            </a:r>
            <a:r>
              <a:rPr lang="en-US" altLang="zh-CN" sz="2400" dirty="0" err="1">
                <a:solidFill>
                  <a:srgbClr val="333399"/>
                </a:solidFill>
                <a:latin typeface="Arial" pitchFamily="34" charset="0"/>
                <a:sym typeface="Symbol" pitchFamily="18" charset="2"/>
              </a:rPr>
              <a:t>q,w</a:t>
            </a:r>
            <a:r>
              <a:rPr lang="en-US" altLang="zh-CN" sz="2400" dirty="0">
                <a:solidFill>
                  <a:srgbClr val="333399"/>
                </a:solidFill>
                <a:latin typeface="Arial" pitchFamily="34" charset="0"/>
                <a:sym typeface="Symbol" pitchFamily="18" charset="2"/>
              </a:rPr>
              <a:t>)</a:t>
            </a: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rPr>
              <a:t>）</a:t>
            </a:r>
          </a:p>
        </p:txBody>
      </p:sp>
      <p:sp>
        <p:nvSpPr>
          <p:cNvPr id="7" name="文本框 6">
            <a:extLst>
              <a:ext uri="{FF2B5EF4-FFF2-40B4-BE49-F238E27FC236}">
                <a16:creationId xmlns:a16="http://schemas.microsoft.com/office/drawing/2014/main" id="{7A768B28-2E81-3F41-90FA-2F573ABDAF26}"/>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103</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8493"/>
                                        </p:tgtEl>
                                        <p:attrNameLst>
                                          <p:attrName>style.visibility</p:attrName>
                                        </p:attrNameLst>
                                      </p:cBhvr>
                                      <p:to>
                                        <p:strVal val="visible"/>
                                      </p:to>
                                    </p:set>
                                    <p:animEffect transition="in" filter="slide(fromBottom)">
                                      <p:cBhvr>
                                        <p:cTn id="7" dur="500"/>
                                        <p:tgtEl>
                                          <p:spTgt spid="14849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8494"/>
                                        </p:tgtEl>
                                        <p:attrNameLst>
                                          <p:attrName>style.visibility</p:attrName>
                                        </p:attrNameLst>
                                      </p:cBhvr>
                                      <p:to>
                                        <p:strVal val="visible"/>
                                      </p:to>
                                    </p:set>
                                    <p:animEffect transition="in" filter="slide(fromBottom)">
                                      <p:cBhvr>
                                        <p:cTn id="12" dur="500"/>
                                        <p:tgtEl>
                                          <p:spTgt spid="148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3" grpId="0" autoUpdateAnimBg="0"/>
      <p:bldP spid="148494"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45" name="Text Box 17"/>
          <p:cNvSpPr txBox="1">
            <a:spLocks noChangeArrowheads="1"/>
          </p:cNvSpPr>
          <p:nvPr/>
        </p:nvSpPr>
        <p:spPr bwMode="auto">
          <a:xfrm>
            <a:off x="971550" y="1825625"/>
            <a:ext cx="8101013" cy="1492250"/>
          </a:xfrm>
          <a:prstGeom prst="rect">
            <a:avLst/>
          </a:prstGeom>
          <a:noFill/>
          <a:ln w="9525">
            <a:noFill/>
            <a:miter lim="800000"/>
            <a:headEnd/>
            <a:tailEnd/>
          </a:ln>
          <a:effectLst/>
        </p:spPr>
        <p:txBody>
          <a:bodyPr>
            <a:spAutoFit/>
          </a:bodyPr>
          <a:lstStyle/>
          <a:p>
            <a:pPr algn="l">
              <a:buClr>
                <a:srgbClr val="800080"/>
              </a:buClr>
              <a:buFont typeface="Wingdings" pitchFamily="2" charset="2"/>
              <a:buNone/>
            </a:pPr>
            <a:endParaRPr lang="en-US" altLang="zh-CN" sz="1000" i="0" dirty="0">
              <a:solidFill>
                <a:srgbClr val="333399"/>
              </a:solidFill>
              <a:latin typeface="Arial" pitchFamily="34" charset="0"/>
              <a:ea typeface="楷体_GB2312" pitchFamily="49" charset="-122"/>
            </a:endParaRPr>
          </a:p>
          <a:p>
            <a:pPr algn="l">
              <a:buClr>
                <a:srgbClr val="800080"/>
              </a:buClr>
              <a:buFont typeface="Symbol" pitchFamily="18" charset="2"/>
              <a:buChar cha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设状态</a:t>
            </a:r>
            <a:r>
              <a:rPr lang="zh-CN" altLang="en-US"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r</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和 </a:t>
            </a:r>
            <a:r>
              <a:rPr lang="en-US" altLang="zh-CN" sz="2400" dirty="0">
                <a:solidFill>
                  <a:srgbClr val="333399"/>
                </a:solidFill>
                <a:latin typeface="Arial" pitchFamily="34" charset="0"/>
                <a:ea typeface="楷体_GB2312" pitchFamily="49" charset="-122"/>
              </a:rPr>
              <a:t>s</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通过某个输入符号 </a:t>
            </a:r>
            <a:r>
              <a:rPr lang="en-US" altLang="zh-CN" sz="2400" dirty="0">
                <a:solidFill>
                  <a:srgbClr val="333399"/>
                </a:solidFill>
                <a:latin typeface="Arial" pitchFamily="34" charset="0"/>
                <a:ea typeface="楷体_GB2312" pitchFamily="49" charset="-122"/>
              </a:rPr>
              <a:t>a</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可分别转移到 </a:t>
            </a:r>
            <a:r>
              <a:rPr lang="en-US" altLang="zh-CN" sz="2400" dirty="0">
                <a:solidFill>
                  <a:srgbClr val="333399"/>
                </a:solidFill>
                <a:latin typeface="Arial" pitchFamily="34" charset="0"/>
                <a:ea typeface="楷体_GB2312" pitchFamily="49" charset="-122"/>
              </a:rPr>
              <a:t>p</a:t>
            </a:r>
            <a:r>
              <a:rPr lang="en-US" altLang="zh-CN" sz="2400" i="0" dirty="0">
                <a:solidFill>
                  <a:srgbClr val="333399"/>
                </a:solidFill>
                <a:latin typeface="Arial" pitchFamily="34" charset="0"/>
                <a:ea typeface="楷体_GB2312" pitchFamily="49" charset="-122"/>
              </a:rPr>
              <a:t> </a:t>
            </a:r>
          </a:p>
          <a:p>
            <a:pPr algn="l">
              <a:buClr>
                <a:srgbClr val="800080"/>
              </a:buClr>
              <a:buFont typeface="Symbol" pitchFamily="18"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和 </a:t>
            </a:r>
            <a:r>
              <a:rPr lang="en-US" altLang="zh-CN" sz="2400" dirty="0">
                <a:solidFill>
                  <a:srgbClr val="333399"/>
                </a:solidFill>
                <a:latin typeface="Arial" pitchFamily="34" charset="0"/>
                <a:ea typeface="楷体_GB2312" pitchFamily="49" charset="-122"/>
              </a:rPr>
              <a:t>q</a:t>
            </a:r>
            <a:r>
              <a:rPr lang="zh-CN" altLang="en-US" sz="2400" i="0" dirty="0">
                <a:solidFill>
                  <a:srgbClr val="333399"/>
                </a:solidFill>
                <a:latin typeface="Arial" pitchFamily="34" charset="0"/>
                <a:ea typeface="楷体_GB2312" pitchFamily="49" charset="-122"/>
              </a:rPr>
              <a:t>（即 </a:t>
            </a:r>
            <a:r>
              <a:rPr lang="zh-CN" altLang="en-US"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r,a</a:t>
            </a:r>
            <a:r>
              <a:rPr lang="en-US" altLang="zh-CN" sz="2400" dirty="0">
                <a:solidFill>
                  <a:srgbClr val="333399"/>
                </a:solidFill>
                <a:latin typeface="Arial" pitchFamily="34" charset="0"/>
                <a:ea typeface="楷体_GB2312" pitchFamily="49" charset="-122"/>
                <a:sym typeface="Symbol" pitchFamily="18" charset="2"/>
              </a:rPr>
              <a:t>)=p</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s,a</a:t>
            </a:r>
            <a:r>
              <a:rPr lang="en-US" altLang="zh-CN" sz="2400" dirty="0">
                <a:solidFill>
                  <a:srgbClr val="333399"/>
                </a:solidFill>
                <a:latin typeface="Arial" pitchFamily="34" charset="0"/>
                <a:ea typeface="楷体_GB2312" pitchFamily="49" charset="-122"/>
                <a:sym typeface="Symbol" pitchFamily="18" charset="2"/>
              </a:rPr>
              <a:t>)=q</a:t>
            </a:r>
            <a:r>
              <a:rPr lang="zh-CN" altLang="en-US" sz="2400" i="0" dirty="0">
                <a:solidFill>
                  <a:srgbClr val="333399"/>
                </a:solidFill>
                <a:latin typeface="Arial" pitchFamily="34" charset="0"/>
                <a:ea typeface="楷体_GB2312" pitchFamily="49" charset="-122"/>
                <a:sym typeface="Symbol" pitchFamily="18" charset="2"/>
              </a:rPr>
              <a:t>），则有</a:t>
            </a:r>
          </a:p>
          <a:p>
            <a:pPr algn="l">
              <a:buClr>
                <a:srgbClr val="800080"/>
              </a:buClr>
              <a:buFont typeface="Symbol" pitchFamily="18" charset="2"/>
              <a:buNone/>
            </a:pPr>
            <a:endParaRPr lang="zh-CN" altLang="en-US" sz="1000" i="0" dirty="0">
              <a:solidFill>
                <a:srgbClr val="333399"/>
              </a:solidFill>
              <a:latin typeface="Arial" pitchFamily="34" charset="0"/>
              <a:ea typeface="楷体_GB2312" pitchFamily="49" charset="-122"/>
              <a:sym typeface="Symbol" pitchFamily="18" charset="2"/>
            </a:endParaRPr>
          </a:p>
          <a:p>
            <a:pPr algn="l">
              <a:buClr>
                <a:srgbClr val="800080"/>
              </a:buClr>
              <a:buFont typeface="Symbol" pitchFamily="18" charset="2"/>
              <a:buNone/>
            </a:pPr>
            <a:r>
              <a:rPr lang="zh-CN" altLang="en-US" sz="2400" dirty="0">
                <a:solidFill>
                  <a:srgbClr val="333399"/>
                </a:solidFill>
                <a:latin typeface="Arial" pitchFamily="34" charset="0"/>
                <a:ea typeface="楷体_GB2312" pitchFamily="49" charset="-122"/>
              </a:rPr>
              <a:t>     </a:t>
            </a:r>
            <a:r>
              <a:rPr lang="en-US" altLang="zh-CN" sz="2400" dirty="0">
                <a:latin typeface="Arial" pitchFamily="34" charset="0"/>
                <a:ea typeface="楷体_GB2312" pitchFamily="49" charset="-122"/>
              </a:rPr>
              <a:t>r</a:t>
            </a:r>
            <a:r>
              <a:rPr lang="en-US" altLang="zh-CN" dirty="0"/>
              <a:t>  </a:t>
            </a:r>
            <a:r>
              <a:rPr lang="zh-CN" altLang="en-US" sz="2400" i="0" dirty="0">
                <a:latin typeface="Arial" pitchFamily="34" charset="0"/>
                <a:ea typeface="楷体_GB2312" pitchFamily="49" charset="-122"/>
              </a:rPr>
              <a:t>和</a:t>
            </a:r>
            <a:r>
              <a:rPr lang="zh-CN" altLang="en-US" i="0" dirty="0"/>
              <a:t> </a:t>
            </a:r>
            <a:r>
              <a:rPr lang="en-US" altLang="zh-CN" sz="2400" dirty="0">
                <a:latin typeface="Arial" pitchFamily="34" charset="0"/>
                <a:ea typeface="楷体_GB2312" pitchFamily="49" charset="-122"/>
              </a:rPr>
              <a:t>s</a:t>
            </a:r>
            <a:r>
              <a:rPr lang="en-US" altLang="zh-CN" dirty="0"/>
              <a:t> </a:t>
            </a:r>
            <a:r>
              <a:rPr lang="zh-CN" altLang="en-US" sz="2400" i="0" dirty="0">
                <a:latin typeface="Arial" pitchFamily="34" charset="0"/>
                <a:ea typeface="楷体_GB2312" pitchFamily="49" charset="-122"/>
              </a:rPr>
              <a:t>不可区别 </a:t>
            </a:r>
            <a:r>
              <a:rPr lang="zh-CN" altLang="en-US" sz="2400" i="0" dirty="0">
                <a:latin typeface="Arial" pitchFamily="34" charset="0"/>
                <a:ea typeface="楷体_GB2312" pitchFamily="49" charset="-122"/>
                <a:sym typeface="Symbol" pitchFamily="18" charset="2"/>
              </a:rPr>
              <a:t></a:t>
            </a:r>
            <a:r>
              <a:rPr lang="zh-CN" altLang="en-US" sz="2400" i="0" dirty="0">
                <a:latin typeface="Arial" pitchFamily="34" charset="0"/>
                <a:ea typeface="楷体_GB2312" pitchFamily="49" charset="-122"/>
              </a:rPr>
              <a:t>  </a:t>
            </a:r>
            <a:r>
              <a:rPr lang="en-US" altLang="zh-CN" sz="2400" dirty="0">
                <a:latin typeface="Arial" pitchFamily="34" charset="0"/>
                <a:ea typeface="楷体_GB2312" pitchFamily="49" charset="-122"/>
              </a:rPr>
              <a:t>p</a:t>
            </a:r>
            <a:r>
              <a:rPr lang="en-US" altLang="zh-CN" sz="2400" i="0" dirty="0">
                <a:latin typeface="Arial" pitchFamily="34" charset="0"/>
                <a:ea typeface="楷体_GB2312" pitchFamily="49" charset="-122"/>
              </a:rPr>
              <a:t>  </a:t>
            </a:r>
            <a:r>
              <a:rPr lang="zh-CN" altLang="en-US" sz="2400" i="0" dirty="0">
                <a:latin typeface="Arial" pitchFamily="34" charset="0"/>
                <a:ea typeface="楷体_GB2312" pitchFamily="49" charset="-122"/>
              </a:rPr>
              <a:t>和 </a:t>
            </a:r>
            <a:r>
              <a:rPr lang="en-US" altLang="zh-CN" sz="2400" dirty="0">
                <a:latin typeface="Arial" pitchFamily="34" charset="0"/>
                <a:ea typeface="楷体_GB2312" pitchFamily="49" charset="-122"/>
              </a:rPr>
              <a:t>q</a:t>
            </a:r>
            <a:r>
              <a:rPr lang="en-US" altLang="zh-CN" sz="2400" i="0" dirty="0">
                <a:latin typeface="Arial" pitchFamily="34" charset="0"/>
                <a:ea typeface="楷体_GB2312" pitchFamily="49" charset="-122"/>
              </a:rPr>
              <a:t>  </a:t>
            </a:r>
            <a:r>
              <a:rPr lang="zh-CN" altLang="en-US" sz="2400" i="0" dirty="0">
                <a:latin typeface="Arial" pitchFamily="34" charset="0"/>
                <a:ea typeface="楷体_GB2312" pitchFamily="49" charset="-122"/>
              </a:rPr>
              <a:t>不可区别</a:t>
            </a:r>
          </a:p>
        </p:txBody>
      </p:sp>
      <p:sp>
        <p:nvSpPr>
          <p:cNvPr id="150546" name="Rectangle 18"/>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50547" name="Rectangle 19"/>
          <p:cNvSpPr>
            <a:spLocks noChangeArrowheads="1"/>
          </p:cNvSpPr>
          <p:nvPr/>
        </p:nvSpPr>
        <p:spPr bwMode="auto">
          <a:xfrm>
            <a:off x="611188" y="1295400"/>
            <a:ext cx="82296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a:latin typeface="Arial" pitchFamily="34" charset="0"/>
                <a:ea typeface="楷体_GB2312" pitchFamily="49" charset="-122"/>
              </a:rPr>
              <a:t> </a:t>
            </a:r>
            <a:r>
              <a:rPr lang="zh-CN" altLang="en-US" sz="3200" i="0">
                <a:latin typeface="Arial" pitchFamily="34" charset="0"/>
                <a:ea typeface="楷体_GB2312" pitchFamily="49" charset="-122"/>
                <a:sym typeface="Symbol" pitchFamily="18" charset="2"/>
              </a:rPr>
              <a:t>有关可区别性的几个有用的结果</a:t>
            </a:r>
          </a:p>
        </p:txBody>
      </p:sp>
      <p:sp>
        <p:nvSpPr>
          <p:cNvPr id="150550" name="Rectangle 22"/>
          <p:cNvSpPr>
            <a:spLocks noChangeArrowheads="1"/>
          </p:cNvSpPr>
          <p:nvPr/>
        </p:nvSpPr>
        <p:spPr bwMode="auto">
          <a:xfrm>
            <a:off x="1258888" y="3913188"/>
            <a:ext cx="3109912" cy="457200"/>
          </a:xfrm>
          <a:prstGeom prst="rect">
            <a:avLst/>
          </a:prstGeom>
          <a:noFill/>
          <a:ln w="9525">
            <a:noFill/>
            <a:miter lim="800000"/>
            <a:headEnd/>
            <a:tailEnd/>
          </a:ln>
          <a:effectLst/>
        </p:spPr>
        <p:txBody>
          <a:bodyPr wrap="none">
            <a:spAutoFit/>
          </a:bodyPr>
          <a:lstStyle/>
          <a:p>
            <a:pPr algn="l"/>
            <a:r>
              <a:rPr lang="zh-CN" altLang="en-US" sz="2400" i="0">
                <a:solidFill>
                  <a:srgbClr val="333399"/>
                </a:solidFill>
                <a:latin typeface="Arial" pitchFamily="34" charset="0"/>
                <a:ea typeface="楷体_GB2312" pitchFamily="49" charset="-122"/>
              </a:rPr>
              <a:t>（</a:t>
            </a:r>
            <a:r>
              <a:rPr lang="zh-CN" altLang="en-US" sz="2400" i="0">
                <a:solidFill>
                  <a:srgbClr val="333399"/>
                </a:solidFill>
                <a:latin typeface="Arial" pitchFamily="34" charset="0"/>
                <a:ea typeface="华文行楷" pitchFamily="2" charset="-122"/>
              </a:rPr>
              <a:t> </a:t>
            </a:r>
            <a:r>
              <a:rPr lang="zh-CN" altLang="en-US" sz="2400" i="0">
                <a:solidFill>
                  <a:srgbClr val="333399"/>
                </a:solidFill>
                <a:latin typeface="Arial" pitchFamily="34" charset="0"/>
                <a:ea typeface="楷体_GB2312" pitchFamily="49" charset="-122"/>
              </a:rPr>
              <a:t>前页结果的逆否</a:t>
            </a:r>
            <a:r>
              <a:rPr lang="zh-CN" altLang="en-US" sz="2400" i="0">
                <a:solidFill>
                  <a:srgbClr val="333399"/>
                </a:solidFill>
                <a:latin typeface="Arial" pitchFamily="34" charset="0"/>
                <a:ea typeface="楷体_GB2312" pitchFamily="49" charset="-122"/>
                <a:sym typeface="Symbol" pitchFamily="18" charset="2"/>
              </a:rPr>
              <a:t> </a:t>
            </a:r>
            <a:r>
              <a:rPr lang="zh-CN" altLang="en-US" sz="2400" i="0">
                <a:solidFill>
                  <a:srgbClr val="333399"/>
                </a:solidFill>
                <a:latin typeface="Arial" pitchFamily="34" charset="0"/>
                <a:ea typeface="楷体_GB2312" pitchFamily="49" charset="-122"/>
              </a:rPr>
              <a:t>）</a:t>
            </a:r>
          </a:p>
        </p:txBody>
      </p:sp>
      <p:sp>
        <p:nvSpPr>
          <p:cNvPr id="6" name="文本框 5">
            <a:extLst>
              <a:ext uri="{FF2B5EF4-FFF2-40B4-BE49-F238E27FC236}">
                <a16:creationId xmlns:a16="http://schemas.microsoft.com/office/drawing/2014/main" id="{AA3F647B-80A9-6E44-BF80-2D72B899BCEF}"/>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104</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0550"/>
                                        </p:tgtEl>
                                        <p:attrNameLst>
                                          <p:attrName>style.visibility</p:attrName>
                                        </p:attrNameLst>
                                      </p:cBhvr>
                                      <p:to>
                                        <p:strVal val="visible"/>
                                      </p:to>
                                    </p:set>
                                    <p:animEffect transition="in" filter="slide(fromBottom)">
                                      <p:cBhvr>
                                        <p:cTn id="7" dur="500"/>
                                        <p:tgtEl>
                                          <p:spTgt spid="150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50"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69" name="Text Box 17"/>
          <p:cNvSpPr txBox="1">
            <a:spLocks noChangeArrowheads="1"/>
          </p:cNvSpPr>
          <p:nvPr/>
        </p:nvSpPr>
        <p:spPr bwMode="auto">
          <a:xfrm>
            <a:off x="971550" y="1825625"/>
            <a:ext cx="8101013" cy="1492250"/>
          </a:xfrm>
          <a:prstGeom prst="rect">
            <a:avLst/>
          </a:prstGeom>
          <a:noFill/>
          <a:ln w="9525">
            <a:noFill/>
            <a:miter lim="800000"/>
            <a:headEnd/>
            <a:tailEnd/>
          </a:ln>
          <a:effectLst/>
        </p:spPr>
        <p:txBody>
          <a:bodyPr>
            <a:spAutoFit/>
          </a:bodyPr>
          <a:lstStyle/>
          <a:p>
            <a:pPr algn="l">
              <a:buClr>
                <a:srgbClr val="800080"/>
              </a:buClr>
              <a:buFont typeface="Wingdings" pitchFamily="2" charset="2"/>
              <a:buNone/>
            </a:pPr>
            <a:endParaRPr lang="en-US" altLang="zh-CN" sz="1000" i="0" dirty="0">
              <a:solidFill>
                <a:srgbClr val="333399"/>
              </a:solidFill>
              <a:latin typeface="Arial" pitchFamily="34" charset="0"/>
              <a:ea typeface="楷体_GB2312" pitchFamily="49" charset="-122"/>
            </a:endParaRPr>
          </a:p>
          <a:p>
            <a:pPr algn="l">
              <a:buClr>
                <a:srgbClr val="800080"/>
              </a:buClr>
              <a:buFont typeface="Symbol" pitchFamily="18" charset="2"/>
              <a:buChar cha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设状态</a:t>
            </a:r>
            <a:r>
              <a:rPr lang="zh-CN" altLang="en-US"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r</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和 </a:t>
            </a:r>
            <a:r>
              <a:rPr lang="en-US" altLang="zh-CN" sz="2400" dirty="0">
                <a:solidFill>
                  <a:srgbClr val="333399"/>
                </a:solidFill>
                <a:latin typeface="Arial" pitchFamily="34" charset="0"/>
                <a:ea typeface="楷体_GB2312" pitchFamily="49" charset="-122"/>
              </a:rPr>
              <a:t>s</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通过某个输入符号 </a:t>
            </a:r>
            <a:r>
              <a:rPr lang="en-US" altLang="zh-CN" sz="2400" dirty="0">
                <a:solidFill>
                  <a:srgbClr val="333399"/>
                </a:solidFill>
                <a:latin typeface="Arial" pitchFamily="34" charset="0"/>
                <a:ea typeface="楷体_GB2312" pitchFamily="49" charset="-122"/>
              </a:rPr>
              <a:t>a</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可分别转移到 </a:t>
            </a:r>
            <a:r>
              <a:rPr lang="en-US" altLang="zh-CN" sz="2400" dirty="0">
                <a:solidFill>
                  <a:srgbClr val="333399"/>
                </a:solidFill>
                <a:latin typeface="Arial" pitchFamily="34" charset="0"/>
                <a:ea typeface="楷体_GB2312" pitchFamily="49" charset="-122"/>
              </a:rPr>
              <a:t>p</a:t>
            </a:r>
            <a:r>
              <a:rPr lang="en-US" altLang="zh-CN" sz="2400" i="0" dirty="0">
                <a:solidFill>
                  <a:srgbClr val="333399"/>
                </a:solidFill>
                <a:latin typeface="Arial" pitchFamily="34" charset="0"/>
                <a:ea typeface="楷体_GB2312" pitchFamily="49" charset="-122"/>
              </a:rPr>
              <a:t> </a:t>
            </a:r>
          </a:p>
          <a:p>
            <a:pPr algn="l">
              <a:buClr>
                <a:srgbClr val="800080"/>
              </a:buClr>
              <a:buFont typeface="Symbol" pitchFamily="18"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和 </a:t>
            </a:r>
            <a:r>
              <a:rPr lang="en-US" altLang="zh-CN" sz="2400" dirty="0">
                <a:solidFill>
                  <a:srgbClr val="333399"/>
                </a:solidFill>
                <a:latin typeface="Arial" pitchFamily="34" charset="0"/>
                <a:ea typeface="楷体_GB2312" pitchFamily="49" charset="-122"/>
              </a:rPr>
              <a:t>q</a:t>
            </a:r>
            <a:r>
              <a:rPr lang="zh-CN" altLang="en-US" sz="2400" i="0" dirty="0">
                <a:solidFill>
                  <a:srgbClr val="333399"/>
                </a:solidFill>
                <a:latin typeface="Arial" pitchFamily="34" charset="0"/>
                <a:ea typeface="楷体_GB2312" pitchFamily="49" charset="-122"/>
              </a:rPr>
              <a:t>（即 </a:t>
            </a:r>
            <a:r>
              <a:rPr lang="zh-CN" altLang="en-US"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r,a</a:t>
            </a:r>
            <a:r>
              <a:rPr lang="en-US" altLang="zh-CN" sz="2400" dirty="0">
                <a:solidFill>
                  <a:srgbClr val="333399"/>
                </a:solidFill>
                <a:latin typeface="Arial" pitchFamily="34" charset="0"/>
                <a:ea typeface="楷体_GB2312" pitchFamily="49" charset="-122"/>
                <a:sym typeface="Symbol" pitchFamily="18" charset="2"/>
              </a:rPr>
              <a:t>)=p</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s,a</a:t>
            </a:r>
            <a:r>
              <a:rPr lang="en-US" altLang="zh-CN" sz="2400" dirty="0">
                <a:solidFill>
                  <a:srgbClr val="333399"/>
                </a:solidFill>
                <a:latin typeface="Arial" pitchFamily="34" charset="0"/>
                <a:ea typeface="楷体_GB2312" pitchFamily="49" charset="-122"/>
                <a:sym typeface="Symbol" pitchFamily="18" charset="2"/>
              </a:rPr>
              <a:t>)=q</a:t>
            </a:r>
            <a:r>
              <a:rPr lang="zh-CN" altLang="en-US" sz="2400" i="0" dirty="0">
                <a:solidFill>
                  <a:srgbClr val="333399"/>
                </a:solidFill>
                <a:latin typeface="Arial" pitchFamily="34" charset="0"/>
                <a:ea typeface="楷体_GB2312" pitchFamily="49" charset="-122"/>
                <a:sym typeface="Symbol" pitchFamily="18" charset="2"/>
              </a:rPr>
              <a:t>），则有</a:t>
            </a:r>
          </a:p>
          <a:p>
            <a:pPr algn="l">
              <a:buClr>
                <a:srgbClr val="800080"/>
              </a:buClr>
              <a:buFont typeface="Symbol" pitchFamily="18" charset="2"/>
              <a:buNone/>
            </a:pPr>
            <a:endParaRPr lang="zh-CN" altLang="en-US" sz="1000" i="0" dirty="0">
              <a:solidFill>
                <a:srgbClr val="333399"/>
              </a:solidFill>
              <a:latin typeface="Arial" pitchFamily="34" charset="0"/>
              <a:ea typeface="楷体_GB2312" pitchFamily="49" charset="-122"/>
              <a:sym typeface="Symbol" pitchFamily="18" charset="2"/>
            </a:endParaRPr>
          </a:p>
          <a:p>
            <a:pPr algn="l">
              <a:buClr>
                <a:srgbClr val="800080"/>
              </a:buClr>
              <a:buFont typeface="Symbol" pitchFamily="18" charset="2"/>
              <a:buNone/>
            </a:pPr>
            <a:r>
              <a:rPr lang="zh-CN" altLang="en-US" sz="2400" dirty="0">
                <a:solidFill>
                  <a:srgbClr val="333399"/>
                </a:solidFill>
                <a:latin typeface="Arial" pitchFamily="34" charset="0"/>
                <a:ea typeface="楷体_GB2312" pitchFamily="49" charset="-122"/>
              </a:rPr>
              <a:t>     </a:t>
            </a:r>
            <a:r>
              <a:rPr lang="en-US" altLang="zh-CN" sz="2400" dirty="0">
                <a:latin typeface="Arial" pitchFamily="34" charset="0"/>
                <a:ea typeface="楷体_GB2312" pitchFamily="49" charset="-122"/>
              </a:rPr>
              <a:t>r</a:t>
            </a:r>
            <a:r>
              <a:rPr lang="en-US" altLang="zh-CN" dirty="0"/>
              <a:t>  </a:t>
            </a:r>
            <a:r>
              <a:rPr lang="zh-CN" altLang="en-US" sz="2400" i="0" dirty="0">
                <a:latin typeface="Arial" pitchFamily="34" charset="0"/>
                <a:ea typeface="楷体_GB2312" pitchFamily="49" charset="-122"/>
              </a:rPr>
              <a:t>和</a:t>
            </a:r>
            <a:r>
              <a:rPr lang="zh-CN" altLang="en-US" i="0" dirty="0"/>
              <a:t> </a:t>
            </a:r>
            <a:r>
              <a:rPr lang="en-US" altLang="zh-CN" sz="2400" dirty="0">
                <a:latin typeface="Arial" pitchFamily="34" charset="0"/>
                <a:ea typeface="楷体_GB2312" pitchFamily="49" charset="-122"/>
              </a:rPr>
              <a:t>s</a:t>
            </a:r>
            <a:r>
              <a:rPr lang="en-US" altLang="zh-CN" dirty="0"/>
              <a:t> </a:t>
            </a:r>
            <a:r>
              <a:rPr lang="zh-CN" altLang="en-US" sz="2400" i="0" dirty="0">
                <a:latin typeface="Arial" pitchFamily="34" charset="0"/>
                <a:ea typeface="楷体_GB2312" pitchFamily="49" charset="-122"/>
              </a:rPr>
              <a:t>可由 </a:t>
            </a:r>
            <a:r>
              <a:rPr lang="en-US" altLang="zh-CN" sz="2400" dirty="0">
                <a:latin typeface="Arial" pitchFamily="34" charset="0"/>
                <a:ea typeface="楷体_GB2312" pitchFamily="49" charset="-122"/>
              </a:rPr>
              <a:t>ax</a:t>
            </a:r>
            <a:r>
              <a:rPr lang="en-US" altLang="zh-CN" sz="2400" i="0" dirty="0">
                <a:latin typeface="Arial" pitchFamily="34" charset="0"/>
                <a:ea typeface="楷体_GB2312" pitchFamily="49" charset="-122"/>
              </a:rPr>
              <a:t> </a:t>
            </a:r>
            <a:r>
              <a:rPr lang="zh-CN" altLang="en-US" sz="2400" i="0" dirty="0">
                <a:latin typeface="Arial" pitchFamily="34" charset="0"/>
                <a:ea typeface="楷体_GB2312" pitchFamily="49" charset="-122"/>
              </a:rPr>
              <a:t>区别 </a:t>
            </a:r>
            <a:r>
              <a:rPr lang="zh-CN" altLang="en-US" sz="2400" i="0" dirty="0">
                <a:latin typeface="Arial" pitchFamily="34" charset="0"/>
                <a:ea typeface="楷体_GB2312" pitchFamily="49" charset="-122"/>
                <a:sym typeface="Symbol" pitchFamily="18" charset="2"/>
              </a:rPr>
              <a:t></a:t>
            </a:r>
            <a:r>
              <a:rPr lang="zh-CN" altLang="en-US" sz="2400" i="0" dirty="0">
                <a:latin typeface="Arial" pitchFamily="34" charset="0"/>
                <a:ea typeface="楷体_GB2312" pitchFamily="49" charset="-122"/>
              </a:rPr>
              <a:t>  </a:t>
            </a:r>
            <a:r>
              <a:rPr lang="en-US" altLang="zh-CN" sz="2400" dirty="0">
                <a:latin typeface="Arial" pitchFamily="34" charset="0"/>
                <a:ea typeface="楷体_GB2312" pitchFamily="49" charset="-122"/>
              </a:rPr>
              <a:t>p</a:t>
            </a:r>
            <a:r>
              <a:rPr lang="en-US" altLang="zh-CN" sz="2400" i="0" dirty="0">
                <a:latin typeface="Arial" pitchFamily="34" charset="0"/>
                <a:ea typeface="楷体_GB2312" pitchFamily="49" charset="-122"/>
              </a:rPr>
              <a:t>  </a:t>
            </a:r>
            <a:r>
              <a:rPr lang="zh-CN" altLang="en-US" sz="2400" i="0" dirty="0">
                <a:latin typeface="Arial" pitchFamily="34" charset="0"/>
                <a:ea typeface="楷体_GB2312" pitchFamily="49" charset="-122"/>
              </a:rPr>
              <a:t>和 </a:t>
            </a:r>
            <a:r>
              <a:rPr lang="en-US" altLang="zh-CN" sz="2400" dirty="0">
                <a:latin typeface="Arial" pitchFamily="34" charset="0"/>
                <a:ea typeface="楷体_GB2312" pitchFamily="49" charset="-122"/>
              </a:rPr>
              <a:t>q</a:t>
            </a:r>
            <a:r>
              <a:rPr lang="en-US" altLang="zh-CN" sz="2400" i="0" dirty="0">
                <a:latin typeface="Arial" pitchFamily="34" charset="0"/>
                <a:ea typeface="楷体_GB2312" pitchFamily="49" charset="-122"/>
              </a:rPr>
              <a:t>  </a:t>
            </a:r>
            <a:r>
              <a:rPr lang="zh-CN" altLang="en-US" sz="2400" i="0" dirty="0">
                <a:latin typeface="Arial" pitchFamily="34" charset="0"/>
                <a:ea typeface="楷体_GB2312" pitchFamily="49" charset="-122"/>
              </a:rPr>
              <a:t>可由 </a:t>
            </a:r>
            <a:r>
              <a:rPr lang="en-US" altLang="zh-CN" sz="2400" dirty="0">
                <a:latin typeface="Arial" pitchFamily="34" charset="0"/>
                <a:ea typeface="楷体_GB2312" pitchFamily="49" charset="-122"/>
              </a:rPr>
              <a:t>x</a:t>
            </a:r>
            <a:r>
              <a:rPr lang="en-US" altLang="zh-CN" sz="2400" i="0" dirty="0">
                <a:latin typeface="Arial" pitchFamily="34" charset="0"/>
                <a:ea typeface="楷体_GB2312" pitchFamily="49" charset="-122"/>
              </a:rPr>
              <a:t> </a:t>
            </a:r>
            <a:r>
              <a:rPr lang="zh-CN" altLang="en-US" sz="2400" i="0" dirty="0">
                <a:latin typeface="Arial" pitchFamily="34" charset="0"/>
                <a:ea typeface="楷体_GB2312" pitchFamily="49" charset="-122"/>
              </a:rPr>
              <a:t>区别</a:t>
            </a:r>
          </a:p>
        </p:txBody>
      </p:sp>
      <p:sp>
        <p:nvSpPr>
          <p:cNvPr id="151570" name="Rectangle 18"/>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51571" name="Rectangle 19"/>
          <p:cNvSpPr>
            <a:spLocks noChangeArrowheads="1"/>
          </p:cNvSpPr>
          <p:nvPr/>
        </p:nvSpPr>
        <p:spPr bwMode="auto">
          <a:xfrm>
            <a:off x="611188" y="1295400"/>
            <a:ext cx="82296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dirty="0">
                <a:latin typeface="Arial" pitchFamily="34" charset="0"/>
                <a:ea typeface="楷体_GB2312" pitchFamily="49" charset="-122"/>
              </a:rPr>
              <a:t> </a:t>
            </a:r>
            <a:r>
              <a:rPr lang="zh-CN" altLang="en-US" sz="3200" i="0" dirty="0">
                <a:latin typeface="Arial" pitchFamily="34" charset="0"/>
                <a:ea typeface="楷体_GB2312" pitchFamily="49" charset="-122"/>
                <a:sym typeface="Symbol" pitchFamily="18" charset="2"/>
              </a:rPr>
              <a:t>有关可区别性的几个有用的结果</a:t>
            </a:r>
          </a:p>
        </p:txBody>
      </p:sp>
      <p:sp>
        <p:nvSpPr>
          <p:cNvPr id="151573" name="Rectangle 21"/>
          <p:cNvSpPr>
            <a:spLocks noChangeArrowheads="1"/>
          </p:cNvSpPr>
          <p:nvPr/>
        </p:nvSpPr>
        <p:spPr bwMode="auto">
          <a:xfrm>
            <a:off x="1258888" y="3644900"/>
            <a:ext cx="5757862" cy="457200"/>
          </a:xfrm>
          <a:prstGeom prst="rect">
            <a:avLst/>
          </a:prstGeom>
          <a:noFill/>
          <a:ln w="9525">
            <a:noFill/>
            <a:miter lim="800000"/>
            <a:headEnd/>
            <a:tailEnd/>
          </a:ln>
          <a:effectLst/>
        </p:spPr>
        <p:txBody>
          <a:bodyPr wrap="none">
            <a:spAutoFit/>
          </a:bodyPr>
          <a:lstStyle/>
          <a:p>
            <a:pPr algn="l"/>
            <a:r>
              <a:rPr lang="zh-CN" altLang="en-US" sz="2400" i="0" dirty="0">
                <a:solidFill>
                  <a:srgbClr val="333399"/>
                </a:solidFill>
                <a:latin typeface="Arial" pitchFamily="34" charset="0"/>
                <a:ea typeface="楷体_GB2312" pitchFamily="49" charset="-122"/>
              </a:rPr>
              <a:t>（</a:t>
            </a:r>
            <a:r>
              <a:rPr lang="zh-CN" altLang="en-US" sz="2400" i="0" dirty="0">
                <a:solidFill>
                  <a:srgbClr val="333399"/>
                </a:solidFill>
                <a:latin typeface="Arial" pitchFamily="34" charset="0"/>
                <a:ea typeface="华文行楷" pitchFamily="2" charset="-122"/>
              </a:rPr>
              <a:t> </a:t>
            </a:r>
            <a:r>
              <a:rPr lang="zh-CN" altLang="en-US" sz="1800" i="0" dirty="0">
                <a:solidFill>
                  <a:srgbClr val="333399"/>
                </a:solidFill>
                <a:latin typeface="Arial" pitchFamily="34" charset="0"/>
                <a:ea typeface="MingLiU" pitchFamily="49" charset="-120"/>
              </a:rPr>
              <a:t>∵ </a:t>
            </a:r>
            <a:r>
              <a:rPr lang="zh-CN" altLang="en-US" sz="2400" dirty="0">
                <a:solidFill>
                  <a:srgbClr val="333399"/>
                </a:solidFill>
                <a:latin typeface="Arial" pitchFamily="34" charset="0"/>
                <a:ea typeface="华文行楷" pitchFamily="2" charset="-122"/>
                <a:sym typeface="Symbol" pitchFamily="18" charset="2"/>
              </a:rPr>
              <a:t></a:t>
            </a:r>
            <a:r>
              <a:rPr lang="en-US" altLang="zh-CN" sz="2400" dirty="0">
                <a:solidFill>
                  <a:srgbClr val="333399"/>
                </a:solidFill>
                <a:latin typeface="Arial" pitchFamily="34" charset="0"/>
                <a:sym typeface="Symbol" pitchFamily="18" charset="2"/>
              </a:rPr>
              <a:t>'(</a:t>
            </a:r>
            <a:r>
              <a:rPr lang="en-US" altLang="zh-CN" sz="2400" dirty="0" err="1">
                <a:solidFill>
                  <a:srgbClr val="333399"/>
                </a:solidFill>
                <a:latin typeface="Arial" pitchFamily="34" charset="0"/>
                <a:sym typeface="Symbol" pitchFamily="18" charset="2"/>
              </a:rPr>
              <a:t>r,ax</a:t>
            </a:r>
            <a:r>
              <a:rPr lang="en-US" altLang="zh-CN" sz="2400" dirty="0">
                <a:solidFill>
                  <a:srgbClr val="333399"/>
                </a:solidFill>
                <a:latin typeface="Arial" pitchFamily="34" charset="0"/>
                <a:sym typeface="Symbol" pitchFamily="18" charset="2"/>
              </a:rPr>
              <a:t>)</a:t>
            </a:r>
            <a:r>
              <a:rPr lang="en-US" altLang="zh-CN" sz="2400" i="0" dirty="0">
                <a:solidFill>
                  <a:srgbClr val="333399"/>
                </a:solidFill>
                <a:latin typeface="Arial" pitchFamily="34" charset="0"/>
                <a:ea typeface="华文行楷" pitchFamily="2" charset="-122"/>
              </a:rPr>
              <a:t> =</a:t>
            </a:r>
            <a:r>
              <a:rPr lang="en-US" altLang="zh-CN" sz="2400" dirty="0">
                <a:solidFill>
                  <a:srgbClr val="333399"/>
                </a:solidFill>
                <a:latin typeface="Arial" pitchFamily="34" charset="0"/>
                <a:ea typeface="华文行楷" pitchFamily="2" charset="-122"/>
                <a:sym typeface="Symbol" pitchFamily="18" charset="2"/>
              </a:rPr>
              <a:t></a:t>
            </a:r>
            <a:r>
              <a:rPr lang="en-US" altLang="zh-CN" sz="2400" dirty="0">
                <a:solidFill>
                  <a:srgbClr val="333399"/>
                </a:solidFill>
                <a:latin typeface="Arial" pitchFamily="34" charset="0"/>
                <a:sym typeface="Symbol" pitchFamily="18" charset="2"/>
              </a:rPr>
              <a:t>'(</a:t>
            </a:r>
            <a:r>
              <a:rPr lang="en-US" altLang="zh-CN" sz="2400" dirty="0" err="1">
                <a:solidFill>
                  <a:srgbClr val="333399"/>
                </a:solidFill>
                <a:latin typeface="Arial" pitchFamily="34" charset="0"/>
                <a:sym typeface="Symbol" pitchFamily="18" charset="2"/>
              </a:rPr>
              <a:t>p,x</a:t>
            </a:r>
            <a:r>
              <a:rPr lang="en-US" altLang="zh-CN" sz="2400" dirty="0">
                <a:solidFill>
                  <a:srgbClr val="333399"/>
                </a:solidFill>
                <a:latin typeface="Arial" pitchFamily="34" charset="0"/>
                <a:sym typeface="Symbol" pitchFamily="18" charset="2"/>
              </a:rPr>
              <a:t>) , </a:t>
            </a:r>
            <a:r>
              <a:rPr lang="en-US" altLang="zh-CN" sz="2400" dirty="0">
                <a:solidFill>
                  <a:srgbClr val="333399"/>
                </a:solidFill>
                <a:latin typeface="Arial" pitchFamily="34" charset="0"/>
                <a:ea typeface="华文行楷" pitchFamily="2" charset="-122"/>
                <a:sym typeface="Symbol" pitchFamily="18" charset="2"/>
              </a:rPr>
              <a:t></a:t>
            </a:r>
            <a:r>
              <a:rPr lang="en-US" altLang="zh-CN" sz="2400" dirty="0">
                <a:solidFill>
                  <a:srgbClr val="333399"/>
                </a:solidFill>
                <a:latin typeface="Arial" pitchFamily="34" charset="0"/>
                <a:sym typeface="Symbol" pitchFamily="18" charset="2"/>
              </a:rPr>
              <a:t>'(</a:t>
            </a:r>
            <a:r>
              <a:rPr lang="en-US" altLang="zh-CN" sz="2400" dirty="0" err="1">
                <a:solidFill>
                  <a:srgbClr val="333399"/>
                </a:solidFill>
                <a:latin typeface="Arial" pitchFamily="34" charset="0"/>
                <a:sym typeface="Symbol" pitchFamily="18" charset="2"/>
              </a:rPr>
              <a:t>s,ax</a:t>
            </a:r>
            <a:r>
              <a:rPr lang="en-US" altLang="zh-CN" sz="2400" dirty="0">
                <a:solidFill>
                  <a:srgbClr val="333399"/>
                </a:solidFill>
                <a:latin typeface="Arial" pitchFamily="34" charset="0"/>
                <a:sym typeface="Symbol" pitchFamily="18" charset="2"/>
              </a:rPr>
              <a:t>)</a:t>
            </a:r>
            <a:r>
              <a:rPr lang="en-US" altLang="zh-CN" sz="2400" i="0" dirty="0">
                <a:solidFill>
                  <a:srgbClr val="333399"/>
                </a:solidFill>
                <a:latin typeface="Arial" pitchFamily="34" charset="0"/>
                <a:ea typeface="华文行楷" pitchFamily="2" charset="-122"/>
              </a:rPr>
              <a:t> =</a:t>
            </a:r>
            <a:r>
              <a:rPr lang="en-US" altLang="zh-CN" sz="2400" dirty="0">
                <a:solidFill>
                  <a:srgbClr val="333399"/>
                </a:solidFill>
                <a:latin typeface="Arial" pitchFamily="34" charset="0"/>
                <a:ea typeface="华文行楷" pitchFamily="2" charset="-122"/>
                <a:sym typeface="Symbol" pitchFamily="18" charset="2"/>
              </a:rPr>
              <a:t></a:t>
            </a:r>
            <a:r>
              <a:rPr lang="en-US" altLang="zh-CN" sz="2400" dirty="0">
                <a:solidFill>
                  <a:srgbClr val="333399"/>
                </a:solidFill>
                <a:latin typeface="Arial" pitchFamily="34" charset="0"/>
                <a:sym typeface="Symbol" pitchFamily="18" charset="2"/>
              </a:rPr>
              <a:t>'(</a:t>
            </a:r>
            <a:r>
              <a:rPr lang="en-US" altLang="zh-CN" sz="2400" dirty="0" err="1">
                <a:solidFill>
                  <a:srgbClr val="333399"/>
                </a:solidFill>
                <a:latin typeface="Arial" pitchFamily="34" charset="0"/>
                <a:sym typeface="Symbol" pitchFamily="18" charset="2"/>
              </a:rPr>
              <a:t>q,x</a:t>
            </a:r>
            <a:r>
              <a:rPr lang="en-US" altLang="zh-CN" sz="2400" dirty="0">
                <a:solidFill>
                  <a:srgbClr val="333399"/>
                </a:solidFill>
                <a:latin typeface="Arial" pitchFamily="34" charset="0"/>
                <a:sym typeface="Symbol" pitchFamily="18" charset="2"/>
              </a:rPr>
              <a:t>)</a:t>
            </a: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rPr>
              <a:t>）</a:t>
            </a:r>
          </a:p>
        </p:txBody>
      </p:sp>
      <p:sp>
        <p:nvSpPr>
          <p:cNvPr id="6" name="文本框 5">
            <a:extLst>
              <a:ext uri="{FF2B5EF4-FFF2-40B4-BE49-F238E27FC236}">
                <a16:creationId xmlns:a16="http://schemas.microsoft.com/office/drawing/2014/main" id="{282F2C03-F987-F340-883F-3AB3383525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105</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1573"/>
                                        </p:tgtEl>
                                        <p:attrNameLst>
                                          <p:attrName>style.visibility</p:attrName>
                                        </p:attrNameLst>
                                      </p:cBhvr>
                                      <p:to>
                                        <p:strVal val="visible"/>
                                      </p:to>
                                    </p:set>
                                    <p:animEffect transition="in" filter="slide(fromBottom)">
                                      <p:cBhvr>
                                        <p:cTn id="7" dur="500"/>
                                        <p:tgtEl>
                                          <p:spTgt spid="151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73"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2" name="Rectangle 6"/>
          <p:cNvSpPr>
            <a:spLocks noChangeArrowheads="1"/>
          </p:cNvSpPr>
          <p:nvPr/>
        </p:nvSpPr>
        <p:spPr bwMode="auto">
          <a:xfrm>
            <a:off x="534988" y="1341438"/>
            <a:ext cx="79248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a:latin typeface="Arial" pitchFamily="34" charset="0"/>
                <a:ea typeface="楷体_GB2312" pitchFamily="49" charset="-122"/>
                <a:sym typeface="Symbol" pitchFamily="18" charset="2"/>
              </a:rPr>
              <a:t> </a:t>
            </a:r>
            <a:r>
              <a:rPr lang="zh-CN" altLang="en-US" sz="3200" i="0">
                <a:latin typeface="Arial" pitchFamily="34" charset="0"/>
                <a:ea typeface="楷体_GB2312" pitchFamily="49" charset="-122"/>
                <a:sym typeface="Symbol" pitchFamily="18" charset="2"/>
              </a:rPr>
              <a:t>计算状态集划分的算法</a:t>
            </a:r>
            <a:r>
              <a:rPr lang="en-US" altLang="zh-CN" sz="3200" i="0">
                <a:latin typeface="Arial" pitchFamily="34" charset="0"/>
                <a:ea typeface="楷体_GB2312" pitchFamily="49" charset="-122"/>
                <a:cs typeface="Arial" pitchFamily="34" charset="0"/>
                <a:sym typeface="Symbol" pitchFamily="18" charset="2"/>
              </a:rPr>
              <a:t>— </a:t>
            </a:r>
            <a:r>
              <a:rPr lang="zh-CN" altLang="en-US" sz="3200" i="0">
                <a:latin typeface="Arial" pitchFamily="34" charset="0"/>
                <a:ea typeface="楷体_GB2312" pitchFamily="49" charset="-122"/>
                <a:sym typeface="Symbol" pitchFamily="18" charset="2"/>
              </a:rPr>
              <a:t>填表法</a:t>
            </a:r>
          </a:p>
        </p:txBody>
      </p:sp>
      <p:sp>
        <p:nvSpPr>
          <p:cNvPr id="137223" name="Text Box 7"/>
          <p:cNvSpPr txBox="1">
            <a:spLocks noChangeArrowheads="1"/>
          </p:cNvSpPr>
          <p:nvPr/>
        </p:nvSpPr>
        <p:spPr bwMode="auto">
          <a:xfrm>
            <a:off x="900113" y="1825625"/>
            <a:ext cx="8050212" cy="1098550"/>
          </a:xfrm>
          <a:prstGeom prst="rect">
            <a:avLst/>
          </a:prstGeom>
          <a:noFill/>
          <a:ln w="9525">
            <a:noFill/>
            <a:miter lim="800000"/>
            <a:headEnd/>
            <a:tailEnd/>
          </a:ln>
          <a:effectLst/>
        </p:spPr>
        <p:txBody>
          <a:bodyPr>
            <a:spAutoFit/>
          </a:bodyPr>
          <a:lstStyle/>
          <a:p>
            <a:pPr algn="l">
              <a:buFont typeface="Wingdings" pitchFamily="2" charset="2"/>
              <a:buNone/>
            </a:pPr>
            <a:endParaRPr lang="en-US" altLang="zh-CN" sz="1000" i="0">
              <a:solidFill>
                <a:srgbClr val="333399"/>
              </a:solidFill>
              <a:latin typeface="Arial" pitchFamily="34" charset="0"/>
              <a:ea typeface="楷体_GB2312" pitchFamily="49" charset="-122"/>
            </a:endParaRPr>
          </a:p>
          <a:p>
            <a:pPr algn="l">
              <a:buFont typeface="Symbol" pitchFamily="18" charset="2"/>
              <a:buChar char="-"/>
            </a:pPr>
            <a:r>
              <a:rPr lang="en-US" altLang="zh-CN" sz="2800" i="0">
                <a:latin typeface="Arial" pitchFamily="34" charset="0"/>
                <a:ea typeface="楷体_GB2312" pitchFamily="49" charset="-122"/>
              </a:rPr>
              <a:t>   </a:t>
            </a:r>
            <a:r>
              <a:rPr lang="zh-CN" altLang="en-US" sz="2800" i="0">
                <a:latin typeface="Arial" pitchFamily="34" charset="0"/>
                <a:ea typeface="楷体_GB2312" pitchFamily="49" charset="-122"/>
              </a:rPr>
              <a:t>填表算法（</a:t>
            </a:r>
            <a:r>
              <a:rPr lang="en-US" altLang="zh-CN" sz="2800">
                <a:latin typeface="Arial" pitchFamily="34" charset="0"/>
                <a:ea typeface="楷体_GB2312" pitchFamily="49" charset="-122"/>
              </a:rPr>
              <a:t>table-filling algorithm</a:t>
            </a:r>
            <a:r>
              <a:rPr lang="zh-CN" altLang="en-US" sz="2800" i="0">
                <a:latin typeface="Arial" pitchFamily="34" charset="0"/>
                <a:ea typeface="楷体_GB2312" pitchFamily="49" charset="-122"/>
              </a:rPr>
              <a:t>）</a:t>
            </a:r>
            <a:r>
              <a:rPr lang="zh-CN" altLang="en-US" sz="2800" i="0">
                <a:solidFill>
                  <a:srgbClr val="333399"/>
                </a:solidFill>
                <a:latin typeface="Arial" pitchFamily="34" charset="0"/>
                <a:ea typeface="楷体_GB2312" pitchFamily="49" charset="-122"/>
              </a:rPr>
              <a:t>基于如下</a:t>
            </a:r>
          </a:p>
          <a:p>
            <a:pPr algn="l">
              <a:buFont typeface="Wingdings" pitchFamily="2" charset="2"/>
              <a:buNone/>
            </a:pPr>
            <a:r>
              <a:rPr lang="zh-CN" altLang="en-US" sz="2800" i="0">
                <a:solidFill>
                  <a:srgbClr val="333399"/>
                </a:solidFill>
                <a:latin typeface="Arial" pitchFamily="34" charset="0"/>
                <a:ea typeface="楷体_GB2312" pitchFamily="49" charset="-122"/>
              </a:rPr>
              <a:t>     递归地标记可区别的状态偶对的过程</a:t>
            </a:r>
            <a:r>
              <a:rPr lang="en-US" altLang="zh-CN" sz="2800">
                <a:solidFill>
                  <a:srgbClr val="333399"/>
                </a:solidFill>
                <a:latin typeface="Arial" pitchFamily="34" charset="0"/>
                <a:ea typeface="楷体_GB2312" pitchFamily="49" charset="-122"/>
              </a:rPr>
              <a:t>:</a:t>
            </a:r>
            <a:endParaRPr lang="en-US" altLang="zh-CN" sz="2800" i="0">
              <a:solidFill>
                <a:srgbClr val="333399"/>
              </a:solidFill>
              <a:latin typeface="Arial" pitchFamily="34" charset="0"/>
              <a:ea typeface="楷体_GB2312" pitchFamily="49" charset="-122"/>
            </a:endParaRPr>
          </a:p>
        </p:txBody>
      </p:sp>
      <p:sp>
        <p:nvSpPr>
          <p:cNvPr id="137224" name="Rectangle 8"/>
          <p:cNvSpPr>
            <a:spLocks noChangeArrowheads="1"/>
          </p:cNvSpPr>
          <p:nvPr/>
        </p:nvSpPr>
        <p:spPr bwMode="auto">
          <a:xfrm>
            <a:off x="684213" y="3068638"/>
            <a:ext cx="8077200" cy="884237"/>
          </a:xfrm>
          <a:prstGeom prst="rect">
            <a:avLst/>
          </a:prstGeom>
          <a:noFill/>
          <a:ln w="9525">
            <a:noFill/>
            <a:miter lim="800000"/>
            <a:headEnd/>
            <a:tailEnd/>
          </a:ln>
          <a:effectLst/>
        </p:spPr>
        <p:txBody>
          <a:bodyPr>
            <a:spAutoFit/>
          </a:bodyPr>
          <a:lstStyle/>
          <a:p>
            <a:pPr lvl="1" algn="l">
              <a:buFont typeface="Symbol" pitchFamily="18" charset="2"/>
              <a:buNone/>
            </a:pPr>
            <a:r>
              <a:rPr lang="en-US" altLang="zh-CN" sz="2800" i="0">
                <a:latin typeface="Arial" pitchFamily="34" charset="0"/>
                <a:ea typeface="楷体_GB2312" pitchFamily="49" charset="-122"/>
              </a:rPr>
              <a:t>  </a:t>
            </a:r>
            <a:r>
              <a:rPr lang="zh-CN" altLang="en-US" sz="2800" i="0">
                <a:latin typeface="Arial" pitchFamily="34" charset="0"/>
                <a:ea typeface="楷体_GB2312" pitchFamily="49" charset="-122"/>
              </a:rPr>
              <a:t>基础</a:t>
            </a:r>
            <a:r>
              <a:rPr lang="zh-CN" altLang="en-US" sz="2400" i="0">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如果 </a:t>
            </a:r>
            <a:r>
              <a:rPr lang="en-US" altLang="zh-CN" sz="2400">
                <a:solidFill>
                  <a:srgbClr val="333399"/>
                </a:solidFill>
                <a:latin typeface="Arial" pitchFamily="34" charset="0"/>
                <a:ea typeface="楷体_GB2312" pitchFamily="49" charset="-122"/>
              </a:rPr>
              <a:t>p </a:t>
            </a:r>
            <a:r>
              <a:rPr lang="zh-CN" altLang="en-US" sz="2400" i="0">
                <a:solidFill>
                  <a:srgbClr val="333399"/>
                </a:solidFill>
                <a:latin typeface="Arial" pitchFamily="34" charset="0"/>
                <a:ea typeface="楷体_GB2312" pitchFamily="49" charset="-122"/>
              </a:rPr>
              <a:t>为终态，而 </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rPr>
              <a:t>为非终态，则 </a:t>
            </a:r>
            <a:r>
              <a:rPr lang="en-US" altLang="zh-CN" sz="2400">
                <a:solidFill>
                  <a:srgbClr val="333399"/>
                </a:solidFill>
                <a:latin typeface="Arial" pitchFamily="34" charset="0"/>
                <a:ea typeface="楷体_GB2312" pitchFamily="49" charset="-122"/>
              </a:rPr>
              <a:t>p </a:t>
            </a:r>
            <a:r>
              <a:rPr lang="zh-CN" altLang="en-US" sz="2400" i="0">
                <a:solidFill>
                  <a:srgbClr val="333399"/>
                </a:solidFill>
                <a:latin typeface="Arial" pitchFamily="34" charset="0"/>
                <a:ea typeface="楷体_GB2312" pitchFamily="49" charset="-122"/>
              </a:rPr>
              <a:t>和 </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rPr>
              <a:t>标记</a:t>
            </a:r>
          </a:p>
          <a:p>
            <a:pPr lvl="1" algn="l">
              <a:buFont typeface="Symbol" pitchFamily="18" charset="2"/>
              <a:buNone/>
            </a:pPr>
            <a:r>
              <a:rPr lang="zh-CN" altLang="en-US" sz="2400" i="0">
                <a:solidFill>
                  <a:srgbClr val="333399"/>
                </a:solidFill>
                <a:latin typeface="Arial" pitchFamily="34" charset="0"/>
                <a:ea typeface="楷体_GB2312" pitchFamily="49" charset="-122"/>
              </a:rPr>
              <a:t>   为可区别的；</a:t>
            </a:r>
          </a:p>
        </p:txBody>
      </p:sp>
      <p:sp>
        <p:nvSpPr>
          <p:cNvPr id="137225" name="Rectangle 9"/>
          <p:cNvSpPr>
            <a:spLocks noChangeArrowheads="1"/>
          </p:cNvSpPr>
          <p:nvPr/>
        </p:nvSpPr>
        <p:spPr bwMode="auto">
          <a:xfrm>
            <a:off x="684213" y="4124325"/>
            <a:ext cx="8077200" cy="1249363"/>
          </a:xfrm>
          <a:prstGeom prst="rect">
            <a:avLst/>
          </a:prstGeom>
          <a:noFill/>
          <a:ln w="9525">
            <a:noFill/>
            <a:miter lim="800000"/>
            <a:headEnd/>
            <a:tailEnd/>
          </a:ln>
          <a:effectLst/>
        </p:spPr>
        <p:txBody>
          <a:bodyPr>
            <a:spAutoFit/>
          </a:bodyPr>
          <a:lstStyle/>
          <a:p>
            <a:pPr lvl="1" algn="l">
              <a:buFont typeface="Symbol" pitchFamily="18" charset="2"/>
              <a:buNone/>
            </a:pPr>
            <a:r>
              <a:rPr kumimoji="0" lang="en-US" altLang="zh-CN" sz="2800" i="0">
                <a:latin typeface="Arial" pitchFamily="34" charset="0"/>
                <a:ea typeface="楷体_GB2312" pitchFamily="49" charset="-122"/>
              </a:rPr>
              <a:t>  </a:t>
            </a:r>
            <a:r>
              <a:rPr kumimoji="0" lang="zh-CN" altLang="en-US" sz="2800" i="0">
                <a:latin typeface="Arial" pitchFamily="34" charset="0"/>
                <a:ea typeface="楷体_GB2312" pitchFamily="49" charset="-122"/>
              </a:rPr>
              <a:t>归</a:t>
            </a:r>
            <a:r>
              <a:rPr lang="zh-CN" altLang="en-US" sz="2800" i="0">
                <a:latin typeface="Arial" pitchFamily="34" charset="0"/>
                <a:ea typeface="楷体_GB2312" pitchFamily="49" charset="-122"/>
              </a:rPr>
              <a:t>纳</a:t>
            </a:r>
            <a:r>
              <a:rPr lang="zh-CN" altLang="en-US" sz="2400" i="0">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设 </a:t>
            </a:r>
            <a:r>
              <a:rPr lang="en-US" altLang="zh-CN" sz="2400">
                <a:solidFill>
                  <a:srgbClr val="333399"/>
                </a:solidFill>
                <a:latin typeface="Arial" pitchFamily="34" charset="0"/>
                <a:ea typeface="楷体_GB2312" pitchFamily="49" charset="-122"/>
              </a:rPr>
              <a:t>p </a:t>
            </a:r>
            <a:r>
              <a:rPr lang="zh-CN" altLang="en-US" sz="2400" i="0">
                <a:solidFill>
                  <a:srgbClr val="333399"/>
                </a:solidFill>
                <a:latin typeface="Arial" pitchFamily="34" charset="0"/>
                <a:ea typeface="楷体_GB2312" pitchFamily="49" charset="-122"/>
              </a:rPr>
              <a:t>和 </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rPr>
              <a:t>已标记为可区别的</a:t>
            </a:r>
            <a:r>
              <a:rPr lang="en-US" altLang="zh-CN" sz="240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如果状态 </a:t>
            </a:r>
            <a:r>
              <a:rPr lang="en-US" altLang="zh-CN" sz="2400">
                <a:solidFill>
                  <a:srgbClr val="333399"/>
                </a:solidFill>
                <a:latin typeface="Arial" pitchFamily="34" charset="0"/>
                <a:ea typeface="楷体_GB2312" pitchFamily="49" charset="-122"/>
              </a:rPr>
              <a:t>r  </a:t>
            </a:r>
            <a:r>
              <a:rPr lang="zh-CN" altLang="en-US" sz="2400" i="0">
                <a:solidFill>
                  <a:srgbClr val="333399"/>
                </a:solidFill>
                <a:latin typeface="Arial" pitchFamily="34" charset="0"/>
                <a:ea typeface="楷体_GB2312" pitchFamily="49" charset="-122"/>
              </a:rPr>
              <a:t>和 </a:t>
            </a:r>
            <a:r>
              <a:rPr lang="en-US" altLang="zh-CN" sz="2400">
                <a:solidFill>
                  <a:srgbClr val="333399"/>
                </a:solidFill>
                <a:latin typeface="Arial" pitchFamily="34" charset="0"/>
                <a:ea typeface="楷体_GB2312" pitchFamily="49" charset="-122"/>
              </a:rPr>
              <a:t>s </a:t>
            </a:r>
          </a:p>
          <a:p>
            <a:pPr lvl="1" algn="l">
              <a:buFont typeface="Symbol" pitchFamily="18" charset="2"/>
              <a:buNone/>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通过某个输入符号 </a:t>
            </a:r>
            <a:r>
              <a:rPr lang="en-US" altLang="zh-CN" sz="2400">
                <a:solidFill>
                  <a:srgbClr val="333399"/>
                </a:solidFill>
                <a:latin typeface="Arial" pitchFamily="34" charset="0"/>
                <a:ea typeface="楷体_GB2312" pitchFamily="49" charset="-122"/>
              </a:rPr>
              <a:t>a </a:t>
            </a:r>
            <a:r>
              <a:rPr lang="zh-CN" altLang="en-US" sz="2400" i="0">
                <a:solidFill>
                  <a:srgbClr val="333399"/>
                </a:solidFill>
                <a:latin typeface="Arial" pitchFamily="34" charset="0"/>
                <a:ea typeface="楷体_GB2312" pitchFamily="49" charset="-122"/>
              </a:rPr>
              <a:t>可分别转移到 </a:t>
            </a:r>
            <a:r>
              <a:rPr lang="en-US" altLang="zh-CN" sz="2400">
                <a:solidFill>
                  <a:srgbClr val="333399"/>
                </a:solidFill>
                <a:latin typeface="Arial" pitchFamily="34" charset="0"/>
                <a:ea typeface="楷体_GB2312" pitchFamily="49" charset="-122"/>
              </a:rPr>
              <a:t>p </a:t>
            </a:r>
            <a:r>
              <a:rPr lang="zh-CN" altLang="en-US" sz="2400" i="0">
                <a:solidFill>
                  <a:srgbClr val="333399"/>
                </a:solidFill>
                <a:latin typeface="Arial" pitchFamily="34" charset="0"/>
                <a:ea typeface="楷体_GB2312" pitchFamily="49" charset="-122"/>
              </a:rPr>
              <a:t>和 </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rPr>
              <a:t>，</a:t>
            </a:r>
          </a:p>
          <a:p>
            <a:pPr lvl="1" algn="l">
              <a:buFont typeface="Symbol" pitchFamily="18" charset="2"/>
              <a:buNone/>
            </a:pPr>
            <a:r>
              <a:rPr lang="zh-CN" altLang="en-US" sz="2400" i="0">
                <a:solidFill>
                  <a:srgbClr val="333399"/>
                </a:solidFill>
                <a:latin typeface="Arial" pitchFamily="34" charset="0"/>
                <a:ea typeface="楷体_GB2312" pitchFamily="49" charset="-122"/>
              </a:rPr>
              <a:t>   </a:t>
            </a:r>
            <a:r>
              <a:rPr lang="zh-CN" altLang="en-US"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sym typeface="Symbol" pitchFamily="18" charset="2"/>
              </a:rPr>
              <a:t>(r,a)=p </a:t>
            </a:r>
            <a:r>
              <a:rPr lang="en-US" altLang="zh-CN" sz="240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(s,a)=q ,  </a:t>
            </a:r>
            <a:r>
              <a:rPr lang="zh-CN" altLang="en-US" sz="2400" i="0">
                <a:solidFill>
                  <a:srgbClr val="333399"/>
                </a:solidFill>
                <a:latin typeface="Arial" pitchFamily="34" charset="0"/>
                <a:ea typeface="楷体_GB2312" pitchFamily="49" charset="-122"/>
              </a:rPr>
              <a:t>则 </a:t>
            </a:r>
            <a:r>
              <a:rPr lang="en-US" altLang="zh-CN" sz="2400">
                <a:solidFill>
                  <a:srgbClr val="333399"/>
                </a:solidFill>
                <a:latin typeface="Arial" pitchFamily="34" charset="0"/>
                <a:ea typeface="楷体_GB2312" pitchFamily="49" charset="-122"/>
              </a:rPr>
              <a:t>r  </a:t>
            </a:r>
            <a:r>
              <a:rPr lang="zh-CN" altLang="en-US" sz="2400" i="0">
                <a:solidFill>
                  <a:srgbClr val="333399"/>
                </a:solidFill>
                <a:latin typeface="Arial" pitchFamily="34" charset="0"/>
                <a:ea typeface="楷体_GB2312" pitchFamily="49" charset="-122"/>
              </a:rPr>
              <a:t>和 </a:t>
            </a:r>
            <a:r>
              <a:rPr lang="en-US" altLang="zh-CN" sz="2400">
                <a:solidFill>
                  <a:srgbClr val="333399"/>
                </a:solidFill>
                <a:latin typeface="Arial" pitchFamily="34" charset="0"/>
                <a:ea typeface="楷体_GB2312" pitchFamily="49" charset="-122"/>
              </a:rPr>
              <a:t>s </a:t>
            </a:r>
            <a:r>
              <a:rPr lang="zh-CN" altLang="en-US" sz="2400" i="0">
                <a:solidFill>
                  <a:srgbClr val="333399"/>
                </a:solidFill>
                <a:latin typeface="Arial" pitchFamily="34" charset="0"/>
                <a:ea typeface="楷体_GB2312" pitchFamily="49" charset="-122"/>
              </a:rPr>
              <a:t>也标记为可区别的；</a:t>
            </a:r>
          </a:p>
        </p:txBody>
      </p:sp>
      <p:sp>
        <p:nvSpPr>
          <p:cNvPr id="137228" name="Rectangle 12"/>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7" name="文本框 6">
            <a:extLst>
              <a:ext uri="{FF2B5EF4-FFF2-40B4-BE49-F238E27FC236}">
                <a16:creationId xmlns:a16="http://schemas.microsoft.com/office/drawing/2014/main" id="{AFF2D65B-060D-5B44-B113-62FE842FCDEB}"/>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106</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7223"/>
                                        </p:tgtEl>
                                        <p:attrNameLst>
                                          <p:attrName>style.visibility</p:attrName>
                                        </p:attrNameLst>
                                      </p:cBhvr>
                                      <p:to>
                                        <p:strVal val="visible"/>
                                      </p:to>
                                    </p:set>
                                    <p:animEffect transition="in" filter="slide(fromBottom)">
                                      <p:cBhvr>
                                        <p:cTn id="7" dur="500"/>
                                        <p:tgtEl>
                                          <p:spTgt spid="13722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7224"/>
                                        </p:tgtEl>
                                        <p:attrNameLst>
                                          <p:attrName>style.visibility</p:attrName>
                                        </p:attrNameLst>
                                      </p:cBhvr>
                                      <p:to>
                                        <p:strVal val="visible"/>
                                      </p:to>
                                    </p:set>
                                    <p:animEffect transition="in" filter="slide(fromBottom)">
                                      <p:cBhvr>
                                        <p:cTn id="12" dur="500"/>
                                        <p:tgtEl>
                                          <p:spTgt spid="1372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7225"/>
                                        </p:tgtEl>
                                        <p:attrNameLst>
                                          <p:attrName>style.visibility</p:attrName>
                                        </p:attrNameLst>
                                      </p:cBhvr>
                                      <p:to>
                                        <p:strVal val="visible"/>
                                      </p:to>
                                    </p:set>
                                    <p:animEffect transition="in" filter="slide(fromBottom)">
                                      <p:cBhvr>
                                        <p:cTn id="17" dur="500"/>
                                        <p:tgtEl>
                                          <p:spTgt spid="137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3" grpId="0" autoUpdateAnimBg="0"/>
      <p:bldP spid="137224" grpId="0" autoUpdateAnimBg="0"/>
      <p:bldP spid="137225"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6" name="Rectangle 6"/>
          <p:cNvSpPr>
            <a:spLocks noChangeArrowheads="1"/>
          </p:cNvSpPr>
          <p:nvPr/>
        </p:nvSpPr>
        <p:spPr bwMode="auto">
          <a:xfrm>
            <a:off x="762000" y="1239838"/>
            <a:ext cx="79248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dirty="0">
                <a:latin typeface="Arial" pitchFamily="34" charset="0"/>
                <a:ea typeface="楷体_GB2312" pitchFamily="49" charset="-122"/>
                <a:sym typeface="Symbol" pitchFamily="18" charset="2"/>
              </a:rPr>
              <a:t> </a:t>
            </a:r>
            <a:r>
              <a:rPr lang="zh-CN" altLang="en-US" sz="3200" i="0" dirty="0">
                <a:latin typeface="Arial" pitchFamily="34" charset="0"/>
                <a:ea typeface="楷体_GB2312" pitchFamily="49" charset="-122"/>
                <a:sym typeface="Symbol" pitchFamily="18" charset="2"/>
              </a:rPr>
              <a:t>计算状态集划分的算法</a:t>
            </a:r>
            <a:r>
              <a:rPr lang="en-US" altLang="zh-CN" sz="3200" i="0" dirty="0">
                <a:latin typeface="Arial" pitchFamily="34" charset="0"/>
                <a:ea typeface="楷体_GB2312" pitchFamily="49" charset="-122"/>
                <a:cs typeface="Arial" pitchFamily="34" charset="0"/>
                <a:sym typeface="Symbol" pitchFamily="18" charset="2"/>
              </a:rPr>
              <a:t>—</a:t>
            </a:r>
            <a:r>
              <a:rPr lang="zh-CN" altLang="en-US" sz="3200" i="0" dirty="0">
                <a:latin typeface="Arial" pitchFamily="34" charset="0"/>
                <a:ea typeface="楷体_GB2312" pitchFamily="49" charset="-122"/>
                <a:sym typeface="Symbol" pitchFamily="18" charset="2"/>
              </a:rPr>
              <a:t>填表法</a:t>
            </a:r>
          </a:p>
        </p:txBody>
      </p:sp>
      <p:sp>
        <p:nvSpPr>
          <p:cNvPr id="138247" name="Text Box 7"/>
          <p:cNvSpPr txBox="1">
            <a:spLocks noChangeArrowheads="1"/>
          </p:cNvSpPr>
          <p:nvPr/>
        </p:nvSpPr>
        <p:spPr bwMode="auto">
          <a:xfrm>
            <a:off x="1120775" y="1844675"/>
            <a:ext cx="7772400" cy="671513"/>
          </a:xfrm>
          <a:prstGeom prst="rect">
            <a:avLst/>
          </a:prstGeom>
          <a:noFill/>
          <a:ln w="9525">
            <a:noFill/>
            <a:miter lim="800000"/>
            <a:headEnd/>
            <a:tailEnd/>
          </a:ln>
          <a:effectLst/>
        </p:spPr>
        <p:txBody>
          <a:bodyPr>
            <a:spAutoFit/>
          </a:bodyPr>
          <a:lstStyle/>
          <a:p>
            <a:pPr algn="l">
              <a:buFont typeface="Wingdings" pitchFamily="2" charset="2"/>
              <a:buNone/>
            </a:pPr>
            <a:endParaRPr lang="en-US" altLang="zh-CN" sz="1000" i="0">
              <a:solidFill>
                <a:srgbClr val="333399"/>
              </a:solidFill>
              <a:latin typeface="Arial" pitchFamily="34" charset="0"/>
              <a:ea typeface="楷体_GB2312" pitchFamily="49" charset="-122"/>
            </a:endParaRPr>
          </a:p>
          <a:p>
            <a:pPr algn="l">
              <a:buFont typeface="Symbol" pitchFamily="18" charset="2"/>
              <a:buChar char="-"/>
            </a:pPr>
            <a:r>
              <a:rPr lang="en-US" altLang="zh-CN" sz="2800" i="0">
                <a:latin typeface="Arial" pitchFamily="34" charset="0"/>
                <a:ea typeface="楷体_GB2312" pitchFamily="49" charset="-122"/>
              </a:rPr>
              <a:t>  </a:t>
            </a:r>
            <a:r>
              <a:rPr lang="zh-CN" altLang="en-US" sz="2800" i="0">
                <a:latin typeface="Arial" pitchFamily="34" charset="0"/>
                <a:ea typeface="楷体_GB2312" pitchFamily="49" charset="-122"/>
              </a:rPr>
              <a:t>填表算法举例</a:t>
            </a:r>
            <a:endParaRPr lang="zh-CN" altLang="en-US" sz="2800">
              <a:solidFill>
                <a:srgbClr val="333399"/>
              </a:solidFill>
              <a:latin typeface="Arial" pitchFamily="34" charset="0"/>
              <a:ea typeface="楷体_GB2312" pitchFamily="49" charset="-122"/>
            </a:endParaRPr>
          </a:p>
        </p:txBody>
      </p:sp>
      <p:graphicFrame>
        <p:nvGraphicFramePr>
          <p:cNvPr id="138248" name="Object 8"/>
          <p:cNvGraphicFramePr>
            <a:graphicFrameLocks noChangeAspect="1"/>
          </p:cNvGraphicFramePr>
          <p:nvPr/>
        </p:nvGraphicFramePr>
        <p:xfrm>
          <a:off x="1187450" y="2895600"/>
          <a:ext cx="3003550" cy="3003550"/>
        </p:xfrm>
        <a:graphic>
          <a:graphicData uri="http://schemas.openxmlformats.org/presentationml/2006/ole">
            <mc:AlternateContent xmlns:mc="http://schemas.openxmlformats.org/markup-compatibility/2006">
              <mc:Choice xmlns:v="urn:schemas-microsoft-com:vml" Requires="v">
                <p:oleObj spid="_x0000_s138415" name="VISIO" r:id="rId3" imgW="3003480" imgH="3003480" progId="Visio.Drawing.11">
                  <p:embed/>
                </p:oleObj>
              </mc:Choice>
              <mc:Fallback>
                <p:oleObj name="VISIO" r:id="rId3" imgW="3003480" imgH="3003480" progId="Visio.Drawing.11">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895600"/>
                        <a:ext cx="3003550" cy="300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8249" name="Text Box 9"/>
          <p:cNvSpPr txBox="1">
            <a:spLocks noChangeArrowheads="1"/>
          </p:cNvSpPr>
          <p:nvPr/>
        </p:nvSpPr>
        <p:spPr bwMode="auto">
          <a:xfrm>
            <a:off x="1503363" y="3368675"/>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50" name="Text Box 10"/>
          <p:cNvSpPr txBox="1">
            <a:spLocks noChangeArrowheads="1"/>
          </p:cNvSpPr>
          <p:nvPr/>
        </p:nvSpPr>
        <p:spPr bwMode="auto">
          <a:xfrm>
            <a:off x="1503363" y="4327525"/>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51" name="Text Box 11"/>
          <p:cNvSpPr txBox="1">
            <a:spLocks noChangeArrowheads="1"/>
          </p:cNvSpPr>
          <p:nvPr/>
        </p:nvSpPr>
        <p:spPr bwMode="auto">
          <a:xfrm>
            <a:off x="2417763" y="4343400"/>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52" name="Text Box 12"/>
          <p:cNvSpPr txBox="1">
            <a:spLocks noChangeArrowheads="1"/>
          </p:cNvSpPr>
          <p:nvPr/>
        </p:nvSpPr>
        <p:spPr bwMode="auto">
          <a:xfrm>
            <a:off x="2874963" y="4343400"/>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53" name="Text Box 13"/>
          <p:cNvSpPr txBox="1">
            <a:spLocks noChangeArrowheads="1"/>
          </p:cNvSpPr>
          <p:nvPr/>
        </p:nvSpPr>
        <p:spPr bwMode="auto">
          <a:xfrm>
            <a:off x="1960563" y="4343400"/>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54" name="Text Box 14"/>
          <p:cNvSpPr txBox="1">
            <a:spLocks noChangeArrowheads="1"/>
          </p:cNvSpPr>
          <p:nvPr/>
        </p:nvSpPr>
        <p:spPr bwMode="auto">
          <a:xfrm>
            <a:off x="1503363" y="4784725"/>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55" name="Text Box 15"/>
          <p:cNvSpPr txBox="1">
            <a:spLocks noChangeArrowheads="1"/>
          </p:cNvSpPr>
          <p:nvPr/>
        </p:nvSpPr>
        <p:spPr bwMode="auto">
          <a:xfrm>
            <a:off x="1981200" y="4784725"/>
            <a:ext cx="325438"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56" name="Text Box 16"/>
          <p:cNvSpPr txBox="1">
            <a:spLocks noChangeArrowheads="1"/>
          </p:cNvSpPr>
          <p:nvPr/>
        </p:nvSpPr>
        <p:spPr bwMode="auto">
          <a:xfrm>
            <a:off x="2438400" y="4784725"/>
            <a:ext cx="325438"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57" name="Text Box 17"/>
          <p:cNvSpPr txBox="1">
            <a:spLocks noChangeArrowheads="1"/>
          </p:cNvSpPr>
          <p:nvPr/>
        </p:nvSpPr>
        <p:spPr bwMode="auto">
          <a:xfrm>
            <a:off x="2895600" y="4784725"/>
            <a:ext cx="325438"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58" name="Text Box 18"/>
          <p:cNvSpPr txBox="1">
            <a:spLocks noChangeArrowheads="1"/>
          </p:cNvSpPr>
          <p:nvPr/>
        </p:nvSpPr>
        <p:spPr bwMode="auto">
          <a:xfrm>
            <a:off x="1524000" y="5241925"/>
            <a:ext cx="325438"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59" name="Text Box 19"/>
          <p:cNvSpPr txBox="1">
            <a:spLocks noChangeArrowheads="1"/>
          </p:cNvSpPr>
          <p:nvPr/>
        </p:nvSpPr>
        <p:spPr bwMode="auto">
          <a:xfrm>
            <a:off x="1981200" y="5241925"/>
            <a:ext cx="325438"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60" name="Text Box 20"/>
          <p:cNvSpPr txBox="1">
            <a:spLocks noChangeArrowheads="1"/>
          </p:cNvSpPr>
          <p:nvPr/>
        </p:nvSpPr>
        <p:spPr bwMode="auto">
          <a:xfrm>
            <a:off x="2438400" y="5241925"/>
            <a:ext cx="325438"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61" name="Text Box 21"/>
          <p:cNvSpPr txBox="1">
            <a:spLocks noChangeArrowheads="1"/>
          </p:cNvSpPr>
          <p:nvPr/>
        </p:nvSpPr>
        <p:spPr bwMode="auto">
          <a:xfrm>
            <a:off x="2895600" y="5241925"/>
            <a:ext cx="325438"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graphicFrame>
        <p:nvGraphicFramePr>
          <p:cNvPr id="138262" name="Object 22"/>
          <p:cNvGraphicFramePr>
            <a:graphicFrameLocks noChangeAspect="1"/>
          </p:cNvGraphicFramePr>
          <p:nvPr/>
        </p:nvGraphicFramePr>
        <p:xfrm>
          <a:off x="3429000" y="2057400"/>
          <a:ext cx="4959350" cy="2197100"/>
        </p:xfrm>
        <a:graphic>
          <a:graphicData uri="http://schemas.openxmlformats.org/presentationml/2006/ole">
            <mc:AlternateContent xmlns:mc="http://schemas.openxmlformats.org/markup-compatibility/2006">
              <mc:Choice xmlns:v="urn:schemas-microsoft-com:vml" Requires="v">
                <p:oleObj spid="_x0000_s138416" name="VISIO" r:id="rId5" imgW="4958640" imgH="2196720" progId="Visio.Drawing.11">
                  <p:embed/>
                </p:oleObj>
              </mc:Choice>
              <mc:Fallback>
                <p:oleObj name="VISIO" r:id="rId5" imgW="4958640" imgH="2196720" progId="Visio.Drawing.11">
                  <p:embed/>
                  <p:pic>
                    <p:nvPicPr>
                      <p:cNvPr id="0"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057400"/>
                        <a:ext cx="4959350"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8263" name="Rectangle 23"/>
          <p:cNvSpPr>
            <a:spLocks noChangeArrowheads="1"/>
          </p:cNvSpPr>
          <p:nvPr/>
        </p:nvSpPr>
        <p:spPr bwMode="auto">
          <a:xfrm>
            <a:off x="4778375" y="4267200"/>
            <a:ext cx="3705225" cy="457200"/>
          </a:xfrm>
          <a:prstGeom prst="rect">
            <a:avLst/>
          </a:prstGeom>
          <a:noFill/>
          <a:ln w="9525">
            <a:noFill/>
            <a:miter lim="800000"/>
            <a:headEnd/>
            <a:tailEnd/>
          </a:ln>
          <a:effectLst/>
        </p:spPr>
        <p:txBody>
          <a:bodyPr wrap="none">
            <a:spAutoFit/>
          </a:bodyPr>
          <a:lstStyle/>
          <a:p>
            <a:pPr algn="l"/>
            <a:r>
              <a:rPr lang="en-US" altLang="zh-CN" sz="2400">
                <a:solidFill>
                  <a:srgbClr val="333399"/>
                </a:solidFill>
                <a:latin typeface="Arial" pitchFamily="34" charset="0"/>
                <a:ea typeface="楷体_GB2312" pitchFamily="49" charset="-122"/>
              </a:rPr>
              <a:t>(1) </a:t>
            </a:r>
            <a:r>
              <a:rPr lang="zh-CN" altLang="en-US" sz="2400" i="0">
                <a:solidFill>
                  <a:srgbClr val="333399"/>
                </a:solidFill>
                <a:latin typeface="Arial" pitchFamily="34" charset="0"/>
                <a:ea typeface="楷体_GB2312" pitchFamily="49" charset="-122"/>
              </a:rPr>
              <a:t>区别所有终态和非终态</a:t>
            </a:r>
          </a:p>
        </p:txBody>
      </p:sp>
      <p:sp>
        <p:nvSpPr>
          <p:cNvPr id="138264" name="Rectangle 24"/>
          <p:cNvSpPr>
            <a:spLocks noChangeArrowheads="1"/>
          </p:cNvSpPr>
          <p:nvPr/>
        </p:nvSpPr>
        <p:spPr bwMode="auto">
          <a:xfrm>
            <a:off x="4778375" y="4737100"/>
            <a:ext cx="3556000" cy="822325"/>
          </a:xfrm>
          <a:prstGeom prst="rect">
            <a:avLst/>
          </a:prstGeom>
          <a:noFill/>
          <a:ln w="9525">
            <a:noFill/>
            <a:miter lim="800000"/>
            <a:headEnd/>
            <a:tailEnd/>
          </a:ln>
          <a:effectLst/>
        </p:spPr>
        <p:txBody>
          <a:bodyPr wrap="none">
            <a:spAutoFit/>
          </a:bodyPr>
          <a:lstStyle/>
          <a:p>
            <a:pPr algn="l"/>
            <a:r>
              <a:rPr lang="en-US" altLang="zh-CN" sz="2400">
                <a:solidFill>
                  <a:srgbClr val="333399"/>
                </a:solidFill>
                <a:latin typeface="Arial" pitchFamily="34" charset="0"/>
                <a:ea typeface="楷体_GB2312" pitchFamily="49" charset="-122"/>
              </a:rPr>
              <a:t>(2) </a:t>
            </a:r>
            <a:r>
              <a:rPr lang="zh-CN" altLang="en-US" sz="2400" i="0">
                <a:solidFill>
                  <a:srgbClr val="333399"/>
                </a:solidFill>
                <a:latin typeface="Arial" pitchFamily="34" charset="0"/>
                <a:ea typeface="楷体_GB2312" pitchFamily="49" charset="-122"/>
              </a:rPr>
              <a:t>区别</a:t>
            </a:r>
            <a:r>
              <a:rPr lang="en-US" altLang="zh-CN" sz="2400">
                <a:solidFill>
                  <a:srgbClr val="333399"/>
                </a:solidFill>
                <a:latin typeface="Arial" pitchFamily="34" charset="0"/>
                <a:ea typeface="楷体_GB2312" pitchFamily="49" charset="-122"/>
              </a:rPr>
              <a:t>(1,3), (1,4), (2,3),</a:t>
            </a:r>
          </a:p>
          <a:p>
            <a:pPr algn="l"/>
            <a:r>
              <a:rPr lang="en-US" altLang="zh-CN" sz="2400">
                <a:solidFill>
                  <a:srgbClr val="333399"/>
                </a:solidFill>
                <a:latin typeface="Arial" pitchFamily="34" charset="0"/>
                <a:ea typeface="楷体_GB2312" pitchFamily="49" charset="-122"/>
              </a:rPr>
              <a:t>      (2,4), (5,6), (5,7)</a:t>
            </a:r>
            <a:endParaRPr lang="en-US" altLang="zh-CN" sz="2400" i="0">
              <a:solidFill>
                <a:srgbClr val="333399"/>
              </a:solidFill>
              <a:latin typeface="Arial" pitchFamily="34" charset="0"/>
              <a:ea typeface="楷体_GB2312" pitchFamily="49" charset="-122"/>
            </a:endParaRPr>
          </a:p>
        </p:txBody>
      </p:sp>
      <p:sp>
        <p:nvSpPr>
          <p:cNvPr id="138265" name="Text Box 25"/>
          <p:cNvSpPr txBox="1">
            <a:spLocks noChangeArrowheads="1"/>
          </p:cNvSpPr>
          <p:nvPr/>
        </p:nvSpPr>
        <p:spPr bwMode="auto">
          <a:xfrm>
            <a:off x="1503363" y="3825875"/>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66" name="Text Box 26"/>
          <p:cNvSpPr txBox="1">
            <a:spLocks noChangeArrowheads="1"/>
          </p:cNvSpPr>
          <p:nvPr/>
        </p:nvSpPr>
        <p:spPr bwMode="auto">
          <a:xfrm>
            <a:off x="1960563" y="3384550"/>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67" name="Text Box 27"/>
          <p:cNvSpPr txBox="1">
            <a:spLocks noChangeArrowheads="1"/>
          </p:cNvSpPr>
          <p:nvPr/>
        </p:nvSpPr>
        <p:spPr bwMode="auto">
          <a:xfrm>
            <a:off x="1960563" y="3825875"/>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68" name="Text Box 28"/>
          <p:cNvSpPr txBox="1">
            <a:spLocks noChangeArrowheads="1"/>
          </p:cNvSpPr>
          <p:nvPr/>
        </p:nvSpPr>
        <p:spPr bwMode="auto">
          <a:xfrm>
            <a:off x="3332163" y="4816475"/>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69" name="Text Box 29"/>
          <p:cNvSpPr txBox="1">
            <a:spLocks noChangeArrowheads="1"/>
          </p:cNvSpPr>
          <p:nvPr/>
        </p:nvSpPr>
        <p:spPr bwMode="auto">
          <a:xfrm>
            <a:off x="3332163" y="5197475"/>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70" name="Rectangle 30"/>
          <p:cNvSpPr>
            <a:spLocks noChangeArrowheads="1"/>
          </p:cNvSpPr>
          <p:nvPr/>
        </p:nvSpPr>
        <p:spPr bwMode="auto">
          <a:xfrm>
            <a:off x="4778375" y="5499100"/>
            <a:ext cx="1965325" cy="457200"/>
          </a:xfrm>
          <a:prstGeom prst="rect">
            <a:avLst/>
          </a:prstGeom>
          <a:noFill/>
          <a:ln w="9525">
            <a:noFill/>
            <a:miter lim="800000"/>
            <a:headEnd/>
            <a:tailEnd/>
          </a:ln>
          <a:effectLst/>
        </p:spPr>
        <p:txBody>
          <a:bodyPr wrap="none">
            <a:spAutoFit/>
          </a:bodyPr>
          <a:lstStyle/>
          <a:p>
            <a:pPr algn="l"/>
            <a:r>
              <a:rPr lang="en-US" altLang="zh-CN" sz="2400">
                <a:solidFill>
                  <a:srgbClr val="333399"/>
                </a:solidFill>
                <a:latin typeface="Arial" pitchFamily="34" charset="0"/>
                <a:ea typeface="楷体_GB2312" pitchFamily="49" charset="-122"/>
              </a:rPr>
              <a:t>(3) </a:t>
            </a:r>
            <a:r>
              <a:rPr lang="zh-CN" altLang="en-US" sz="2400" i="0">
                <a:solidFill>
                  <a:srgbClr val="333399"/>
                </a:solidFill>
                <a:latin typeface="Arial" pitchFamily="34" charset="0"/>
                <a:ea typeface="楷体_GB2312" pitchFamily="49" charset="-122"/>
              </a:rPr>
              <a:t>区别 </a:t>
            </a:r>
            <a:r>
              <a:rPr lang="en-US" altLang="zh-CN" sz="2400">
                <a:solidFill>
                  <a:srgbClr val="333399"/>
                </a:solidFill>
                <a:latin typeface="Arial" pitchFamily="34" charset="0"/>
                <a:ea typeface="楷体_GB2312" pitchFamily="49" charset="-122"/>
              </a:rPr>
              <a:t>(3,4)</a:t>
            </a:r>
          </a:p>
        </p:txBody>
      </p:sp>
      <p:sp>
        <p:nvSpPr>
          <p:cNvPr id="138271" name="Text Box 31"/>
          <p:cNvSpPr txBox="1">
            <a:spLocks noChangeArrowheads="1"/>
          </p:cNvSpPr>
          <p:nvPr/>
        </p:nvSpPr>
        <p:spPr bwMode="auto">
          <a:xfrm>
            <a:off x="2417763" y="3841750"/>
            <a:ext cx="325437" cy="396875"/>
          </a:xfrm>
          <a:prstGeom prst="rect">
            <a:avLst/>
          </a:prstGeom>
          <a:noFill/>
          <a:ln w="9525">
            <a:noFill/>
            <a:miter lim="800000"/>
            <a:headEnd/>
            <a:tailEnd/>
          </a:ln>
          <a:effectLst/>
        </p:spPr>
        <p:txBody>
          <a:bodyPr>
            <a:spAutoFit/>
          </a:bodyPr>
          <a:lstStyle/>
          <a:p>
            <a:pPr algn="l"/>
            <a:r>
              <a:rPr lang="en-US" altLang="zh-CN">
                <a:latin typeface="Arial" pitchFamily="34" charset="0"/>
                <a:ea typeface="楷体_GB2312" pitchFamily="49" charset="-122"/>
              </a:rPr>
              <a:t>x</a:t>
            </a:r>
          </a:p>
        </p:txBody>
      </p:sp>
      <p:sp>
        <p:nvSpPr>
          <p:cNvPr id="138272" name="Rectangle 32"/>
          <p:cNvSpPr>
            <a:spLocks noChangeArrowheads="1"/>
          </p:cNvSpPr>
          <p:nvPr/>
        </p:nvSpPr>
        <p:spPr bwMode="auto">
          <a:xfrm>
            <a:off x="1295400" y="6019800"/>
            <a:ext cx="6343650" cy="457200"/>
          </a:xfrm>
          <a:prstGeom prst="rect">
            <a:avLst/>
          </a:prstGeom>
          <a:noFill/>
          <a:ln w="9525">
            <a:noFill/>
            <a:miter lim="800000"/>
            <a:headEnd/>
            <a:tailEnd/>
          </a:ln>
          <a:effectLst/>
        </p:spPr>
        <p:txBody>
          <a:bodyPr wrap="none">
            <a:spAutoFit/>
          </a:bodyPr>
          <a:lstStyle/>
          <a:p>
            <a:pPr algn="l"/>
            <a:r>
              <a:rPr lang="en-US" altLang="zh-CN" sz="2400">
                <a:solidFill>
                  <a:srgbClr val="333399"/>
                </a:solidFill>
                <a:latin typeface="Arial" pitchFamily="34" charset="0"/>
                <a:ea typeface="楷体_GB2312" pitchFamily="49" charset="-122"/>
              </a:rPr>
              <a:t>(4) </a:t>
            </a:r>
            <a:r>
              <a:rPr lang="zh-CN" altLang="en-US" sz="2400" i="0">
                <a:solidFill>
                  <a:srgbClr val="333399"/>
                </a:solidFill>
                <a:latin typeface="Arial" pitchFamily="34" charset="0"/>
                <a:ea typeface="楷体_GB2312" pitchFamily="49" charset="-122"/>
              </a:rPr>
              <a:t>结束</a:t>
            </a: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划分结果：</a:t>
            </a:r>
            <a:r>
              <a:rPr lang="en-US" altLang="zh-CN" sz="2400">
                <a:solidFill>
                  <a:srgbClr val="333399"/>
                </a:solidFill>
                <a:latin typeface="Arial" pitchFamily="34" charset="0"/>
                <a:ea typeface="楷体_GB2312" pitchFamily="49" charset="-122"/>
              </a:rPr>
              <a:t>{1,2}, {3}, {4}, {5}, {6,7}</a:t>
            </a:r>
          </a:p>
        </p:txBody>
      </p:sp>
      <p:sp>
        <p:nvSpPr>
          <p:cNvPr id="138273" name="Rectangle 33"/>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30" name="文本框 29">
            <a:extLst>
              <a:ext uri="{FF2B5EF4-FFF2-40B4-BE49-F238E27FC236}">
                <a16:creationId xmlns:a16="http://schemas.microsoft.com/office/drawing/2014/main" id="{F799B0C3-996F-6145-82CC-F84CAFDF36CF}"/>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107</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8247"/>
                                        </p:tgtEl>
                                        <p:attrNameLst>
                                          <p:attrName>style.visibility</p:attrName>
                                        </p:attrNameLst>
                                      </p:cBhvr>
                                      <p:to>
                                        <p:strVal val="visible"/>
                                      </p:to>
                                    </p:set>
                                    <p:animEffect transition="in" filter="slide(fromBottom)">
                                      <p:cBhvr>
                                        <p:cTn id="7" dur="500"/>
                                        <p:tgtEl>
                                          <p:spTgt spid="13824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8262"/>
                                        </p:tgtEl>
                                        <p:attrNameLst>
                                          <p:attrName>style.visibility</p:attrName>
                                        </p:attrNameLst>
                                      </p:cBhvr>
                                      <p:to>
                                        <p:strVal val="visible"/>
                                      </p:to>
                                    </p:set>
                                    <p:animEffect transition="in" filter="slide(fromBottom)">
                                      <p:cBhvr>
                                        <p:cTn id="12" dur="500"/>
                                        <p:tgtEl>
                                          <p:spTgt spid="13826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8248"/>
                                        </p:tgtEl>
                                        <p:attrNameLst>
                                          <p:attrName>style.visibility</p:attrName>
                                        </p:attrNameLst>
                                      </p:cBhvr>
                                      <p:to>
                                        <p:strVal val="visible"/>
                                      </p:to>
                                    </p:set>
                                    <p:animEffect transition="in" filter="slide(fromBottom)">
                                      <p:cBhvr>
                                        <p:cTn id="17" dur="500"/>
                                        <p:tgtEl>
                                          <p:spTgt spid="13824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8263"/>
                                        </p:tgtEl>
                                        <p:attrNameLst>
                                          <p:attrName>style.visibility</p:attrName>
                                        </p:attrNameLst>
                                      </p:cBhvr>
                                      <p:to>
                                        <p:strVal val="visible"/>
                                      </p:to>
                                    </p:set>
                                    <p:animEffect transition="in" filter="slide(fromBottom)">
                                      <p:cBhvr>
                                        <p:cTn id="22" dur="500"/>
                                        <p:tgtEl>
                                          <p:spTgt spid="138263"/>
                                        </p:tgtEl>
                                      </p:cBhvr>
                                    </p:animEffect>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138250"/>
                                        </p:tgtEl>
                                        <p:attrNameLst>
                                          <p:attrName>style.visibility</p:attrName>
                                        </p:attrNameLst>
                                      </p:cBhvr>
                                      <p:to>
                                        <p:strVal val="visible"/>
                                      </p:to>
                                    </p:set>
                                    <p:anim to="" calcmode="lin" valueType="num">
                                      <p:cBhvr>
                                        <p:cTn id="27" dur="1" fill="hold"/>
                                        <p:tgtEl>
                                          <p:spTgt spid="138250"/>
                                        </p:tgtEl>
                                        <p:attrNameLst>
                                          <p:attrName/>
                                        </p:attrNameLst>
                                      </p:cBhvr>
                                    </p:anim>
                                  </p:childTnLst>
                                </p:cTn>
                              </p:par>
                            </p:childTnLst>
                          </p:cTn>
                        </p:par>
                        <p:par>
                          <p:cTn id="28" fill="hold">
                            <p:stCondLst>
                              <p:cond delay="500"/>
                            </p:stCondLst>
                            <p:childTnLst>
                              <p:par>
                                <p:cTn id="29" presetID="24" presetClass="entr" presetSubtype="0" fill="hold" grpId="0" nodeType="afterEffect">
                                  <p:stCondLst>
                                    <p:cond delay="1000"/>
                                  </p:stCondLst>
                                  <p:childTnLst>
                                    <p:set>
                                      <p:cBhvr>
                                        <p:cTn id="30" dur="1" fill="hold">
                                          <p:stCondLst>
                                            <p:cond delay="499"/>
                                          </p:stCondLst>
                                        </p:cTn>
                                        <p:tgtEl>
                                          <p:spTgt spid="138253"/>
                                        </p:tgtEl>
                                        <p:attrNameLst>
                                          <p:attrName>style.visibility</p:attrName>
                                        </p:attrNameLst>
                                      </p:cBhvr>
                                      <p:to>
                                        <p:strVal val="visible"/>
                                      </p:to>
                                    </p:set>
                                    <p:anim to="" calcmode="lin" valueType="num">
                                      <p:cBhvr>
                                        <p:cTn id="31" dur="1" fill="hold"/>
                                        <p:tgtEl>
                                          <p:spTgt spid="138253"/>
                                        </p:tgtEl>
                                        <p:attrNameLst>
                                          <p:attrName/>
                                        </p:attrNameLst>
                                      </p:cBhvr>
                                    </p:anim>
                                  </p:childTnLst>
                                </p:cTn>
                              </p:par>
                            </p:childTnLst>
                          </p:cTn>
                        </p:par>
                        <p:par>
                          <p:cTn id="32" fill="hold">
                            <p:stCondLst>
                              <p:cond delay="2000"/>
                            </p:stCondLst>
                            <p:childTnLst>
                              <p:par>
                                <p:cTn id="33" presetID="24" presetClass="entr" presetSubtype="0" fill="hold" grpId="0" nodeType="afterEffect">
                                  <p:stCondLst>
                                    <p:cond delay="2000"/>
                                  </p:stCondLst>
                                  <p:childTnLst>
                                    <p:set>
                                      <p:cBhvr>
                                        <p:cTn id="34" dur="1" fill="hold">
                                          <p:stCondLst>
                                            <p:cond delay="499"/>
                                          </p:stCondLst>
                                        </p:cTn>
                                        <p:tgtEl>
                                          <p:spTgt spid="138251"/>
                                        </p:tgtEl>
                                        <p:attrNameLst>
                                          <p:attrName>style.visibility</p:attrName>
                                        </p:attrNameLst>
                                      </p:cBhvr>
                                      <p:to>
                                        <p:strVal val="visible"/>
                                      </p:to>
                                    </p:set>
                                    <p:anim to="" calcmode="lin" valueType="num">
                                      <p:cBhvr>
                                        <p:cTn id="35" dur="1" fill="hold"/>
                                        <p:tgtEl>
                                          <p:spTgt spid="138251"/>
                                        </p:tgtEl>
                                        <p:attrNameLst>
                                          <p:attrName/>
                                        </p:attrNameLst>
                                      </p:cBhvr>
                                    </p:anim>
                                  </p:childTnLst>
                                </p:cTn>
                              </p:par>
                            </p:childTnLst>
                          </p:cTn>
                        </p:par>
                        <p:par>
                          <p:cTn id="36" fill="hold">
                            <p:stCondLst>
                              <p:cond delay="4500"/>
                            </p:stCondLst>
                            <p:childTnLst>
                              <p:par>
                                <p:cTn id="37" presetID="24" presetClass="entr" presetSubtype="0" fill="hold" grpId="0" nodeType="afterEffect">
                                  <p:stCondLst>
                                    <p:cond delay="2000"/>
                                  </p:stCondLst>
                                  <p:childTnLst>
                                    <p:set>
                                      <p:cBhvr>
                                        <p:cTn id="38" dur="1" fill="hold">
                                          <p:stCondLst>
                                            <p:cond delay="499"/>
                                          </p:stCondLst>
                                        </p:cTn>
                                        <p:tgtEl>
                                          <p:spTgt spid="138252"/>
                                        </p:tgtEl>
                                        <p:attrNameLst>
                                          <p:attrName>style.visibility</p:attrName>
                                        </p:attrNameLst>
                                      </p:cBhvr>
                                      <p:to>
                                        <p:strVal val="visible"/>
                                      </p:to>
                                    </p:set>
                                    <p:anim to="" calcmode="lin" valueType="num">
                                      <p:cBhvr>
                                        <p:cTn id="39" dur="1" fill="hold"/>
                                        <p:tgtEl>
                                          <p:spTgt spid="138252"/>
                                        </p:tgtEl>
                                        <p:attrNameLst>
                                          <p:attrName/>
                                        </p:attrNameLst>
                                      </p:cBhvr>
                                    </p:anim>
                                  </p:childTnLst>
                                </p:cTn>
                              </p:par>
                            </p:childTnLst>
                          </p:cTn>
                        </p:par>
                        <p:par>
                          <p:cTn id="40" fill="hold">
                            <p:stCondLst>
                              <p:cond delay="7000"/>
                            </p:stCondLst>
                            <p:childTnLst>
                              <p:par>
                                <p:cTn id="41" presetID="24" presetClass="entr" presetSubtype="0" fill="hold" grpId="0" nodeType="afterEffect">
                                  <p:stCondLst>
                                    <p:cond delay="2000"/>
                                  </p:stCondLst>
                                  <p:childTnLst>
                                    <p:set>
                                      <p:cBhvr>
                                        <p:cTn id="42" dur="1" fill="hold">
                                          <p:stCondLst>
                                            <p:cond delay="499"/>
                                          </p:stCondLst>
                                        </p:cTn>
                                        <p:tgtEl>
                                          <p:spTgt spid="138254"/>
                                        </p:tgtEl>
                                        <p:attrNameLst>
                                          <p:attrName>style.visibility</p:attrName>
                                        </p:attrNameLst>
                                      </p:cBhvr>
                                      <p:to>
                                        <p:strVal val="visible"/>
                                      </p:to>
                                    </p:set>
                                    <p:anim to="" calcmode="lin" valueType="num">
                                      <p:cBhvr>
                                        <p:cTn id="43" dur="1" fill="hold"/>
                                        <p:tgtEl>
                                          <p:spTgt spid="138254"/>
                                        </p:tgtEl>
                                        <p:attrNameLst>
                                          <p:attrName/>
                                        </p:attrNameLst>
                                      </p:cBhvr>
                                    </p:anim>
                                  </p:childTnLst>
                                </p:cTn>
                              </p:par>
                            </p:childTnLst>
                          </p:cTn>
                        </p:par>
                        <p:par>
                          <p:cTn id="44" fill="hold">
                            <p:stCondLst>
                              <p:cond delay="9500"/>
                            </p:stCondLst>
                            <p:childTnLst>
                              <p:par>
                                <p:cTn id="45" presetID="24" presetClass="entr" presetSubtype="0" fill="hold" grpId="0" nodeType="afterEffect">
                                  <p:stCondLst>
                                    <p:cond delay="2000"/>
                                  </p:stCondLst>
                                  <p:childTnLst>
                                    <p:set>
                                      <p:cBhvr>
                                        <p:cTn id="46" dur="1" fill="hold">
                                          <p:stCondLst>
                                            <p:cond delay="499"/>
                                          </p:stCondLst>
                                        </p:cTn>
                                        <p:tgtEl>
                                          <p:spTgt spid="138255"/>
                                        </p:tgtEl>
                                        <p:attrNameLst>
                                          <p:attrName>style.visibility</p:attrName>
                                        </p:attrNameLst>
                                      </p:cBhvr>
                                      <p:to>
                                        <p:strVal val="visible"/>
                                      </p:to>
                                    </p:set>
                                    <p:anim to="" calcmode="lin" valueType="num">
                                      <p:cBhvr>
                                        <p:cTn id="47" dur="1" fill="hold"/>
                                        <p:tgtEl>
                                          <p:spTgt spid="138255"/>
                                        </p:tgtEl>
                                        <p:attrNameLst>
                                          <p:attrName/>
                                        </p:attrNameLst>
                                      </p:cBhvr>
                                    </p:anim>
                                  </p:childTnLst>
                                </p:cTn>
                              </p:par>
                            </p:childTnLst>
                          </p:cTn>
                        </p:par>
                        <p:par>
                          <p:cTn id="48" fill="hold">
                            <p:stCondLst>
                              <p:cond delay="12000"/>
                            </p:stCondLst>
                            <p:childTnLst>
                              <p:par>
                                <p:cTn id="49" presetID="24" presetClass="entr" presetSubtype="0" fill="hold" grpId="0" nodeType="afterEffect">
                                  <p:stCondLst>
                                    <p:cond delay="2000"/>
                                  </p:stCondLst>
                                  <p:childTnLst>
                                    <p:set>
                                      <p:cBhvr>
                                        <p:cTn id="50" dur="1" fill="hold">
                                          <p:stCondLst>
                                            <p:cond delay="499"/>
                                          </p:stCondLst>
                                        </p:cTn>
                                        <p:tgtEl>
                                          <p:spTgt spid="138256"/>
                                        </p:tgtEl>
                                        <p:attrNameLst>
                                          <p:attrName>style.visibility</p:attrName>
                                        </p:attrNameLst>
                                      </p:cBhvr>
                                      <p:to>
                                        <p:strVal val="visible"/>
                                      </p:to>
                                    </p:set>
                                    <p:anim to="" calcmode="lin" valueType="num">
                                      <p:cBhvr>
                                        <p:cTn id="51" dur="1" fill="hold"/>
                                        <p:tgtEl>
                                          <p:spTgt spid="138256"/>
                                        </p:tgtEl>
                                        <p:attrNameLst>
                                          <p:attrName/>
                                        </p:attrNameLst>
                                      </p:cBhvr>
                                    </p:anim>
                                  </p:childTnLst>
                                </p:cTn>
                              </p:par>
                            </p:childTnLst>
                          </p:cTn>
                        </p:par>
                        <p:par>
                          <p:cTn id="52" fill="hold">
                            <p:stCondLst>
                              <p:cond delay="14500"/>
                            </p:stCondLst>
                            <p:childTnLst>
                              <p:par>
                                <p:cTn id="53" presetID="24" presetClass="entr" presetSubtype="0" fill="hold" grpId="0" nodeType="afterEffect">
                                  <p:stCondLst>
                                    <p:cond delay="2000"/>
                                  </p:stCondLst>
                                  <p:childTnLst>
                                    <p:set>
                                      <p:cBhvr>
                                        <p:cTn id="54" dur="1" fill="hold">
                                          <p:stCondLst>
                                            <p:cond delay="499"/>
                                          </p:stCondLst>
                                        </p:cTn>
                                        <p:tgtEl>
                                          <p:spTgt spid="138257"/>
                                        </p:tgtEl>
                                        <p:attrNameLst>
                                          <p:attrName>style.visibility</p:attrName>
                                        </p:attrNameLst>
                                      </p:cBhvr>
                                      <p:to>
                                        <p:strVal val="visible"/>
                                      </p:to>
                                    </p:set>
                                    <p:anim to="" calcmode="lin" valueType="num">
                                      <p:cBhvr>
                                        <p:cTn id="55" dur="1" fill="hold"/>
                                        <p:tgtEl>
                                          <p:spTgt spid="138257"/>
                                        </p:tgtEl>
                                        <p:attrNameLst>
                                          <p:attrName/>
                                        </p:attrNameLst>
                                      </p:cBhvr>
                                    </p:anim>
                                  </p:childTnLst>
                                </p:cTn>
                              </p:par>
                            </p:childTnLst>
                          </p:cTn>
                        </p:par>
                        <p:par>
                          <p:cTn id="56" fill="hold">
                            <p:stCondLst>
                              <p:cond delay="17000"/>
                            </p:stCondLst>
                            <p:childTnLst>
                              <p:par>
                                <p:cTn id="57" presetID="24" presetClass="entr" presetSubtype="0" fill="hold" grpId="0" nodeType="afterEffect">
                                  <p:stCondLst>
                                    <p:cond delay="2000"/>
                                  </p:stCondLst>
                                  <p:childTnLst>
                                    <p:set>
                                      <p:cBhvr>
                                        <p:cTn id="58" dur="1" fill="hold">
                                          <p:stCondLst>
                                            <p:cond delay="499"/>
                                          </p:stCondLst>
                                        </p:cTn>
                                        <p:tgtEl>
                                          <p:spTgt spid="138258"/>
                                        </p:tgtEl>
                                        <p:attrNameLst>
                                          <p:attrName>style.visibility</p:attrName>
                                        </p:attrNameLst>
                                      </p:cBhvr>
                                      <p:to>
                                        <p:strVal val="visible"/>
                                      </p:to>
                                    </p:set>
                                    <p:anim to="" calcmode="lin" valueType="num">
                                      <p:cBhvr>
                                        <p:cTn id="59" dur="1" fill="hold"/>
                                        <p:tgtEl>
                                          <p:spTgt spid="138258"/>
                                        </p:tgtEl>
                                        <p:attrNameLst>
                                          <p:attrName/>
                                        </p:attrNameLst>
                                      </p:cBhvr>
                                    </p:anim>
                                  </p:childTnLst>
                                </p:cTn>
                              </p:par>
                            </p:childTnLst>
                          </p:cTn>
                        </p:par>
                        <p:par>
                          <p:cTn id="60" fill="hold">
                            <p:stCondLst>
                              <p:cond delay="19500"/>
                            </p:stCondLst>
                            <p:childTnLst>
                              <p:par>
                                <p:cTn id="61" presetID="24" presetClass="entr" presetSubtype="0" fill="hold" grpId="0" nodeType="afterEffect">
                                  <p:stCondLst>
                                    <p:cond delay="2000"/>
                                  </p:stCondLst>
                                  <p:childTnLst>
                                    <p:set>
                                      <p:cBhvr>
                                        <p:cTn id="62" dur="1" fill="hold">
                                          <p:stCondLst>
                                            <p:cond delay="499"/>
                                          </p:stCondLst>
                                        </p:cTn>
                                        <p:tgtEl>
                                          <p:spTgt spid="138259"/>
                                        </p:tgtEl>
                                        <p:attrNameLst>
                                          <p:attrName>style.visibility</p:attrName>
                                        </p:attrNameLst>
                                      </p:cBhvr>
                                      <p:to>
                                        <p:strVal val="visible"/>
                                      </p:to>
                                    </p:set>
                                    <p:anim to="" calcmode="lin" valueType="num">
                                      <p:cBhvr>
                                        <p:cTn id="63" dur="1" fill="hold"/>
                                        <p:tgtEl>
                                          <p:spTgt spid="138259"/>
                                        </p:tgtEl>
                                        <p:attrNameLst>
                                          <p:attrName/>
                                        </p:attrNameLst>
                                      </p:cBhvr>
                                    </p:anim>
                                  </p:childTnLst>
                                </p:cTn>
                              </p:par>
                            </p:childTnLst>
                          </p:cTn>
                        </p:par>
                        <p:par>
                          <p:cTn id="64" fill="hold">
                            <p:stCondLst>
                              <p:cond delay="22000"/>
                            </p:stCondLst>
                            <p:childTnLst>
                              <p:par>
                                <p:cTn id="65" presetID="24" presetClass="entr" presetSubtype="0" fill="hold" grpId="0" nodeType="afterEffect">
                                  <p:stCondLst>
                                    <p:cond delay="2000"/>
                                  </p:stCondLst>
                                  <p:childTnLst>
                                    <p:set>
                                      <p:cBhvr>
                                        <p:cTn id="66" dur="1" fill="hold">
                                          <p:stCondLst>
                                            <p:cond delay="499"/>
                                          </p:stCondLst>
                                        </p:cTn>
                                        <p:tgtEl>
                                          <p:spTgt spid="138260"/>
                                        </p:tgtEl>
                                        <p:attrNameLst>
                                          <p:attrName>style.visibility</p:attrName>
                                        </p:attrNameLst>
                                      </p:cBhvr>
                                      <p:to>
                                        <p:strVal val="visible"/>
                                      </p:to>
                                    </p:set>
                                    <p:anim to="" calcmode="lin" valueType="num">
                                      <p:cBhvr>
                                        <p:cTn id="67" dur="1" fill="hold"/>
                                        <p:tgtEl>
                                          <p:spTgt spid="138260"/>
                                        </p:tgtEl>
                                        <p:attrNameLst>
                                          <p:attrName/>
                                        </p:attrNameLst>
                                      </p:cBhvr>
                                    </p:anim>
                                  </p:childTnLst>
                                </p:cTn>
                              </p:par>
                            </p:childTnLst>
                          </p:cTn>
                        </p:par>
                        <p:par>
                          <p:cTn id="68" fill="hold">
                            <p:stCondLst>
                              <p:cond delay="24500"/>
                            </p:stCondLst>
                            <p:childTnLst>
                              <p:par>
                                <p:cTn id="69" presetID="24" presetClass="entr" presetSubtype="0" fill="hold" grpId="0" nodeType="afterEffect">
                                  <p:stCondLst>
                                    <p:cond delay="2000"/>
                                  </p:stCondLst>
                                  <p:childTnLst>
                                    <p:set>
                                      <p:cBhvr>
                                        <p:cTn id="70" dur="1" fill="hold">
                                          <p:stCondLst>
                                            <p:cond delay="499"/>
                                          </p:stCondLst>
                                        </p:cTn>
                                        <p:tgtEl>
                                          <p:spTgt spid="138261"/>
                                        </p:tgtEl>
                                        <p:attrNameLst>
                                          <p:attrName>style.visibility</p:attrName>
                                        </p:attrNameLst>
                                      </p:cBhvr>
                                      <p:to>
                                        <p:strVal val="visible"/>
                                      </p:to>
                                    </p:set>
                                    <p:anim to="" calcmode="lin" valueType="num">
                                      <p:cBhvr>
                                        <p:cTn id="71" dur="1" fill="hold"/>
                                        <p:tgtEl>
                                          <p:spTgt spid="138261"/>
                                        </p:tgtEl>
                                        <p:attrNameLst>
                                          <p:attrName/>
                                        </p:attrNameLst>
                                      </p:cBhvr>
                                    </p:anim>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grpId="0" nodeType="clickEffect">
                                  <p:stCondLst>
                                    <p:cond delay="0"/>
                                  </p:stCondLst>
                                  <p:childTnLst>
                                    <p:set>
                                      <p:cBhvr>
                                        <p:cTn id="75" dur="1" fill="hold">
                                          <p:stCondLst>
                                            <p:cond delay="0"/>
                                          </p:stCondLst>
                                        </p:cTn>
                                        <p:tgtEl>
                                          <p:spTgt spid="138264"/>
                                        </p:tgtEl>
                                        <p:attrNameLst>
                                          <p:attrName>style.visibility</p:attrName>
                                        </p:attrNameLst>
                                      </p:cBhvr>
                                      <p:to>
                                        <p:strVal val="visible"/>
                                      </p:to>
                                    </p:set>
                                    <p:animEffect transition="in" filter="slide(fromBottom)">
                                      <p:cBhvr>
                                        <p:cTn id="76" dur="500"/>
                                        <p:tgtEl>
                                          <p:spTgt spid="138264"/>
                                        </p:tgtEl>
                                      </p:cBhvr>
                                    </p:animEffect>
                                  </p:childTnLst>
                                </p:cTn>
                              </p:par>
                            </p:childTnLst>
                          </p:cTn>
                        </p:par>
                      </p:childTnLst>
                    </p:cTn>
                  </p:par>
                  <p:par>
                    <p:cTn id="77" fill="hold">
                      <p:stCondLst>
                        <p:cond delay="indefinite"/>
                      </p:stCondLst>
                      <p:childTnLst>
                        <p:par>
                          <p:cTn id="78" fill="hold">
                            <p:stCondLst>
                              <p:cond delay="0"/>
                            </p:stCondLst>
                            <p:childTnLst>
                              <p:par>
                                <p:cTn id="79" presetID="24" presetClass="entr" presetSubtype="0" fill="hold" grpId="0" nodeType="clickEffect">
                                  <p:stCondLst>
                                    <p:cond delay="0"/>
                                  </p:stCondLst>
                                  <p:childTnLst>
                                    <p:set>
                                      <p:cBhvr>
                                        <p:cTn id="80" dur="1" fill="hold">
                                          <p:stCondLst>
                                            <p:cond delay="499"/>
                                          </p:stCondLst>
                                        </p:cTn>
                                        <p:tgtEl>
                                          <p:spTgt spid="138249"/>
                                        </p:tgtEl>
                                        <p:attrNameLst>
                                          <p:attrName>style.visibility</p:attrName>
                                        </p:attrNameLst>
                                      </p:cBhvr>
                                      <p:to>
                                        <p:strVal val="visible"/>
                                      </p:to>
                                    </p:set>
                                    <p:anim to="" calcmode="lin" valueType="num">
                                      <p:cBhvr>
                                        <p:cTn id="81" dur="1" fill="hold"/>
                                        <p:tgtEl>
                                          <p:spTgt spid="138249"/>
                                        </p:tgtEl>
                                        <p:attrNameLst>
                                          <p:attrName/>
                                        </p:attrNameLst>
                                      </p:cBhvr>
                                    </p:anim>
                                  </p:childTnLst>
                                </p:cTn>
                              </p:par>
                            </p:childTnLst>
                          </p:cTn>
                        </p:par>
                      </p:childTnLst>
                    </p:cTn>
                  </p:par>
                  <p:par>
                    <p:cTn id="82" fill="hold">
                      <p:stCondLst>
                        <p:cond delay="indefinite"/>
                      </p:stCondLst>
                      <p:childTnLst>
                        <p:par>
                          <p:cTn id="83" fill="hold">
                            <p:stCondLst>
                              <p:cond delay="0"/>
                            </p:stCondLst>
                            <p:childTnLst>
                              <p:par>
                                <p:cTn id="84" presetID="24" presetClass="entr" presetSubtype="0" fill="hold" grpId="0" nodeType="clickEffect">
                                  <p:stCondLst>
                                    <p:cond delay="0"/>
                                  </p:stCondLst>
                                  <p:childTnLst>
                                    <p:set>
                                      <p:cBhvr>
                                        <p:cTn id="85" dur="1" fill="hold">
                                          <p:stCondLst>
                                            <p:cond delay="499"/>
                                          </p:stCondLst>
                                        </p:cTn>
                                        <p:tgtEl>
                                          <p:spTgt spid="138265"/>
                                        </p:tgtEl>
                                        <p:attrNameLst>
                                          <p:attrName>style.visibility</p:attrName>
                                        </p:attrNameLst>
                                      </p:cBhvr>
                                      <p:to>
                                        <p:strVal val="visible"/>
                                      </p:to>
                                    </p:set>
                                    <p:anim to="" calcmode="lin" valueType="num">
                                      <p:cBhvr>
                                        <p:cTn id="86" dur="1" fill="hold"/>
                                        <p:tgtEl>
                                          <p:spTgt spid="138265"/>
                                        </p:tgtEl>
                                        <p:attrNameLst>
                                          <p:attrName/>
                                        </p:attrNameLst>
                                      </p:cBhvr>
                                    </p:anim>
                                  </p:childTnLst>
                                </p:cTn>
                              </p:par>
                            </p:childTnLst>
                          </p:cTn>
                        </p:par>
                      </p:childTnLst>
                    </p:cTn>
                  </p:par>
                  <p:par>
                    <p:cTn id="87" fill="hold">
                      <p:stCondLst>
                        <p:cond delay="indefinite"/>
                      </p:stCondLst>
                      <p:childTnLst>
                        <p:par>
                          <p:cTn id="88" fill="hold">
                            <p:stCondLst>
                              <p:cond delay="0"/>
                            </p:stCondLst>
                            <p:childTnLst>
                              <p:par>
                                <p:cTn id="89" presetID="24" presetClass="entr" presetSubtype="0" fill="hold" grpId="0" nodeType="clickEffect">
                                  <p:stCondLst>
                                    <p:cond delay="0"/>
                                  </p:stCondLst>
                                  <p:childTnLst>
                                    <p:set>
                                      <p:cBhvr>
                                        <p:cTn id="90" dur="1" fill="hold">
                                          <p:stCondLst>
                                            <p:cond delay="499"/>
                                          </p:stCondLst>
                                        </p:cTn>
                                        <p:tgtEl>
                                          <p:spTgt spid="138266"/>
                                        </p:tgtEl>
                                        <p:attrNameLst>
                                          <p:attrName>style.visibility</p:attrName>
                                        </p:attrNameLst>
                                      </p:cBhvr>
                                      <p:to>
                                        <p:strVal val="visible"/>
                                      </p:to>
                                    </p:set>
                                    <p:anim to="" calcmode="lin" valueType="num">
                                      <p:cBhvr>
                                        <p:cTn id="91" dur="1" fill="hold"/>
                                        <p:tgtEl>
                                          <p:spTgt spid="138266"/>
                                        </p:tgtEl>
                                        <p:attrNameLst>
                                          <p:attrName/>
                                        </p:attrNameLst>
                                      </p:cBhvr>
                                    </p:anim>
                                  </p:childTnLst>
                                </p:cTn>
                              </p:par>
                            </p:childTnLst>
                          </p:cTn>
                        </p:par>
                      </p:childTnLst>
                    </p:cTn>
                  </p:par>
                  <p:par>
                    <p:cTn id="92" fill="hold">
                      <p:stCondLst>
                        <p:cond delay="indefinite"/>
                      </p:stCondLst>
                      <p:childTnLst>
                        <p:par>
                          <p:cTn id="93" fill="hold">
                            <p:stCondLst>
                              <p:cond delay="0"/>
                            </p:stCondLst>
                            <p:childTnLst>
                              <p:par>
                                <p:cTn id="94" presetID="24" presetClass="entr" presetSubtype="0" fill="hold" grpId="0" nodeType="clickEffect">
                                  <p:stCondLst>
                                    <p:cond delay="0"/>
                                  </p:stCondLst>
                                  <p:childTnLst>
                                    <p:set>
                                      <p:cBhvr>
                                        <p:cTn id="95" dur="1" fill="hold">
                                          <p:stCondLst>
                                            <p:cond delay="499"/>
                                          </p:stCondLst>
                                        </p:cTn>
                                        <p:tgtEl>
                                          <p:spTgt spid="138267"/>
                                        </p:tgtEl>
                                        <p:attrNameLst>
                                          <p:attrName>style.visibility</p:attrName>
                                        </p:attrNameLst>
                                      </p:cBhvr>
                                      <p:to>
                                        <p:strVal val="visible"/>
                                      </p:to>
                                    </p:set>
                                    <p:anim to="" calcmode="lin" valueType="num">
                                      <p:cBhvr>
                                        <p:cTn id="96" dur="1" fill="hold"/>
                                        <p:tgtEl>
                                          <p:spTgt spid="138267"/>
                                        </p:tgtEl>
                                        <p:attrNameLst>
                                          <p:attrName/>
                                        </p:attrNameLst>
                                      </p:cBhvr>
                                    </p:anim>
                                  </p:childTnLst>
                                </p:cTn>
                              </p:par>
                            </p:childTnLst>
                          </p:cTn>
                        </p:par>
                      </p:childTnLst>
                    </p:cTn>
                  </p:par>
                  <p:par>
                    <p:cTn id="97" fill="hold">
                      <p:stCondLst>
                        <p:cond delay="indefinite"/>
                      </p:stCondLst>
                      <p:childTnLst>
                        <p:par>
                          <p:cTn id="98" fill="hold">
                            <p:stCondLst>
                              <p:cond delay="0"/>
                            </p:stCondLst>
                            <p:childTnLst>
                              <p:par>
                                <p:cTn id="99" presetID="24" presetClass="entr" presetSubtype="0" fill="hold" grpId="0" nodeType="clickEffect">
                                  <p:stCondLst>
                                    <p:cond delay="0"/>
                                  </p:stCondLst>
                                  <p:childTnLst>
                                    <p:set>
                                      <p:cBhvr>
                                        <p:cTn id="100" dur="1" fill="hold">
                                          <p:stCondLst>
                                            <p:cond delay="499"/>
                                          </p:stCondLst>
                                        </p:cTn>
                                        <p:tgtEl>
                                          <p:spTgt spid="138268"/>
                                        </p:tgtEl>
                                        <p:attrNameLst>
                                          <p:attrName>style.visibility</p:attrName>
                                        </p:attrNameLst>
                                      </p:cBhvr>
                                      <p:to>
                                        <p:strVal val="visible"/>
                                      </p:to>
                                    </p:set>
                                    <p:anim to="" calcmode="lin" valueType="num">
                                      <p:cBhvr>
                                        <p:cTn id="101" dur="1" fill="hold"/>
                                        <p:tgtEl>
                                          <p:spTgt spid="138268"/>
                                        </p:tgtEl>
                                        <p:attrNameLst>
                                          <p:attrName/>
                                        </p:attrNameLst>
                                      </p:cBhvr>
                                    </p:anim>
                                  </p:childTnLst>
                                </p:cTn>
                              </p:par>
                            </p:childTnLst>
                          </p:cTn>
                        </p:par>
                      </p:childTnLst>
                    </p:cTn>
                  </p:par>
                  <p:par>
                    <p:cTn id="102" fill="hold">
                      <p:stCondLst>
                        <p:cond delay="indefinite"/>
                      </p:stCondLst>
                      <p:childTnLst>
                        <p:par>
                          <p:cTn id="103" fill="hold">
                            <p:stCondLst>
                              <p:cond delay="0"/>
                            </p:stCondLst>
                            <p:childTnLst>
                              <p:par>
                                <p:cTn id="104" presetID="24" presetClass="entr" presetSubtype="0" fill="hold" grpId="0" nodeType="clickEffect">
                                  <p:stCondLst>
                                    <p:cond delay="0"/>
                                  </p:stCondLst>
                                  <p:childTnLst>
                                    <p:set>
                                      <p:cBhvr>
                                        <p:cTn id="105" dur="1" fill="hold">
                                          <p:stCondLst>
                                            <p:cond delay="499"/>
                                          </p:stCondLst>
                                        </p:cTn>
                                        <p:tgtEl>
                                          <p:spTgt spid="138269"/>
                                        </p:tgtEl>
                                        <p:attrNameLst>
                                          <p:attrName>style.visibility</p:attrName>
                                        </p:attrNameLst>
                                      </p:cBhvr>
                                      <p:to>
                                        <p:strVal val="visible"/>
                                      </p:to>
                                    </p:set>
                                    <p:anim to="" calcmode="lin" valueType="num">
                                      <p:cBhvr>
                                        <p:cTn id="106" dur="1" fill="hold"/>
                                        <p:tgtEl>
                                          <p:spTgt spid="138269"/>
                                        </p:tgtEl>
                                        <p:attrNameLst>
                                          <p:attrName/>
                                        </p:attrNameLst>
                                      </p:cBhvr>
                                    </p:anim>
                                  </p:childTnLst>
                                </p:cTn>
                              </p:par>
                            </p:childTnLst>
                          </p:cTn>
                        </p:par>
                      </p:childTnLst>
                    </p:cTn>
                  </p:par>
                  <p:par>
                    <p:cTn id="107" fill="hold">
                      <p:stCondLst>
                        <p:cond delay="indefinite"/>
                      </p:stCondLst>
                      <p:childTnLst>
                        <p:par>
                          <p:cTn id="108" fill="hold">
                            <p:stCondLst>
                              <p:cond delay="0"/>
                            </p:stCondLst>
                            <p:childTnLst>
                              <p:par>
                                <p:cTn id="109" presetID="12" presetClass="entr" presetSubtype="4" fill="hold" grpId="0" nodeType="clickEffect">
                                  <p:stCondLst>
                                    <p:cond delay="0"/>
                                  </p:stCondLst>
                                  <p:childTnLst>
                                    <p:set>
                                      <p:cBhvr>
                                        <p:cTn id="110" dur="1" fill="hold">
                                          <p:stCondLst>
                                            <p:cond delay="0"/>
                                          </p:stCondLst>
                                        </p:cTn>
                                        <p:tgtEl>
                                          <p:spTgt spid="138270"/>
                                        </p:tgtEl>
                                        <p:attrNameLst>
                                          <p:attrName>style.visibility</p:attrName>
                                        </p:attrNameLst>
                                      </p:cBhvr>
                                      <p:to>
                                        <p:strVal val="visible"/>
                                      </p:to>
                                    </p:set>
                                    <p:animEffect transition="in" filter="slide(fromBottom)">
                                      <p:cBhvr>
                                        <p:cTn id="111" dur="500"/>
                                        <p:tgtEl>
                                          <p:spTgt spid="138270"/>
                                        </p:tgtEl>
                                      </p:cBhvr>
                                    </p:animEffect>
                                  </p:childTnLst>
                                </p:cTn>
                              </p:par>
                            </p:childTnLst>
                          </p:cTn>
                        </p:par>
                      </p:childTnLst>
                    </p:cTn>
                  </p:par>
                  <p:par>
                    <p:cTn id="112" fill="hold">
                      <p:stCondLst>
                        <p:cond delay="indefinite"/>
                      </p:stCondLst>
                      <p:childTnLst>
                        <p:par>
                          <p:cTn id="113" fill="hold">
                            <p:stCondLst>
                              <p:cond delay="0"/>
                            </p:stCondLst>
                            <p:childTnLst>
                              <p:par>
                                <p:cTn id="114" presetID="24" presetClass="entr" presetSubtype="0" fill="hold" grpId="0" nodeType="clickEffect">
                                  <p:stCondLst>
                                    <p:cond delay="0"/>
                                  </p:stCondLst>
                                  <p:childTnLst>
                                    <p:set>
                                      <p:cBhvr>
                                        <p:cTn id="115" dur="1" fill="hold">
                                          <p:stCondLst>
                                            <p:cond delay="499"/>
                                          </p:stCondLst>
                                        </p:cTn>
                                        <p:tgtEl>
                                          <p:spTgt spid="138271"/>
                                        </p:tgtEl>
                                        <p:attrNameLst>
                                          <p:attrName>style.visibility</p:attrName>
                                        </p:attrNameLst>
                                      </p:cBhvr>
                                      <p:to>
                                        <p:strVal val="visible"/>
                                      </p:to>
                                    </p:set>
                                    <p:anim to="" calcmode="lin" valueType="num">
                                      <p:cBhvr>
                                        <p:cTn id="116" dur="1" fill="hold"/>
                                        <p:tgtEl>
                                          <p:spTgt spid="138271"/>
                                        </p:tgtEl>
                                        <p:attrNameLst>
                                          <p:attrName/>
                                        </p:attrNameLst>
                                      </p:cBhvr>
                                    </p:anim>
                                  </p:childTnLst>
                                </p:cTn>
                              </p:par>
                            </p:childTnLst>
                          </p:cTn>
                        </p:par>
                      </p:childTnLst>
                    </p:cTn>
                  </p:par>
                  <p:par>
                    <p:cTn id="117" fill="hold">
                      <p:stCondLst>
                        <p:cond delay="indefinite"/>
                      </p:stCondLst>
                      <p:childTnLst>
                        <p:par>
                          <p:cTn id="118" fill="hold">
                            <p:stCondLst>
                              <p:cond delay="0"/>
                            </p:stCondLst>
                            <p:childTnLst>
                              <p:par>
                                <p:cTn id="119" presetID="12" presetClass="entr" presetSubtype="4" fill="hold" grpId="0" nodeType="clickEffect">
                                  <p:stCondLst>
                                    <p:cond delay="0"/>
                                  </p:stCondLst>
                                  <p:childTnLst>
                                    <p:set>
                                      <p:cBhvr>
                                        <p:cTn id="120" dur="1" fill="hold">
                                          <p:stCondLst>
                                            <p:cond delay="0"/>
                                          </p:stCondLst>
                                        </p:cTn>
                                        <p:tgtEl>
                                          <p:spTgt spid="138272"/>
                                        </p:tgtEl>
                                        <p:attrNameLst>
                                          <p:attrName>style.visibility</p:attrName>
                                        </p:attrNameLst>
                                      </p:cBhvr>
                                      <p:to>
                                        <p:strVal val="visible"/>
                                      </p:to>
                                    </p:set>
                                    <p:animEffect transition="in" filter="slide(fromBottom)">
                                      <p:cBhvr>
                                        <p:cTn id="121" dur="500"/>
                                        <p:tgtEl>
                                          <p:spTgt spid="138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7" grpId="0" autoUpdateAnimBg="0"/>
      <p:bldP spid="138249" grpId="0" autoUpdateAnimBg="0"/>
      <p:bldP spid="138250" grpId="0" autoUpdateAnimBg="0"/>
      <p:bldP spid="138251" grpId="0" autoUpdateAnimBg="0"/>
      <p:bldP spid="138252" grpId="0" autoUpdateAnimBg="0"/>
      <p:bldP spid="138253" grpId="0" autoUpdateAnimBg="0"/>
      <p:bldP spid="138254" grpId="0" autoUpdateAnimBg="0"/>
      <p:bldP spid="138255" grpId="0" autoUpdateAnimBg="0"/>
      <p:bldP spid="138256" grpId="0" autoUpdateAnimBg="0"/>
      <p:bldP spid="138257" grpId="0" autoUpdateAnimBg="0"/>
      <p:bldP spid="138258" grpId="0" autoUpdateAnimBg="0"/>
      <p:bldP spid="138259" grpId="0" autoUpdateAnimBg="0"/>
      <p:bldP spid="138260" grpId="0" autoUpdateAnimBg="0"/>
      <p:bldP spid="138261" grpId="0" autoUpdateAnimBg="0"/>
      <p:bldP spid="138263" grpId="0" autoUpdateAnimBg="0"/>
      <p:bldP spid="138264" grpId="0" autoUpdateAnimBg="0"/>
      <p:bldP spid="138265" grpId="0" autoUpdateAnimBg="0"/>
      <p:bldP spid="138266" grpId="0" autoUpdateAnimBg="0"/>
      <p:bldP spid="138267" grpId="0" autoUpdateAnimBg="0"/>
      <p:bldP spid="138268" grpId="0" autoUpdateAnimBg="0"/>
      <p:bldP spid="138269" grpId="0" autoUpdateAnimBg="0"/>
      <p:bldP spid="138270" grpId="0" autoUpdateAnimBg="0"/>
      <p:bldP spid="138271" grpId="0" autoUpdateAnimBg="0"/>
      <p:bldP spid="138272"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70" name="Text Box 6"/>
          <p:cNvSpPr txBox="1">
            <a:spLocks noChangeArrowheads="1"/>
          </p:cNvSpPr>
          <p:nvPr/>
        </p:nvSpPr>
        <p:spPr bwMode="auto">
          <a:xfrm>
            <a:off x="762000" y="1524000"/>
            <a:ext cx="8202613" cy="974725"/>
          </a:xfrm>
          <a:prstGeom prst="rect">
            <a:avLst/>
          </a:prstGeom>
          <a:noFill/>
          <a:ln w="9525">
            <a:noFill/>
            <a:miter lim="800000"/>
            <a:headEnd/>
            <a:tailEnd/>
          </a:ln>
          <a:effectLst/>
        </p:spPr>
        <p:txBody>
          <a:bodyPr>
            <a:spAutoFit/>
          </a:bodyPr>
          <a:lstStyle/>
          <a:p>
            <a:pPr algn="l">
              <a:buFont typeface="Wingdings" pitchFamily="2" charset="2"/>
              <a:buNone/>
            </a:pPr>
            <a:endParaRPr lang="en-US" altLang="zh-CN" sz="1000" i="0" dirty="0">
              <a:solidFill>
                <a:srgbClr val="333399"/>
              </a:solidFill>
              <a:latin typeface="Arial" pitchFamily="34" charset="0"/>
              <a:ea typeface="楷体_GB2312" pitchFamily="49" charset="-122"/>
            </a:endParaRPr>
          </a:p>
          <a:p>
            <a:pPr algn="l">
              <a:buFont typeface="Symbol" pitchFamily="18" charset="2"/>
              <a:buChar char="-"/>
            </a:pPr>
            <a:r>
              <a:rPr lang="en-US" altLang="zh-CN" sz="2400" i="0" dirty="0">
                <a:latin typeface="Arial" pitchFamily="34" charset="0"/>
                <a:ea typeface="楷体_GB2312" pitchFamily="49" charset="-122"/>
              </a:rPr>
              <a:t>   </a:t>
            </a:r>
            <a:r>
              <a:rPr lang="zh-CN" altLang="en-US" sz="2400" i="0" dirty="0">
                <a:latin typeface="Arial" pitchFamily="34" charset="0"/>
                <a:ea typeface="楷体_GB2312" pitchFamily="49" charset="-122"/>
              </a:rPr>
              <a:t>填表算法的正确性  </a:t>
            </a:r>
            <a:r>
              <a:rPr lang="zh-CN" altLang="en-US" sz="2400" i="0" dirty="0">
                <a:solidFill>
                  <a:srgbClr val="333399"/>
                </a:solidFill>
                <a:latin typeface="Arial" pitchFamily="34" charset="0"/>
                <a:ea typeface="楷体_GB2312" pitchFamily="49" charset="-122"/>
              </a:rPr>
              <a:t>还需证明：如果两个状态没有被填表</a:t>
            </a:r>
          </a:p>
          <a:p>
            <a:pPr algn="l">
              <a:buFont typeface="Symbol" pitchFamily="18" charset="2"/>
              <a:buNone/>
            </a:pPr>
            <a:r>
              <a:rPr lang="zh-CN" altLang="en-US" sz="2400" i="0" dirty="0">
                <a:solidFill>
                  <a:srgbClr val="333399"/>
                </a:solidFill>
                <a:latin typeface="Arial" pitchFamily="34" charset="0"/>
                <a:ea typeface="楷体_GB2312" pitchFamily="49" charset="-122"/>
              </a:rPr>
              <a:t>     算法标记，则这两个状态一定是等价的</a:t>
            </a:r>
          </a:p>
        </p:txBody>
      </p:sp>
      <p:sp>
        <p:nvSpPr>
          <p:cNvPr id="139271" name="Rectangle 7"/>
          <p:cNvSpPr>
            <a:spLocks noChangeArrowheads="1"/>
          </p:cNvSpPr>
          <p:nvPr/>
        </p:nvSpPr>
        <p:spPr bwMode="auto">
          <a:xfrm>
            <a:off x="762000" y="2438400"/>
            <a:ext cx="8077200" cy="822325"/>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400" i="0" dirty="0">
                <a:latin typeface="Arial" pitchFamily="34" charset="0"/>
                <a:ea typeface="楷体_GB2312" pitchFamily="49" charset="-122"/>
                <a:sym typeface="Symbol" pitchFamily="18" charset="2"/>
              </a:rPr>
              <a:t>   </a:t>
            </a:r>
            <a:r>
              <a:rPr lang="zh-CN" altLang="en-US" sz="2400" i="0" dirty="0">
                <a:latin typeface="Arial" pitchFamily="34" charset="0"/>
                <a:ea typeface="楷体_GB2312" pitchFamily="49" charset="-122"/>
                <a:sym typeface="Symbol" pitchFamily="18" charset="2"/>
              </a:rPr>
              <a:t>证明   </a:t>
            </a:r>
            <a:r>
              <a:rPr lang="zh-CN" altLang="en-US" sz="2400" i="0" dirty="0">
                <a:solidFill>
                  <a:srgbClr val="333399"/>
                </a:solidFill>
                <a:latin typeface="Arial" pitchFamily="34" charset="0"/>
                <a:ea typeface="楷体_GB2312" pitchFamily="49" charset="-122"/>
                <a:sym typeface="Symbol" pitchFamily="18" charset="2"/>
              </a:rPr>
              <a:t>反证法</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假定</a:t>
            </a:r>
            <a:r>
              <a:rPr lang="zh-CN" altLang="en-US" sz="2400" i="0" dirty="0">
                <a:solidFill>
                  <a:srgbClr val="333399"/>
                </a:solidFill>
                <a:latin typeface="Arial" pitchFamily="34" charset="0"/>
                <a:ea typeface="楷体_GB2312" pitchFamily="49" charset="-122"/>
              </a:rPr>
              <a:t>状态 </a:t>
            </a:r>
            <a:r>
              <a:rPr lang="en-US" altLang="zh-CN" sz="2400" dirty="0">
                <a:solidFill>
                  <a:srgbClr val="333399"/>
                </a:solidFill>
                <a:latin typeface="Arial" pitchFamily="34" charset="0"/>
                <a:ea typeface="楷体_GB2312" pitchFamily="49" charset="-122"/>
              </a:rPr>
              <a:t>r </a:t>
            </a:r>
            <a:r>
              <a:rPr lang="zh-CN" altLang="en-US" sz="2400" i="0" dirty="0">
                <a:solidFill>
                  <a:srgbClr val="333399"/>
                </a:solidFill>
                <a:latin typeface="Arial" pitchFamily="34" charset="0"/>
                <a:ea typeface="楷体_GB2312" pitchFamily="49" charset="-122"/>
              </a:rPr>
              <a:t>和</a:t>
            </a:r>
            <a:r>
              <a:rPr lang="en-US" altLang="zh-CN" sz="2400" dirty="0">
                <a:solidFill>
                  <a:srgbClr val="333399"/>
                </a:solidFill>
                <a:latin typeface="Arial" pitchFamily="34" charset="0"/>
                <a:ea typeface="楷体_GB2312" pitchFamily="49" charset="-122"/>
              </a:rPr>
              <a:t>s </a:t>
            </a:r>
            <a:r>
              <a:rPr lang="zh-CN" altLang="en-US" sz="2400" i="0" dirty="0">
                <a:solidFill>
                  <a:srgbClr val="333399"/>
                </a:solidFill>
                <a:latin typeface="Arial" pitchFamily="34" charset="0"/>
                <a:ea typeface="楷体_GB2312" pitchFamily="49" charset="-122"/>
              </a:rPr>
              <a:t>没有被填表算法标记，</a:t>
            </a:r>
          </a:p>
          <a:p>
            <a:pPr algn="l">
              <a:buFont typeface="Wingdings" pitchFamily="2" charset="2"/>
              <a:buNone/>
            </a:pPr>
            <a:r>
              <a:rPr lang="zh-CN" altLang="en-US" sz="2400" i="0" dirty="0">
                <a:solidFill>
                  <a:srgbClr val="333399"/>
                </a:solidFill>
                <a:latin typeface="Arial" pitchFamily="34" charset="0"/>
                <a:ea typeface="楷体_GB2312" pitchFamily="49" charset="-122"/>
              </a:rPr>
              <a:t>     但这两个状态不是等价的，即是可区别的</a:t>
            </a:r>
            <a:r>
              <a:rPr lang="en-US" altLang="zh-CN" sz="2400" i="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sym typeface="Symbol" pitchFamily="18" charset="2"/>
              </a:rPr>
              <a:t> </a:t>
            </a:r>
          </a:p>
        </p:txBody>
      </p:sp>
      <p:sp>
        <p:nvSpPr>
          <p:cNvPr id="139272" name="Rectangle 8"/>
          <p:cNvSpPr>
            <a:spLocks noChangeArrowheads="1"/>
          </p:cNvSpPr>
          <p:nvPr/>
        </p:nvSpPr>
        <p:spPr bwMode="auto">
          <a:xfrm>
            <a:off x="1219200" y="3194050"/>
            <a:ext cx="7315200" cy="118745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设字符串 </a:t>
            </a:r>
            <a:r>
              <a:rPr lang="en-US" altLang="zh-CN" sz="2400" dirty="0">
                <a:solidFill>
                  <a:srgbClr val="333399"/>
                </a:solidFill>
                <a:latin typeface="Arial" pitchFamily="34" charset="0"/>
                <a:ea typeface="楷体_GB2312" pitchFamily="49" charset="-122"/>
              </a:rPr>
              <a:t>w </a:t>
            </a:r>
            <a:r>
              <a:rPr lang="zh-CN" altLang="en-US" sz="2400" i="0" dirty="0">
                <a:solidFill>
                  <a:srgbClr val="333399"/>
                </a:solidFill>
                <a:latin typeface="Arial" pitchFamily="34" charset="0"/>
                <a:ea typeface="楷体_GB2312" pitchFamily="49" charset="-122"/>
              </a:rPr>
              <a:t>可用于区别状态 </a:t>
            </a:r>
            <a:r>
              <a:rPr lang="en-US" altLang="zh-CN" sz="2400" dirty="0">
                <a:solidFill>
                  <a:srgbClr val="333399"/>
                </a:solidFill>
                <a:latin typeface="Arial" pitchFamily="34" charset="0"/>
                <a:ea typeface="楷体_GB2312" pitchFamily="49" charset="-122"/>
              </a:rPr>
              <a:t>r </a:t>
            </a:r>
            <a:r>
              <a:rPr lang="zh-CN" altLang="en-US" sz="2400" i="0" dirty="0">
                <a:solidFill>
                  <a:srgbClr val="333399"/>
                </a:solidFill>
                <a:latin typeface="Arial" pitchFamily="34" charset="0"/>
                <a:ea typeface="楷体_GB2312" pitchFamily="49" charset="-122"/>
              </a:rPr>
              <a:t>和</a:t>
            </a:r>
            <a:r>
              <a:rPr lang="en-US" altLang="zh-CN" sz="2400" dirty="0">
                <a:solidFill>
                  <a:srgbClr val="333399"/>
                </a:solidFill>
                <a:latin typeface="Arial" pitchFamily="34" charset="0"/>
                <a:ea typeface="楷体_GB2312" pitchFamily="49" charset="-122"/>
              </a:rPr>
              <a:t>s</a:t>
            </a:r>
            <a:r>
              <a:rPr lang="zh-CN" altLang="en-US" sz="2400" i="0" dirty="0">
                <a:solidFill>
                  <a:srgbClr val="333399"/>
                </a:solidFill>
                <a:latin typeface="Arial" pitchFamily="34" charset="0"/>
                <a:ea typeface="楷体_GB2312" pitchFamily="49" charset="-122"/>
              </a:rPr>
              <a:t>，即 </a:t>
            </a:r>
            <a:r>
              <a:rPr lang="zh-CN" altLang="en-US"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r,w</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和</a:t>
            </a:r>
            <a:r>
              <a:rPr lang="zh-CN" altLang="en-US"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s,w</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rPr>
              <a:t>两个状态中，一个是终态，一个是非终态</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不妨设前者为终态</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后者为非终态</a:t>
            </a:r>
            <a:r>
              <a:rPr lang="en-US" altLang="zh-CN" sz="2400" i="0" dirty="0">
                <a:solidFill>
                  <a:srgbClr val="333399"/>
                </a:solidFill>
                <a:latin typeface="Arial" pitchFamily="34" charset="0"/>
                <a:ea typeface="楷体_GB2312" pitchFamily="49" charset="-122"/>
              </a:rPr>
              <a:t>.</a:t>
            </a:r>
          </a:p>
        </p:txBody>
      </p:sp>
      <p:sp>
        <p:nvSpPr>
          <p:cNvPr id="139273" name="Rectangle 9"/>
          <p:cNvSpPr>
            <a:spLocks noChangeArrowheads="1"/>
          </p:cNvSpPr>
          <p:nvPr/>
        </p:nvSpPr>
        <p:spPr bwMode="auto">
          <a:xfrm>
            <a:off x="1219200" y="4292600"/>
            <a:ext cx="7315200" cy="822325"/>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首先不可能有 </a:t>
            </a:r>
            <a:r>
              <a:rPr lang="en-US" altLang="zh-CN" sz="2400" dirty="0">
                <a:solidFill>
                  <a:srgbClr val="333399"/>
                </a:solidFill>
                <a:latin typeface="Arial" pitchFamily="34" charset="0"/>
                <a:ea typeface="楷体_GB2312" pitchFamily="49" charset="-122"/>
              </a:rPr>
              <a:t>w=</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否则</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状态 </a:t>
            </a:r>
            <a:r>
              <a:rPr lang="en-US" altLang="zh-CN" sz="2400" dirty="0">
                <a:solidFill>
                  <a:srgbClr val="333399"/>
                </a:solidFill>
                <a:latin typeface="Arial" pitchFamily="34" charset="0"/>
                <a:ea typeface="楷体_GB2312" pitchFamily="49" charset="-122"/>
              </a:rPr>
              <a:t>r </a:t>
            </a:r>
            <a:r>
              <a:rPr lang="zh-CN" altLang="en-US" sz="2400" i="0" dirty="0">
                <a:solidFill>
                  <a:srgbClr val="333399"/>
                </a:solidFill>
                <a:latin typeface="Arial" pitchFamily="34" charset="0"/>
                <a:ea typeface="楷体_GB2312" pitchFamily="49" charset="-122"/>
              </a:rPr>
              <a:t>为终态</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而</a:t>
            </a:r>
            <a:r>
              <a:rPr lang="en-US" altLang="zh-CN" sz="2400" dirty="0">
                <a:solidFill>
                  <a:srgbClr val="333399"/>
                </a:solidFill>
                <a:latin typeface="Arial" pitchFamily="34" charset="0"/>
                <a:ea typeface="楷体_GB2312" pitchFamily="49" charset="-122"/>
              </a:rPr>
              <a:t>s </a:t>
            </a:r>
            <a:r>
              <a:rPr lang="zh-CN" altLang="en-US" sz="2400" i="0" dirty="0">
                <a:solidFill>
                  <a:srgbClr val="333399"/>
                </a:solidFill>
                <a:latin typeface="Arial" pitchFamily="34" charset="0"/>
                <a:ea typeface="楷体_GB2312" pitchFamily="49" charset="-122"/>
              </a:rPr>
              <a:t>为非终态，依填表算法</a:t>
            </a:r>
            <a:r>
              <a:rPr lang="en-US" altLang="zh-CN" sz="2400" dirty="0">
                <a:solidFill>
                  <a:srgbClr val="333399"/>
                </a:solidFill>
                <a:latin typeface="Arial" pitchFamily="34" charset="0"/>
                <a:ea typeface="楷体_GB2312" pitchFamily="49" charset="-122"/>
              </a:rPr>
              <a:t>, r </a:t>
            </a:r>
            <a:r>
              <a:rPr lang="zh-CN" altLang="en-US" sz="2400" i="0" dirty="0">
                <a:solidFill>
                  <a:srgbClr val="333399"/>
                </a:solidFill>
                <a:latin typeface="Arial" pitchFamily="34" charset="0"/>
                <a:ea typeface="楷体_GB2312" pitchFamily="49" charset="-122"/>
              </a:rPr>
              <a:t>和</a:t>
            </a:r>
            <a:r>
              <a:rPr lang="en-US" altLang="zh-CN" sz="2400" dirty="0">
                <a:solidFill>
                  <a:srgbClr val="333399"/>
                </a:solidFill>
                <a:latin typeface="Arial" pitchFamily="34" charset="0"/>
                <a:ea typeface="楷体_GB2312" pitchFamily="49" charset="-122"/>
              </a:rPr>
              <a:t>s </a:t>
            </a:r>
            <a:r>
              <a:rPr lang="zh-CN" altLang="en-US" sz="2400" i="0" dirty="0">
                <a:solidFill>
                  <a:srgbClr val="333399"/>
                </a:solidFill>
                <a:latin typeface="Arial" pitchFamily="34" charset="0"/>
                <a:ea typeface="楷体_GB2312" pitchFamily="49" charset="-122"/>
              </a:rPr>
              <a:t>第一步就被标记</a:t>
            </a:r>
            <a:r>
              <a:rPr lang="en-US" altLang="zh-CN" sz="2400" i="0" dirty="0">
                <a:solidFill>
                  <a:srgbClr val="333399"/>
                </a:solidFill>
                <a:latin typeface="Arial" pitchFamily="34" charset="0"/>
                <a:ea typeface="楷体_GB2312" pitchFamily="49" charset="-122"/>
              </a:rPr>
              <a:t>.</a:t>
            </a:r>
          </a:p>
        </p:txBody>
      </p:sp>
      <p:sp>
        <p:nvSpPr>
          <p:cNvPr id="139274" name="Rectangle 10"/>
          <p:cNvSpPr>
            <a:spLocks noChangeArrowheads="1"/>
          </p:cNvSpPr>
          <p:nvPr/>
        </p:nvSpPr>
        <p:spPr bwMode="auto">
          <a:xfrm>
            <a:off x="1219200" y="5029200"/>
            <a:ext cx="7543800" cy="118745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设</a:t>
            </a:r>
            <a:r>
              <a:rPr lang="en-US" altLang="zh-CN" sz="2400" dirty="0">
                <a:solidFill>
                  <a:srgbClr val="333399"/>
                </a:solidFill>
                <a:latin typeface="Arial" pitchFamily="34" charset="0"/>
                <a:ea typeface="楷体_GB2312" pitchFamily="49" charset="-122"/>
              </a:rPr>
              <a:t>w=</a:t>
            </a:r>
            <a:r>
              <a:rPr lang="en-US" altLang="zh-CN" sz="2400" dirty="0">
                <a:solidFill>
                  <a:srgbClr val="333399"/>
                </a:solidFill>
                <a:latin typeface="Arial" pitchFamily="34" charset="0"/>
                <a:ea typeface="楷体_GB2312" pitchFamily="49" charset="-122"/>
                <a:sym typeface="Symbol" pitchFamily="18" charset="2"/>
              </a:rPr>
              <a:t>ax</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并且</a:t>
            </a:r>
            <a:r>
              <a:rPr lang="zh-CN" altLang="en-US"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r,a</a:t>
            </a:r>
            <a:r>
              <a:rPr lang="en-US" altLang="zh-CN" sz="2400" dirty="0">
                <a:solidFill>
                  <a:srgbClr val="333399"/>
                </a:solidFill>
                <a:latin typeface="Arial" pitchFamily="34" charset="0"/>
                <a:ea typeface="楷体_GB2312" pitchFamily="49" charset="-122"/>
                <a:sym typeface="Symbol" pitchFamily="18" charset="2"/>
              </a:rPr>
              <a:t>)=p,</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err="1">
                <a:solidFill>
                  <a:srgbClr val="333399"/>
                </a:solidFill>
                <a:latin typeface="Arial" pitchFamily="34" charset="0"/>
                <a:ea typeface="楷体_GB2312" pitchFamily="49" charset="-122"/>
                <a:sym typeface="Symbol" pitchFamily="18" charset="2"/>
              </a:rPr>
              <a:t>s,a</a:t>
            </a:r>
            <a:r>
              <a:rPr lang="en-US" altLang="zh-CN" sz="2400" dirty="0">
                <a:solidFill>
                  <a:srgbClr val="333399"/>
                </a:solidFill>
                <a:latin typeface="Arial" pitchFamily="34" charset="0"/>
                <a:ea typeface="楷体_GB2312" pitchFamily="49" charset="-122"/>
                <a:sym typeface="Symbol" pitchFamily="18" charset="2"/>
              </a:rPr>
              <a:t>)=q</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则</a:t>
            </a:r>
            <a:r>
              <a:rPr lang="en-US" altLang="zh-CN" sz="2400" dirty="0">
                <a:solidFill>
                  <a:srgbClr val="333399"/>
                </a:solidFill>
                <a:latin typeface="Arial" pitchFamily="34" charset="0"/>
                <a:ea typeface="楷体_GB2312" pitchFamily="49" charset="-122"/>
              </a:rPr>
              <a:t>p </a:t>
            </a:r>
            <a:r>
              <a:rPr lang="zh-CN" altLang="en-US" sz="2400" i="0" dirty="0">
                <a:solidFill>
                  <a:srgbClr val="333399"/>
                </a:solidFill>
                <a:latin typeface="Arial" pitchFamily="34" charset="0"/>
                <a:ea typeface="楷体_GB2312" pitchFamily="49" charset="-122"/>
              </a:rPr>
              <a:t>和</a:t>
            </a:r>
            <a:r>
              <a:rPr lang="en-US" altLang="zh-CN" sz="2400" dirty="0">
                <a:solidFill>
                  <a:srgbClr val="333399"/>
                </a:solidFill>
                <a:latin typeface="Arial" pitchFamily="34" charset="0"/>
                <a:ea typeface="楷体_GB2312" pitchFamily="49" charset="-122"/>
              </a:rPr>
              <a:t>q </a:t>
            </a:r>
            <a:r>
              <a:rPr lang="zh-CN" altLang="en-US" sz="2400" i="0" dirty="0">
                <a:solidFill>
                  <a:srgbClr val="333399"/>
                </a:solidFill>
                <a:latin typeface="Arial" pitchFamily="34" charset="0"/>
                <a:ea typeface="楷体_GB2312" pitchFamily="49" charset="-122"/>
              </a:rPr>
              <a:t>可被 </a:t>
            </a:r>
            <a:r>
              <a:rPr lang="en-US" altLang="zh-CN" sz="2400" dirty="0">
                <a:solidFill>
                  <a:srgbClr val="333399"/>
                </a:solidFill>
                <a:latin typeface="Arial" pitchFamily="34" charset="0"/>
                <a:ea typeface="楷体_GB2312" pitchFamily="49" charset="-122"/>
              </a:rPr>
              <a:t>x</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区别</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但同样</a:t>
            </a:r>
            <a:r>
              <a:rPr lang="en-US" altLang="zh-CN" sz="2400" dirty="0">
                <a:solidFill>
                  <a:srgbClr val="333399"/>
                </a:solidFill>
                <a:latin typeface="Arial" pitchFamily="34" charset="0"/>
                <a:ea typeface="楷体_GB2312" pitchFamily="49" charset="-122"/>
              </a:rPr>
              <a:t>p </a:t>
            </a:r>
            <a:r>
              <a:rPr lang="zh-CN" altLang="en-US" sz="2400" i="0" dirty="0">
                <a:solidFill>
                  <a:srgbClr val="333399"/>
                </a:solidFill>
                <a:latin typeface="Arial" pitchFamily="34" charset="0"/>
                <a:ea typeface="楷体_GB2312" pitchFamily="49" charset="-122"/>
              </a:rPr>
              <a:t>和</a:t>
            </a:r>
            <a:r>
              <a:rPr lang="en-US" altLang="zh-CN" sz="2400" dirty="0">
                <a:solidFill>
                  <a:srgbClr val="333399"/>
                </a:solidFill>
                <a:latin typeface="Arial" pitchFamily="34" charset="0"/>
                <a:ea typeface="楷体_GB2312" pitchFamily="49" charset="-122"/>
              </a:rPr>
              <a:t>q </a:t>
            </a:r>
            <a:r>
              <a:rPr lang="zh-CN" altLang="en-US" sz="2400" i="0" dirty="0">
                <a:solidFill>
                  <a:srgbClr val="333399"/>
                </a:solidFill>
                <a:latin typeface="Arial" pitchFamily="34" charset="0"/>
                <a:ea typeface="楷体_GB2312" pitchFamily="49" charset="-122"/>
              </a:rPr>
              <a:t>不可能被填表算法标记</a:t>
            </a:r>
            <a:r>
              <a:rPr lang="en-US" altLang="zh-CN" sz="2400" dirty="0">
                <a:solidFill>
                  <a:srgbClr val="333399"/>
                </a:solidFill>
                <a:latin typeface="Arial" pitchFamily="34" charset="0"/>
                <a:ea typeface="楷体_GB2312" pitchFamily="49" charset="-122"/>
              </a:rPr>
              <a:t>(</a:t>
            </a:r>
            <a:r>
              <a:rPr lang="zh-CN" altLang="en-US" sz="2400" i="0" dirty="0">
                <a:solidFill>
                  <a:srgbClr val="333399"/>
                </a:solidFill>
                <a:latin typeface="Arial" pitchFamily="34" charset="0"/>
                <a:ea typeface="楷体_GB2312" pitchFamily="49" charset="-122"/>
              </a:rPr>
              <a:t>否则</a:t>
            </a:r>
            <a:r>
              <a:rPr lang="en-US" altLang="zh-CN" sz="2400" dirty="0">
                <a:solidFill>
                  <a:srgbClr val="333399"/>
                </a:solidFill>
                <a:latin typeface="Arial" pitchFamily="34" charset="0"/>
                <a:ea typeface="楷体_GB2312" pitchFamily="49" charset="-122"/>
              </a:rPr>
              <a:t>, r </a:t>
            </a:r>
            <a:r>
              <a:rPr lang="zh-CN" altLang="en-US" sz="2400" i="0" dirty="0">
                <a:solidFill>
                  <a:srgbClr val="333399"/>
                </a:solidFill>
                <a:latin typeface="Arial" pitchFamily="34" charset="0"/>
                <a:ea typeface="楷体_GB2312" pitchFamily="49" charset="-122"/>
              </a:rPr>
              <a:t>和</a:t>
            </a:r>
            <a:r>
              <a:rPr lang="en-US" altLang="zh-CN" sz="2400" dirty="0">
                <a:solidFill>
                  <a:srgbClr val="333399"/>
                </a:solidFill>
                <a:latin typeface="Arial" pitchFamily="34" charset="0"/>
                <a:ea typeface="楷体_GB2312" pitchFamily="49" charset="-122"/>
              </a:rPr>
              <a:t>s </a:t>
            </a:r>
            <a:r>
              <a:rPr lang="zh-CN" altLang="en-US" sz="2400" i="0" dirty="0">
                <a:solidFill>
                  <a:srgbClr val="333399"/>
                </a:solidFill>
                <a:latin typeface="Arial" pitchFamily="34" charset="0"/>
                <a:ea typeface="楷体_GB2312" pitchFamily="49" charset="-122"/>
              </a:rPr>
              <a:t>将被标记</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同样也有</a:t>
            </a:r>
            <a:r>
              <a:rPr lang="en-US" altLang="zh-CN" sz="2400" dirty="0">
                <a:solidFill>
                  <a:srgbClr val="333399"/>
                </a:solidFill>
                <a:latin typeface="Arial" pitchFamily="34" charset="0"/>
                <a:ea typeface="楷体_GB2312" pitchFamily="49" charset="-122"/>
              </a:rPr>
              <a:t>, x</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 </a:t>
            </a:r>
          </a:p>
        </p:txBody>
      </p:sp>
      <p:sp>
        <p:nvSpPr>
          <p:cNvPr id="139275" name="Rectangle 11"/>
          <p:cNvSpPr>
            <a:spLocks noChangeArrowheads="1"/>
          </p:cNvSpPr>
          <p:nvPr/>
        </p:nvSpPr>
        <p:spPr bwMode="auto">
          <a:xfrm>
            <a:off x="1752600" y="6172200"/>
            <a:ext cx="5338763" cy="457200"/>
          </a:xfrm>
          <a:prstGeom prst="rect">
            <a:avLst/>
          </a:prstGeom>
          <a:noFill/>
          <a:ln w="9525">
            <a:noFill/>
            <a:miter lim="800000"/>
            <a:headEnd/>
            <a:tailEnd/>
          </a:ln>
          <a:effectLst/>
        </p:spPr>
        <p:txBody>
          <a:bodyPr wrap="none">
            <a:spAutoFit/>
          </a:bodyPr>
          <a:lstStyle/>
          <a:p>
            <a:pPr algn="l"/>
            <a:r>
              <a:rPr lang="zh-CN" altLang="en-US" sz="2400" i="0" dirty="0">
                <a:solidFill>
                  <a:srgbClr val="333399"/>
                </a:solidFill>
                <a:latin typeface="Arial" pitchFamily="34" charset="0"/>
                <a:ea typeface="楷体_GB2312" pitchFamily="49" charset="-122"/>
              </a:rPr>
              <a:t>该过程不可能一直下去</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终将产生矛盾</a:t>
            </a:r>
            <a:r>
              <a:rPr lang="en-US" altLang="zh-CN" sz="2400" i="0" dirty="0">
                <a:solidFill>
                  <a:srgbClr val="333399"/>
                </a:solidFill>
                <a:latin typeface="Arial" pitchFamily="34" charset="0"/>
                <a:ea typeface="楷体_GB2312" pitchFamily="49" charset="-122"/>
              </a:rPr>
              <a:t>.</a:t>
            </a:r>
          </a:p>
        </p:txBody>
      </p:sp>
      <p:sp>
        <p:nvSpPr>
          <p:cNvPr id="139276" name="Rectangle 12"/>
          <p:cNvSpPr>
            <a:spLocks noChangeArrowheads="1"/>
          </p:cNvSpPr>
          <p:nvPr/>
        </p:nvSpPr>
        <p:spPr bwMode="auto">
          <a:xfrm>
            <a:off x="1179513" y="6400800"/>
            <a:ext cx="336550" cy="457200"/>
          </a:xfrm>
          <a:prstGeom prst="rect">
            <a:avLst/>
          </a:prstGeom>
          <a:noFill/>
          <a:ln w="9525">
            <a:noFill/>
            <a:miter lim="800000"/>
            <a:headEnd/>
            <a:tailEnd/>
          </a:ln>
          <a:effectLst/>
        </p:spPr>
        <p:txBody>
          <a:bodyPr wrap="none">
            <a:spAutoFit/>
          </a:bodyPr>
          <a:lstStyle/>
          <a:p>
            <a:pPr algn="l"/>
            <a:r>
              <a:rPr lang="en-US" altLang="zh-CN" sz="2400" i="0">
                <a:solidFill>
                  <a:srgbClr val="333399"/>
                </a:solidFill>
                <a:cs typeface="Times New Roman" pitchFamily="18" charset="0"/>
                <a:sym typeface="Symbol" pitchFamily="18" charset="2"/>
              </a:rPr>
              <a:t></a:t>
            </a:r>
          </a:p>
        </p:txBody>
      </p:sp>
      <p:sp>
        <p:nvSpPr>
          <p:cNvPr id="139277" name="Rectangle 13"/>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39278" name="Rectangle 14"/>
          <p:cNvSpPr>
            <a:spLocks noChangeArrowheads="1"/>
          </p:cNvSpPr>
          <p:nvPr/>
        </p:nvSpPr>
        <p:spPr bwMode="auto">
          <a:xfrm>
            <a:off x="392113" y="1125538"/>
            <a:ext cx="79248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dirty="0">
                <a:latin typeface="Arial" pitchFamily="34" charset="0"/>
                <a:ea typeface="楷体_GB2312" pitchFamily="49" charset="-122"/>
                <a:sym typeface="Symbol" pitchFamily="18" charset="2"/>
              </a:rPr>
              <a:t> </a:t>
            </a:r>
            <a:r>
              <a:rPr lang="zh-CN" altLang="en-US" sz="3200" i="0" dirty="0">
                <a:latin typeface="Arial" pitchFamily="34" charset="0"/>
                <a:ea typeface="楷体_GB2312" pitchFamily="49" charset="-122"/>
                <a:sym typeface="Symbol" pitchFamily="18" charset="2"/>
              </a:rPr>
              <a:t>计算状态集划分的算法</a:t>
            </a:r>
            <a:r>
              <a:rPr lang="en-US" altLang="zh-CN" sz="3200" i="0" dirty="0">
                <a:latin typeface="Arial" pitchFamily="34" charset="0"/>
                <a:ea typeface="楷体_GB2312" pitchFamily="49" charset="-122"/>
                <a:cs typeface="Arial" pitchFamily="34" charset="0"/>
                <a:sym typeface="Symbol" pitchFamily="18" charset="2"/>
              </a:rPr>
              <a:t>—</a:t>
            </a:r>
            <a:r>
              <a:rPr lang="zh-CN" altLang="en-US" sz="3200" i="0" dirty="0">
                <a:latin typeface="Arial" pitchFamily="34" charset="0"/>
                <a:ea typeface="楷体_GB2312" pitchFamily="49" charset="-122"/>
                <a:sym typeface="Symbol" pitchFamily="18" charset="2"/>
              </a:rPr>
              <a:t>填表法</a:t>
            </a:r>
          </a:p>
        </p:txBody>
      </p:sp>
      <p:sp>
        <p:nvSpPr>
          <p:cNvPr id="11" name="文本框 10">
            <a:extLst>
              <a:ext uri="{FF2B5EF4-FFF2-40B4-BE49-F238E27FC236}">
                <a16:creationId xmlns:a16="http://schemas.microsoft.com/office/drawing/2014/main" id="{3DDD3150-83AA-2049-BCC7-DCBF98403F71}"/>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108</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9270"/>
                                        </p:tgtEl>
                                        <p:attrNameLst>
                                          <p:attrName>style.visibility</p:attrName>
                                        </p:attrNameLst>
                                      </p:cBhvr>
                                      <p:to>
                                        <p:strVal val="visible"/>
                                      </p:to>
                                    </p:set>
                                    <p:animEffect transition="in" filter="slide(fromBottom)">
                                      <p:cBhvr>
                                        <p:cTn id="7" dur="500"/>
                                        <p:tgtEl>
                                          <p:spTgt spid="13927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9271"/>
                                        </p:tgtEl>
                                        <p:attrNameLst>
                                          <p:attrName>style.visibility</p:attrName>
                                        </p:attrNameLst>
                                      </p:cBhvr>
                                      <p:to>
                                        <p:strVal val="visible"/>
                                      </p:to>
                                    </p:set>
                                    <p:animEffect transition="in" filter="slide(fromBottom)">
                                      <p:cBhvr>
                                        <p:cTn id="12" dur="500"/>
                                        <p:tgtEl>
                                          <p:spTgt spid="13927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9272"/>
                                        </p:tgtEl>
                                        <p:attrNameLst>
                                          <p:attrName>style.visibility</p:attrName>
                                        </p:attrNameLst>
                                      </p:cBhvr>
                                      <p:to>
                                        <p:strVal val="visible"/>
                                      </p:to>
                                    </p:set>
                                    <p:animEffect transition="in" filter="slide(fromBottom)">
                                      <p:cBhvr>
                                        <p:cTn id="17" dur="500"/>
                                        <p:tgtEl>
                                          <p:spTgt spid="13927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9273"/>
                                        </p:tgtEl>
                                        <p:attrNameLst>
                                          <p:attrName>style.visibility</p:attrName>
                                        </p:attrNameLst>
                                      </p:cBhvr>
                                      <p:to>
                                        <p:strVal val="visible"/>
                                      </p:to>
                                    </p:set>
                                    <p:animEffect transition="in" filter="slide(fromBottom)">
                                      <p:cBhvr>
                                        <p:cTn id="22" dur="500"/>
                                        <p:tgtEl>
                                          <p:spTgt spid="13927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39274"/>
                                        </p:tgtEl>
                                        <p:attrNameLst>
                                          <p:attrName>style.visibility</p:attrName>
                                        </p:attrNameLst>
                                      </p:cBhvr>
                                      <p:to>
                                        <p:strVal val="visible"/>
                                      </p:to>
                                    </p:set>
                                    <p:animEffect transition="in" filter="slide(fromBottom)">
                                      <p:cBhvr>
                                        <p:cTn id="27" dur="500"/>
                                        <p:tgtEl>
                                          <p:spTgt spid="13927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39275"/>
                                        </p:tgtEl>
                                        <p:attrNameLst>
                                          <p:attrName>style.visibility</p:attrName>
                                        </p:attrNameLst>
                                      </p:cBhvr>
                                      <p:to>
                                        <p:strVal val="visible"/>
                                      </p:to>
                                    </p:set>
                                    <p:animEffect transition="in" filter="slide(fromBottom)">
                                      <p:cBhvr>
                                        <p:cTn id="32" dur="500"/>
                                        <p:tgtEl>
                                          <p:spTgt spid="13927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39276"/>
                                        </p:tgtEl>
                                        <p:attrNameLst>
                                          <p:attrName>style.visibility</p:attrName>
                                        </p:attrNameLst>
                                      </p:cBhvr>
                                      <p:to>
                                        <p:strVal val="visible"/>
                                      </p:to>
                                    </p:set>
                                    <p:animEffect transition="in" filter="slide(fromBottom)">
                                      <p:cBhvr>
                                        <p:cTn id="37" dur="500"/>
                                        <p:tgtEl>
                                          <p:spTgt spid="139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0" grpId="0" autoUpdateAnimBg="0"/>
      <p:bldP spid="139271" grpId="0" autoUpdateAnimBg="0"/>
      <p:bldP spid="139272" grpId="0" autoUpdateAnimBg="0"/>
      <p:bldP spid="139273" grpId="0" autoUpdateAnimBg="0"/>
      <p:bldP spid="139274" grpId="0" autoUpdateAnimBg="0"/>
      <p:bldP spid="139275" grpId="0" autoUpdateAnimBg="0"/>
      <p:bldP spid="139276"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4" name="Rectangle 6"/>
          <p:cNvSpPr>
            <a:spLocks noChangeArrowheads="1"/>
          </p:cNvSpPr>
          <p:nvPr/>
        </p:nvSpPr>
        <p:spPr bwMode="auto">
          <a:xfrm>
            <a:off x="395288" y="1412875"/>
            <a:ext cx="82296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通过合并等价的状态进行 </a:t>
            </a:r>
            <a:r>
              <a:rPr lang="en-US" altLang="zh-CN" sz="3200">
                <a:latin typeface="Arial" pitchFamily="34" charset="0"/>
                <a:ea typeface="楷体_GB2312" pitchFamily="49" charset="-122"/>
                <a:sym typeface="Symbol" pitchFamily="18" charset="2"/>
              </a:rPr>
              <a:t>DFA</a:t>
            </a:r>
            <a:r>
              <a:rPr lang="en-US" altLang="zh-CN" sz="3200">
                <a:latin typeface="Arial" pitchFamily="34" charset="0"/>
                <a:ea typeface="楷体_GB2312" pitchFamily="49" charset="-122"/>
              </a:rPr>
              <a:t> </a:t>
            </a:r>
            <a:r>
              <a:rPr lang="zh-CN" altLang="en-US" sz="3200" i="0">
                <a:latin typeface="Arial" pitchFamily="34" charset="0"/>
                <a:ea typeface="楷体_GB2312" pitchFamily="49" charset="-122"/>
              </a:rPr>
              <a:t>的优化</a:t>
            </a:r>
          </a:p>
        </p:txBody>
      </p:sp>
      <p:sp>
        <p:nvSpPr>
          <p:cNvPr id="140295" name="Rectangle 7"/>
          <p:cNvSpPr>
            <a:spLocks noChangeArrowheads="1"/>
          </p:cNvSpPr>
          <p:nvPr/>
        </p:nvSpPr>
        <p:spPr bwMode="auto">
          <a:xfrm>
            <a:off x="755650" y="2209800"/>
            <a:ext cx="8229600" cy="404971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a:latin typeface="Arial" pitchFamily="34" charset="0"/>
                <a:ea typeface="楷体_GB2312" pitchFamily="49" charset="-122"/>
                <a:sym typeface="Symbol" pitchFamily="18" charset="2"/>
              </a:rPr>
              <a:t>  </a:t>
            </a:r>
            <a:r>
              <a:rPr lang="zh-CN" altLang="en-US" sz="2800" i="0">
                <a:latin typeface="Arial" pitchFamily="34" charset="0"/>
                <a:ea typeface="楷体_GB2312" pitchFamily="49" charset="-122"/>
                <a:sym typeface="Symbol" pitchFamily="18" charset="2"/>
              </a:rPr>
              <a:t>步骤</a:t>
            </a:r>
            <a:r>
              <a:rPr lang="zh-CN" altLang="en-US" sz="2400" i="0">
                <a:latin typeface="Arial" pitchFamily="34" charset="0"/>
                <a:ea typeface="楷体_GB2312" pitchFamily="49" charset="-122"/>
                <a:sym typeface="Symbol" pitchFamily="18" charset="2"/>
              </a:rPr>
              <a:t> </a:t>
            </a:r>
          </a:p>
          <a:p>
            <a:pPr algn="l">
              <a:buFont typeface="Wingdings" pitchFamily="2" charset="2"/>
              <a:buNone/>
            </a:pPr>
            <a:endParaRPr lang="zh-CN" altLang="en-US" sz="1000" i="0">
              <a:solidFill>
                <a:srgbClr val="333399"/>
              </a:solidFill>
              <a:latin typeface="Arial" pitchFamily="34" charset="0"/>
              <a:ea typeface="楷体_GB2312" pitchFamily="49" charset="-122"/>
            </a:endParaRPr>
          </a:p>
          <a:p>
            <a:pPr algn="l">
              <a:buFont typeface="Wingdings" pitchFamily="2" charset="2"/>
              <a:buNone/>
            </a:pPr>
            <a:r>
              <a:rPr lang="zh-CN" altLang="en-US" sz="2400" i="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1. </a:t>
            </a:r>
            <a:r>
              <a:rPr lang="zh-CN" altLang="en-US" sz="2400" i="0">
                <a:solidFill>
                  <a:srgbClr val="333399"/>
                </a:solidFill>
                <a:latin typeface="Arial" pitchFamily="34" charset="0"/>
                <a:ea typeface="楷体_GB2312" pitchFamily="49" charset="-122"/>
                <a:sym typeface="Symbol" pitchFamily="18" charset="2"/>
              </a:rPr>
              <a:t>删除所有从开始状态不可到达的状态及与其相关的边</a:t>
            </a:r>
            <a:r>
              <a:rPr lang="en-US" altLang="zh-CN" sz="2400">
                <a:solidFill>
                  <a:srgbClr val="333399"/>
                </a:solidFill>
                <a:latin typeface="Arial" pitchFamily="34" charset="0"/>
                <a:ea typeface="楷体_GB2312" pitchFamily="49" charset="-122"/>
                <a:sym typeface="Symbol" pitchFamily="18" charset="2"/>
              </a:rPr>
              <a:t>,</a:t>
            </a:r>
            <a:r>
              <a:rPr lang="en-US" altLang="zh-CN" sz="2400" i="0">
                <a:solidFill>
                  <a:srgbClr val="333399"/>
                </a:solidFill>
                <a:latin typeface="Arial" pitchFamily="34" charset="0"/>
                <a:ea typeface="楷体_GB2312" pitchFamily="49" charset="-122"/>
                <a:sym typeface="Symbol" pitchFamily="18" charset="2"/>
              </a:rPr>
              <a:t> </a:t>
            </a:r>
          </a:p>
          <a:p>
            <a:pPr algn="l">
              <a:buFont typeface="Wingdings" pitchFamily="2" charset="2"/>
              <a:buNone/>
            </a:pPr>
            <a:r>
              <a:rPr lang="en-US" altLang="zh-CN" sz="2400" i="0">
                <a:solidFill>
                  <a:srgbClr val="333399"/>
                </a:solidFill>
                <a:latin typeface="Arial" pitchFamily="34" charset="0"/>
                <a:ea typeface="楷体_GB2312" pitchFamily="49" charset="-122"/>
                <a:sym typeface="Symbol" pitchFamily="18" charset="2"/>
              </a:rPr>
              <a:t>         </a:t>
            </a:r>
            <a:r>
              <a:rPr lang="zh-CN" altLang="en-US" sz="2400" i="0">
                <a:solidFill>
                  <a:srgbClr val="333399"/>
                </a:solidFill>
                <a:latin typeface="Arial" pitchFamily="34" charset="0"/>
                <a:ea typeface="楷体_GB2312" pitchFamily="49" charset="-122"/>
                <a:sym typeface="Symbol" pitchFamily="18" charset="2"/>
              </a:rPr>
              <a:t>设所得到的 </a:t>
            </a:r>
            <a:r>
              <a:rPr lang="en-US" altLang="zh-CN" sz="2400">
                <a:solidFill>
                  <a:srgbClr val="333399"/>
                </a:solidFill>
                <a:latin typeface="Arial" pitchFamily="34" charset="0"/>
                <a:ea typeface="楷体_GB2312" pitchFamily="49" charset="-122"/>
                <a:sym typeface="Symbol" pitchFamily="18" charset="2"/>
              </a:rPr>
              <a:t>DFA</a:t>
            </a:r>
            <a:r>
              <a:rPr lang="en-US" altLang="zh-CN" sz="2400" i="0">
                <a:solidFill>
                  <a:srgbClr val="333399"/>
                </a:solidFill>
                <a:latin typeface="Arial" pitchFamily="34" charset="0"/>
                <a:ea typeface="楷体_GB2312" pitchFamily="49" charset="-122"/>
                <a:sym typeface="Symbol" pitchFamily="18" charset="2"/>
              </a:rPr>
              <a:t> </a:t>
            </a:r>
            <a:r>
              <a:rPr lang="zh-CN" altLang="en-US" sz="2400" i="0">
                <a:solidFill>
                  <a:srgbClr val="333399"/>
                </a:solidFill>
                <a:latin typeface="Arial" pitchFamily="34" charset="0"/>
                <a:ea typeface="楷体_GB2312" pitchFamily="49" charset="-122"/>
                <a:sym typeface="Symbol" pitchFamily="18" charset="2"/>
              </a:rPr>
              <a:t>为 </a:t>
            </a:r>
            <a:r>
              <a:rPr lang="en-US" altLang="zh-CN" sz="2400">
                <a:solidFill>
                  <a:srgbClr val="333399"/>
                </a:solidFill>
                <a:latin typeface="Arial" pitchFamily="34" charset="0"/>
                <a:ea typeface="楷体_GB2312" pitchFamily="49" charset="-122"/>
              </a:rPr>
              <a:t>A = </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i="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rPr>
              <a:t>, F </a:t>
            </a:r>
            <a:r>
              <a:rPr lang="en-US" altLang="zh-CN" sz="2400" i="0">
                <a:solidFill>
                  <a:srgbClr val="333399"/>
                </a:solidFill>
                <a:latin typeface="Arial" pitchFamily="34" charset="0"/>
                <a:ea typeface="楷体_GB2312" pitchFamily="49" charset="-122"/>
              </a:rPr>
              <a:t>)</a:t>
            </a:r>
            <a:r>
              <a:rPr lang="en-US" altLang="zh-CN" sz="2400" i="0">
                <a:solidFill>
                  <a:srgbClr val="333399"/>
                </a:solidFill>
                <a:latin typeface="Arial" pitchFamily="34" charset="0"/>
                <a:ea typeface="楷体_GB2312" pitchFamily="49" charset="-122"/>
                <a:sym typeface="Symbol" pitchFamily="18" charset="2"/>
              </a:rPr>
              <a:t> </a:t>
            </a:r>
            <a:r>
              <a:rPr lang="zh-CN" altLang="en-US" sz="2400" i="0">
                <a:solidFill>
                  <a:srgbClr val="333399"/>
                </a:solidFill>
                <a:latin typeface="Arial" pitchFamily="34" charset="0"/>
                <a:ea typeface="楷体_GB2312" pitchFamily="49" charset="-122"/>
                <a:sym typeface="Symbol" pitchFamily="18" charset="2"/>
              </a:rPr>
              <a:t>；</a:t>
            </a:r>
          </a:p>
          <a:p>
            <a:pPr algn="l">
              <a:buFont typeface="Wingdings" pitchFamily="2" charset="2"/>
              <a:buNone/>
            </a:pPr>
            <a:endParaRPr lang="zh-CN" altLang="en-US" sz="1000" i="0">
              <a:solidFill>
                <a:srgbClr val="333399"/>
              </a:solidFill>
              <a:latin typeface="Arial" pitchFamily="34" charset="0"/>
              <a:ea typeface="楷体_GB2312" pitchFamily="49" charset="-122"/>
            </a:endParaRPr>
          </a:p>
          <a:p>
            <a:pPr algn="l">
              <a:buFont typeface="Wingdings" pitchFamily="2" charset="2"/>
              <a:buNone/>
            </a:pPr>
            <a:r>
              <a:rPr lang="zh-CN" altLang="en-US" sz="2400" i="0">
                <a:solidFill>
                  <a:srgbClr val="333399"/>
                </a:solidFill>
                <a:latin typeface="Arial" pitchFamily="34" charset="0"/>
                <a:ea typeface="楷体_GB2312" pitchFamily="49" charset="-122"/>
                <a:sym typeface="Symbol" pitchFamily="18" charset="2"/>
              </a:rPr>
              <a:t>     </a:t>
            </a:r>
            <a:r>
              <a:rPr lang="en-US" altLang="zh-CN" sz="2400" i="0">
                <a:solidFill>
                  <a:srgbClr val="333399"/>
                </a:solidFill>
                <a:latin typeface="Arial" pitchFamily="34" charset="0"/>
                <a:ea typeface="楷体_GB2312" pitchFamily="49" charset="-122"/>
                <a:sym typeface="Symbol" pitchFamily="18" charset="2"/>
              </a:rPr>
              <a:t>2</a:t>
            </a:r>
            <a:r>
              <a:rPr lang="en-US" altLang="zh-CN" sz="2400">
                <a:solidFill>
                  <a:srgbClr val="333399"/>
                </a:solidFill>
                <a:latin typeface="Arial" pitchFamily="34" charset="0"/>
                <a:ea typeface="楷体_GB2312" pitchFamily="49" charset="-122"/>
                <a:sym typeface="Symbol" pitchFamily="18" charset="2"/>
              </a:rPr>
              <a:t>. </a:t>
            </a:r>
            <a:r>
              <a:rPr lang="zh-CN" altLang="en-US" sz="2400" i="0">
                <a:solidFill>
                  <a:srgbClr val="333399"/>
                </a:solidFill>
                <a:latin typeface="Arial" pitchFamily="34" charset="0"/>
                <a:ea typeface="楷体_GB2312" pitchFamily="49" charset="-122"/>
                <a:sym typeface="Symbol" pitchFamily="18" charset="2"/>
              </a:rPr>
              <a:t>使用填表算法找出所有等价的状态偶对；</a:t>
            </a:r>
          </a:p>
          <a:p>
            <a:pPr algn="l">
              <a:buFont typeface="Wingdings" pitchFamily="2" charset="2"/>
              <a:buNone/>
            </a:pPr>
            <a:endParaRPr lang="zh-CN" altLang="en-US" sz="1000" i="0">
              <a:solidFill>
                <a:srgbClr val="333399"/>
              </a:solidFill>
              <a:latin typeface="Arial" pitchFamily="34" charset="0"/>
              <a:ea typeface="楷体_GB2312" pitchFamily="49" charset="-122"/>
            </a:endParaRPr>
          </a:p>
          <a:p>
            <a:pPr algn="l">
              <a:buFont typeface="Wingdings" pitchFamily="2" charset="2"/>
              <a:buNone/>
            </a:pPr>
            <a:r>
              <a:rPr lang="zh-CN" altLang="en-US" sz="2400" i="0">
                <a:solidFill>
                  <a:srgbClr val="333399"/>
                </a:solidFill>
                <a:latin typeface="Arial" pitchFamily="34" charset="0"/>
                <a:ea typeface="楷体_GB2312" pitchFamily="49" charset="-122"/>
                <a:sym typeface="Symbol" pitchFamily="18" charset="2"/>
              </a:rPr>
              <a:t>     </a:t>
            </a:r>
            <a:r>
              <a:rPr lang="en-US" altLang="zh-CN" sz="2400" i="0">
                <a:solidFill>
                  <a:srgbClr val="333399"/>
                </a:solidFill>
                <a:latin typeface="Arial" pitchFamily="34" charset="0"/>
                <a:ea typeface="楷体_GB2312" pitchFamily="49" charset="-122"/>
                <a:sym typeface="Symbol" pitchFamily="18" charset="2"/>
              </a:rPr>
              <a:t>3</a:t>
            </a:r>
            <a:r>
              <a:rPr lang="en-US" altLang="zh-CN" sz="2400">
                <a:solidFill>
                  <a:srgbClr val="333399"/>
                </a:solidFill>
                <a:latin typeface="Arial" pitchFamily="34" charset="0"/>
                <a:ea typeface="楷体_GB2312" pitchFamily="49" charset="-122"/>
                <a:sym typeface="Symbol" pitchFamily="18" charset="2"/>
              </a:rPr>
              <a:t>.</a:t>
            </a:r>
            <a:r>
              <a:rPr lang="en-US" altLang="zh-CN" sz="2400" i="0">
                <a:solidFill>
                  <a:srgbClr val="333399"/>
                </a:solidFill>
                <a:latin typeface="Arial" pitchFamily="34" charset="0"/>
                <a:ea typeface="楷体_GB2312" pitchFamily="49" charset="-122"/>
                <a:sym typeface="Symbol" pitchFamily="18" charset="2"/>
              </a:rPr>
              <a:t> </a:t>
            </a:r>
            <a:r>
              <a:rPr lang="zh-CN" altLang="en-US" sz="2400" i="0">
                <a:solidFill>
                  <a:srgbClr val="333399"/>
                </a:solidFill>
                <a:latin typeface="Arial" pitchFamily="34" charset="0"/>
                <a:ea typeface="楷体_GB2312" pitchFamily="49" charset="-122"/>
                <a:sym typeface="Symbol" pitchFamily="18" charset="2"/>
              </a:rPr>
              <a:t>根据 </a:t>
            </a:r>
            <a:r>
              <a:rPr lang="en-US" altLang="zh-CN" sz="2400">
                <a:solidFill>
                  <a:srgbClr val="333399"/>
                </a:solidFill>
                <a:latin typeface="Arial" pitchFamily="34" charset="0"/>
                <a:ea typeface="楷体_GB2312" pitchFamily="49" charset="-122"/>
                <a:sym typeface="Symbol" pitchFamily="18" charset="2"/>
              </a:rPr>
              <a:t>2 </a:t>
            </a:r>
            <a:r>
              <a:rPr lang="zh-CN" altLang="en-US" sz="2400" i="0">
                <a:solidFill>
                  <a:srgbClr val="333399"/>
                </a:solidFill>
                <a:latin typeface="Arial" pitchFamily="34" charset="0"/>
                <a:ea typeface="楷体_GB2312" pitchFamily="49" charset="-122"/>
                <a:sym typeface="Symbol" pitchFamily="18" charset="2"/>
              </a:rPr>
              <a:t>的结果计算当前状态集合的划分块，每一划分</a:t>
            </a:r>
          </a:p>
          <a:p>
            <a:pPr algn="l">
              <a:buFont typeface="Wingdings" pitchFamily="2" charset="2"/>
              <a:buNone/>
            </a:pPr>
            <a:r>
              <a:rPr lang="zh-CN" altLang="en-US" sz="2400" i="0">
                <a:solidFill>
                  <a:srgbClr val="333399"/>
                </a:solidFill>
                <a:latin typeface="Arial" pitchFamily="34" charset="0"/>
                <a:ea typeface="楷体_GB2312" pitchFamily="49" charset="-122"/>
                <a:sym typeface="Symbol" pitchFamily="18" charset="2"/>
              </a:rPr>
              <a:t>         块中的状态相互之间等价，而不同划分块中的状态之</a:t>
            </a:r>
          </a:p>
          <a:p>
            <a:pPr algn="l">
              <a:buFont typeface="Wingdings" pitchFamily="2" charset="2"/>
              <a:buNone/>
            </a:pPr>
            <a:r>
              <a:rPr lang="zh-CN" altLang="en-US" sz="2400" i="0">
                <a:solidFill>
                  <a:srgbClr val="333399"/>
                </a:solidFill>
                <a:latin typeface="Arial" pitchFamily="34" charset="0"/>
                <a:ea typeface="楷体_GB2312" pitchFamily="49" charset="-122"/>
                <a:sym typeface="Symbol" pitchFamily="18" charset="2"/>
              </a:rPr>
              <a:t>         间都是可区别的</a:t>
            </a:r>
            <a:r>
              <a:rPr lang="en-US" altLang="zh-CN" sz="2400" i="0">
                <a:solidFill>
                  <a:srgbClr val="333399"/>
                </a:solidFill>
                <a:latin typeface="Arial" pitchFamily="34" charset="0"/>
                <a:ea typeface="楷体_GB2312" pitchFamily="49" charset="-122"/>
                <a:sym typeface="Symbol" pitchFamily="18" charset="2"/>
              </a:rPr>
              <a:t>. </a:t>
            </a:r>
            <a:r>
              <a:rPr lang="zh-CN" altLang="en-US" sz="2400" i="0">
                <a:solidFill>
                  <a:srgbClr val="333399"/>
                </a:solidFill>
                <a:latin typeface="Arial" pitchFamily="34" charset="0"/>
                <a:ea typeface="楷体_GB2312" pitchFamily="49" charset="-122"/>
                <a:sym typeface="Symbol" pitchFamily="18" charset="2"/>
              </a:rPr>
              <a:t>包含状态 </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sym typeface="Symbol" pitchFamily="18" charset="2"/>
              </a:rPr>
              <a:t>的划分块用 </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sym typeface="Symbol" pitchFamily="18" charset="2"/>
              </a:rPr>
              <a:t>表示</a:t>
            </a:r>
            <a:r>
              <a:rPr lang="en-US" altLang="zh-CN" sz="2400" i="0">
                <a:solidFill>
                  <a:srgbClr val="333399"/>
                </a:solidFill>
                <a:latin typeface="Arial" pitchFamily="34" charset="0"/>
                <a:ea typeface="楷体_GB2312" pitchFamily="49" charset="-122"/>
                <a:sym typeface="Symbol" pitchFamily="18" charset="2"/>
              </a:rPr>
              <a:t>.</a:t>
            </a:r>
          </a:p>
          <a:p>
            <a:pPr algn="l">
              <a:buFont typeface="Wingdings" pitchFamily="2" charset="2"/>
              <a:buNone/>
            </a:pPr>
            <a:endParaRPr lang="en-US" altLang="zh-CN" sz="1000" i="0">
              <a:solidFill>
                <a:srgbClr val="333399"/>
              </a:solidFill>
              <a:latin typeface="Arial" pitchFamily="34" charset="0"/>
              <a:ea typeface="楷体_GB2312" pitchFamily="49" charset="-122"/>
            </a:endParaRPr>
          </a:p>
          <a:p>
            <a:pPr algn="l">
              <a:buFont typeface="Wingdings" pitchFamily="2" charset="2"/>
              <a:buNone/>
            </a:pPr>
            <a:r>
              <a:rPr lang="en-US" altLang="zh-CN" sz="2400" i="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sym typeface="Symbol" pitchFamily="18" charset="2"/>
              </a:rPr>
              <a:t>4. </a:t>
            </a:r>
            <a:r>
              <a:rPr lang="zh-CN" altLang="en-US" sz="2400" i="0">
                <a:solidFill>
                  <a:srgbClr val="333399"/>
                </a:solidFill>
                <a:latin typeface="Arial" pitchFamily="34" charset="0"/>
                <a:ea typeface="楷体_GB2312" pitchFamily="49" charset="-122"/>
                <a:sym typeface="Symbol" pitchFamily="18" charset="2"/>
              </a:rPr>
              <a:t>构造与 </a:t>
            </a:r>
            <a:r>
              <a:rPr lang="en-US" altLang="zh-CN" sz="2400">
                <a:solidFill>
                  <a:srgbClr val="333399"/>
                </a:solidFill>
                <a:latin typeface="Arial" pitchFamily="34" charset="0"/>
                <a:ea typeface="楷体_GB2312" pitchFamily="49" charset="-122"/>
              </a:rPr>
              <a:t>A </a:t>
            </a:r>
            <a:r>
              <a:rPr lang="zh-CN" altLang="en-US" sz="2400" i="0">
                <a:solidFill>
                  <a:srgbClr val="333399"/>
                </a:solidFill>
                <a:latin typeface="Arial" pitchFamily="34" charset="0"/>
                <a:ea typeface="楷体_GB2312" pitchFamily="49" charset="-122"/>
                <a:sym typeface="Symbol" pitchFamily="18" charset="2"/>
              </a:rPr>
              <a:t>等价的 </a:t>
            </a:r>
            <a:r>
              <a:rPr lang="en-US" altLang="zh-CN" sz="2400">
                <a:solidFill>
                  <a:srgbClr val="333399"/>
                </a:solidFill>
                <a:latin typeface="Arial" pitchFamily="34" charset="0"/>
                <a:ea typeface="楷体_GB2312" pitchFamily="49" charset="-122"/>
                <a:sym typeface="Symbol" pitchFamily="18" charset="2"/>
              </a:rPr>
              <a:t>DFA</a:t>
            </a:r>
            <a:r>
              <a:rPr lang="en-US" altLang="zh-CN" sz="2400" i="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B = </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B</a:t>
            </a:r>
            <a:r>
              <a:rPr lang="en-US" altLang="zh-CN" sz="2400">
                <a:solidFill>
                  <a:srgbClr val="333399"/>
                </a:solidFill>
                <a:latin typeface="Arial" pitchFamily="34" charset="0"/>
                <a:ea typeface="楷体_GB2312" pitchFamily="49" charset="-122"/>
              </a:rPr>
              <a:t>,</a:t>
            </a:r>
            <a:r>
              <a:rPr lang="en-US" altLang="zh-CN" sz="2400" i="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baseline="-25000">
                <a:solidFill>
                  <a:srgbClr val="333399"/>
                </a:solidFill>
                <a:latin typeface="Arial" pitchFamily="34" charset="0"/>
                <a:ea typeface="楷体_GB2312" pitchFamily="49" charset="-122"/>
              </a:rPr>
              <a:t>B</a:t>
            </a:r>
            <a:r>
              <a:rPr lang="en-US" altLang="zh-CN" sz="2400">
                <a:solidFill>
                  <a:srgbClr val="333399"/>
                </a:solidFill>
                <a:latin typeface="Arial" pitchFamily="34" charset="0"/>
                <a:ea typeface="楷体_GB2312" pitchFamily="49" charset="-122"/>
              </a:rPr>
              <a:t>, [q</a:t>
            </a:r>
            <a:r>
              <a:rPr lang="en-US" altLang="zh-CN" sz="2400" baseline="-25000">
                <a:solidFill>
                  <a:srgbClr val="333399"/>
                </a:solidFill>
                <a:latin typeface="Arial" pitchFamily="34" charset="0"/>
                <a:ea typeface="楷体_GB2312" pitchFamily="49" charset="-122"/>
              </a:rPr>
              <a:t>0</a:t>
            </a:r>
            <a:r>
              <a:rPr lang="en-US" altLang="zh-CN" sz="2400">
                <a:solidFill>
                  <a:srgbClr val="333399"/>
                </a:solidFill>
                <a:latin typeface="Arial" pitchFamily="34" charset="0"/>
                <a:ea typeface="楷体_GB2312" pitchFamily="49" charset="-122"/>
              </a:rPr>
              <a:t>], F</a:t>
            </a:r>
            <a:r>
              <a:rPr lang="en-US" altLang="zh-CN" sz="2400" baseline="-25000">
                <a:solidFill>
                  <a:srgbClr val="333399"/>
                </a:solidFill>
                <a:latin typeface="Arial" pitchFamily="34" charset="0"/>
                <a:ea typeface="楷体_GB2312" pitchFamily="49" charset="-122"/>
              </a:rPr>
              <a:t>B</a:t>
            </a:r>
            <a:r>
              <a:rPr lang="en-US" altLang="zh-CN" sz="240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rPr>
              <a:t>)</a:t>
            </a:r>
            <a:r>
              <a:rPr lang="en-US" altLang="zh-CN" sz="2400" i="0">
                <a:solidFill>
                  <a:srgbClr val="333399"/>
                </a:solidFill>
                <a:latin typeface="Arial" pitchFamily="34" charset="0"/>
                <a:ea typeface="楷体_GB2312" pitchFamily="49" charset="-122"/>
                <a:sym typeface="Symbol" pitchFamily="18" charset="2"/>
              </a:rPr>
              <a:t> , </a:t>
            </a:r>
            <a:r>
              <a:rPr lang="zh-CN" altLang="en-US" sz="2400" i="0">
                <a:solidFill>
                  <a:srgbClr val="333399"/>
                </a:solidFill>
                <a:latin typeface="Arial" pitchFamily="34" charset="0"/>
                <a:ea typeface="楷体_GB2312" pitchFamily="49" charset="-122"/>
                <a:sym typeface="Symbol" pitchFamily="18" charset="2"/>
              </a:rPr>
              <a:t>其中</a:t>
            </a:r>
          </a:p>
          <a:p>
            <a:pPr algn="l">
              <a:buFont typeface="Wingdings" pitchFamily="2" charset="2"/>
              <a:buNone/>
            </a:pPr>
            <a:r>
              <a:rPr lang="zh-CN" altLang="en-US" sz="2400" i="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B</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q] </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q</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Q</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F</a:t>
            </a:r>
            <a:r>
              <a:rPr lang="en-US" altLang="zh-CN" sz="2400" baseline="-25000">
                <a:solidFill>
                  <a:srgbClr val="333399"/>
                </a:solidFill>
                <a:latin typeface="Arial" pitchFamily="34" charset="0"/>
                <a:ea typeface="楷体_GB2312" pitchFamily="49" charset="-122"/>
              </a:rPr>
              <a:t>B</a:t>
            </a:r>
            <a:r>
              <a:rPr lang="en-US" altLang="zh-CN" sz="2400">
                <a:solidFill>
                  <a:srgbClr val="333399"/>
                </a:solidFill>
                <a:latin typeface="Arial" pitchFamily="34" charset="0"/>
                <a:ea typeface="楷体_GB2312" pitchFamily="49" charset="-122"/>
                <a:sym typeface="Symbol" pitchFamily="18" charset="2"/>
              </a:rPr>
              <a:t> = { [</a:t>
            </a:r>
            <a:r>
              <a:rPr lang="en-US" altLang="zh-CN" sz="2400">
                <a:solidFill>
                  <a:srgbClr val="333399"/>
                </a:solidFill>
                <a:latin typeface="Arial" pitchFamily="34" charset="0"/>
                <a:ea typeface="楷体_GB2312" pitchFamily="49" charset="-122"/>
              </a:rPr>
              <a:t>q] </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q</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F</a:t>
            </a:r>
            <a:r>
              <a:rPr lang="en-US" altLang="zh-CN" sz="2400">
                <a:solidFill>
                  <a:srgbClr val="333399"/>
                </a:solidFill>
                <a:latin typeface="Arial" pitchFamily="34" charset="0"/>
                <a:ea typeface="楷体_GB2312" pitchFamily="49" charset="-122"/>
                <a:sym typeface="Symbol" pitchFamily="18" charset="2"/>
              </a:rPr>
              <a:t>}, </a:t>
            </a:r>
            <a:r>
              <a:rPr lang="en-US" altLang="zh-CN" sz="2400" baseline="-25000">
                <a:solidFill>
                  <a:srgbClr val="333399"/>
                </a:solidFill>
                <a:latin typeface="Arial" pitchFamily="34" charset="0"/>
                <a:ea typeface="楷体_GB2312" pitchFamily="49" charset="-122"/>
              </a:rPr>
              <a:t>B</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q] </a:t>
            </a:r>
            <a:r>
              <a:rPr lang="en-US" altLang="zh-CN" sz="2400">
                <a:solidFill>
                  <a:srgbClr val="333399"/>
                </a:solidFill>
                <a:latin typeface="Arial" pitchFamily="34" charset="0"/>
                <a:ea typeface="楷体_GB2312" pitchFamily="49" charset="-122"/>
                <a:sym typeface="Symbol" pitchFamily="18" charset="2"/>
              </a:rPr>
              <a:t>,a)=[</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q</a:t>
            </a:r>
            <a:r>
              <a:rPr lang="en-US" altLang="zh-CN" sz="2400">
                <a:solidFill>
                  <a:srgbClr val="333399"/>
                </a:solidFill>
                <a:latin typeface="Arial" pitchFamily="34" charset="0"/>
                <a:ea typeface="楷体_GB2312" pitchFamily="49" charset="-122"/>
                <a:sym typeface="Symbol" pitchFamily="18" charset="2"/>
              </a:rPr>
              <a:t>,a)]</a:t>
            </a:r>
          </a:p>
        </p:txBody>
      </p:sp>
      <p:sp>
        <p:nvSpPr>
          <p:cNvPr id="140296" name="Rectangle 8"/>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5" name="文本框 4">
            <a:extLst>
              <a:ext uri="{FF2B5EF4-FFF2-40B4-BE49-F238E27FC236}">
                <a16:creationId xmlns:a16="http://schemas.microsoft.com/office/drawing/2014/main" id="{15F7EF30-F580-E048-846A-9D8EEA8C98D9}"/>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109</a:t>
            </a:r>
            <a:endParaRPr kumimoji="1" lang="zh-CN" altLang="en-US" sz="2000" b="0" i="0" dirty="0">
              <a:solidFill>
                <a:srgbClr val="000066"/>
              </a:solidFill>
            </a:endParaRPr>
          </a:p>
        </p:txBody>
      </p:sp>
    </p:spTree>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6" name="Line 14"/>
          <p:cNvSpPr>
            <a:spLocks noChangeShapeType="1"/>
          </p:cNvSpPr>
          <p:nvPr/>
        </p:nvSpPr>
        <p:spPr bwMode="auto">
          <a:xfrm flipV="1">
            <a:off x="7524750" y="3200400"/>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graphicFrame>
        <p:nvGraphicFramePr>
          <p:cNvPr id="100367" name="Object 15"/>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100524" name="Visio" r:id="rId3" imgW="2099914" imgH="374769" progId="Visio.Drawing.11">
                  <p:embed/>
                </p:oleObj>
              </mc:Choice>
              <mc:Fallback>
                <p:oleObj name="Visio" r:id="rId3" imgW="2099914" imgH="374769" progId="Visio.Drawing.11">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68" name="Text Box 16"/>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100369" name="Text Box 17"/>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100370" name="Text Box 18"/>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100371" name="Object 19"/>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00525" name="Visio" r:id="rId5" imgW="3214714" imgH="2545545" progId="Visio.Drawing.11">
                  <p:embed/>
                </p:oleObj>
              </mc:Choice>
              <mc:Fallback>
                <p:oleObj name="Visio" r:id="rId5" imgW="3214714" imgH="2545545" progId="Visio.Drawing.11">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72" name="Text Box 20"/>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100373" name="Rectangle 21"/>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00374" name="Text Box 22">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7A7A6518-3244-3940-8879-6A5407965DDB}"/>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11</a:t>
            </a:r>
            <a:endParaRPr kumimoji="1" lang="zh-CN" altLang="en-US" sz="2000" b="0" i="0" dirty="0">
              <a:solidFill>
                <a:srgbClr val="000066"/>
              </a:solidFill>
            </a:endParaRPr>
          </a:p>
        </p:txBody>
      </p:sp>
    </p:spTree>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8" name="Rectangle 6"/>
          <p:cNvSpPr>
            <a:spLocks noChangeArrowheads="1"/>
          </p:cNvSpPr>
          <p:nvPr/>
        </p:nvSpPr>
        <p:spPr bwMode="auto">
          <a:xfrm>
            <a:off x="827088" y="2035175"/>
            <a:ext cx="1362075" cy="51911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a:latin typeface="楷体_GB2312" pitchFamily="49" charset="-122"/>
                <a:ea typeface="楷体_GB2312" pitchFamily="49" charset="-122"/>
                <a:sym typeface="Symbol" pitchFamily="18" charset="2"/>
              </a:rPr>
              <a:t> </a:t>
            </a:r>
            <a:r>
              <a:rPr lang="zh-CN" altLang="en-US" sz="2800" i="0">
                <a:latin typeface="楷体_GB2312" pitchFamily="49" charset="-122"/>
                <a:ea typeface="楷体_GB2312" pitchFamily="49" charset="-122"/>
                <a:sym typeface="Symbol" pitchFamily="18" charset="2"/>
              </a:rPr>
              <a:t>举例 </a:t>
            </a:r>
          </a:p>
        </p:txBody>
      </p:sp>
      <p:graphicFrame>
        <p:nvGraphicFramePr>
          <p:cNvPr id="141319" name="Object 7"/>
          <p:cNvGraphicFramePr>
            <a:graphicFrameLocks noChangeAspect="1"/>
          </p:cNvGraphicFramePr>
          <p:nvPr/>
        </p:nvGraphicFramePr>
        <p:xfrm>
          <a:off x="685800" y="2298700"/>
          <a:ext cx="4959350" cy="2197100"/>
        </p:xfrm>
        <a:graphic>
          <a:graphicData uri="http://schemas.openxmlformats.org/presentationml/2006/ole">
            <mc:AlternateContent xmlns:mc="http://schemas.openxmlformats.org/markup-compatibility/2006">
              <mc:Choice xmlns:v="urn:schemas-microsoft-com:vml" Requires="v">
                <p:oleObj spid="_x0000_s141476" name="Visio" r:id="rId3" imgW="4975781" imgH="2198884" progId="Visio.Drawing.11">
                  <p:embed/>
                </p:oleObj>
              </mc:Choice>
              <mc:Fallback>
                <p:oleObj name="Visio" r:id="rId3" imgW="4975781" imgH="2198884" progId="Visio.Drawing.11">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298700"/>
                        <a:ext cx="4959350"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1320" name="Rectangle 8"/>
          <p:cNvSpPr>
            <a:spLocks noChangeArrowheads="1"/>
          </p:cNvSpPr>
          <p:nvPr/>
        </p:nvSpPr>
        <p:spPr bwMode="auto">
          <a:xfrm>
            <a:off x="5795963" y="3460750"/>
            <a:ext cx="2971800" cy="1339850"/>
          </a:xfrm>
          <a:prstGeom prst="rect">
            <a:avLst/>
          </a:prstGeom>
          <a:noFill/>
          <a:ln w="9525">
            <a:noFill/>
            <a:miter lim="800000"/>
            <a:headEnd/>
            <a:tailEnd/>
          </a:ln>
          <a:effectLst/>
        </p:spPr>
        <p:txBody>
          <a:bodyPr>
            <a:spAutoFit/>
          </a:bodyPr>
          <a:lstStyle/>
          <a:p>
            <a:pPr algn="l">
              <a:buClr>
                <a:srgbClr val="800080"/>
              </a:buClr>
              <a:buFontTx/>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划分结果：</a:t>
            </a:r>
          </a:p>
          <a:p>
            <a:pPr algn="l"/>
            <a:endParaRPr lang="zh-CN" altLang="en-US" sz="1000" i="0">
              <a:solidFill>
                <a:srgbClr val="333399"/>
              </a:solidFill>
              <a:latin typeface="Arial" pitchFamily="34" charset="0"/>
              <a:ea typeface="楷体_GB2312" pitchFamily="49" charset="-122"/>
            </a:endParaRPr>
          </a:p>
          <a:p>
            <a:pPr algn="l"/>
            <a:r>
              <a:rPr lang="zh-CN" altLang="en-US" sz="2400">
                <a:latin typeface="Arial" pitchFamily="34" charset="0"/>
                <a:ea typeface="楷体_GB2312" pitchFamily="49" charset="-122"/>
              </a:rPr>
              <a:t>     </a:t>
            </a:r>
            <a:r>
              <a:rPr lang="en-US" altLang="zh-CN" sz="2400">
                <a:latin typeface="Arial" pitchFamily="34" charset="0"/>
                <a:ea typeface="楷体_GB2312" pitchFamily="49" charset="-122"/>
              </a:rPr>
              <a:t>{ 1, 2 }</a:t>
            </a:r>
            <a:r>
              <a:rPr lang="en-US" altLang="zh-CN" sz="2400">
                <a:solidFill>
                  <a:srgbClr val="333399"/>
                </a:solidFill>
                <a:latin typeface="Arial" pitchFamily="34" charset="0"/>
                <a:ea typeface="楷体_GB2312" pitchFamily="49" charset="-122"/>
              </a:rPr>
              <a:t>, </a:t>
            </a:r>
            <a:r>
              <a:rPr lang="en-US" altLang="zh-CN" sz="2400">
                <a:latin typeface="Arial" pitchFamily="34" charset="0"/>
                <a:ea typeface="楷体_GB2312" pitchFamily="49" charset="-122"/>
              </a:rPr>
              <a:t>{3}</a:t>
            </a:r>
            <a:r>
              <a:rPr lang="en-US" altLang="zh-CN" sz="2400">
                <a:solidFill>
                  <a:srgbClr val="333399"/>
                </a:solidFill>
                <a:latin typeface="Arial" pitchFamily="34" charset="0"/>
                <a:ea typeface="楷体_GB2312" pitchFamily="49" charset="-122"/>
              </a:rPr>
              <a:t>, </a:t>
            </a:r>
            <a:r>
              <a:rPr lang="en-US" altLang="zh-CN" sz="2400">
                <a:latin typeface="Arial" pitchFamily="34" charset="0"/>
                <a:ea typeface="楷体_GB2312" pitchFamily="49" charset="-122"/>
              </a:rPr>
              <a:t>{4}</a:t>
            </a:r>
            <a:r>
              <a:rPr lang="en-US" altLang="zh-CN" sz="2400">
                <a:solidFill>
                  <a:srgbClr val="333399"/>
                </a:solidFill>
                <a:latin typeface="Arial" pitchFamily="34" charset="0"/>
                <a:ea typeface="楷体_GB2312" pitchFamily="49" charset="-122"/>
              </a:rPr>
              <a:t>, </a:t>
            </a:r>
          </a:p>
          <a:p>
            <a:pPr algn="l"/>
            <a:r>
              <a:rPr lang="en-US" altLang="zh-CN" sz="2400">
                <a:solidFill>
                  <a:srgbClr val="333399"/>
                </a:solidFill>
                <a:latin typeface="Arial" pitchFamily="34" charset="0"/>
                <a:ea typeface="楷体_GB2312" pitchFamily="49" charset="-122"/>
              </a:rPr>
              <a:t>     </a:t>
            </a:r>
            <a:r>
              <a:rPr lang="en-US" altLang="zh-CN" sz="2400">
                <a:latin typeface="Arial" pitchFamily="34" charset="0"/>
                <a:ea typeface="楷体_GB2312" pitchFamily="49" charset="-122"/>
              </a:rPr>
              <a:t>{5}</a:t>
            </a:r>
            <a:r>
              <a:rPr lang="en-US" altLang="zh-CN" sz="2400">
                <a:solidFill>
                  <a:srgbClr val="333399"/>
                </a:solidFill>
                <a:latin typeface="Arial" pitchFamily="34" charset="0"/>
                <a:ea typeface="楷体_GB2312" pitchFamily="49" charset="-122"/>
              </a:rPr>
              <a:t>, </a:t>
            </a:r>
            <a:r>
              <a:rPr lang="en-US" altLang="zh-CN" sz="2400">
                <a:latin typeface="Arial" pitchFamily="34" charset="0"/>
                <a:ea typeface="楷体_GB2312" pitchFamily="49" charset="-122"/>
              </a:rPr>
              <a:t>{ 6, 7 }</a:t>
            </a:r>
          </a:p>
        </p:txBody>
      </p:sp>
      <p:sp>
        <p:nvSpPr>
          <p:cNvPr id="141321" name="Rectangle 9"/>
          <p:cNvSpPr>
            <a:spLocks noChangeArrowheads="1"/>
          </p:cNvSpPr>
          <p:nvPr/>
        </p:nvSpPr>
        <p:spPr bwMode="auto">
          <a:xfrm>
            <a:off x="5815013" y="2349500"/>
            <a:ext cx="3279775" cy="974725"/>
          </a:xfrm>
          <a:prstGeom prst="rect">
            <a:avLst/>
          </a:prstGeom>
          <a:noFill/>
          <a:ln w="9525">
            <a:noFill/>
            <a:miter lim="800000"/>
            <a:headEnd/>
            <a:tailEnd/>
          </a:ln>
          <a:effectLst/>
        </p:spPr>
        <p:txBody>
          <a:bodyPr wrap="none">
            <a:spAutoFit/>
          </a:bodyPr>
          <a:lstStyle/>
          <a:p>
            <a:pPr algn="l">
              <a:buClr>
                <a:srgbClr val="800080"/>
              </a:buClr>
              <a:buFontTx/>
              <a:buChar char="–"/>
            </a:pPr>
            <a:r>
              <a:rPr lang="en-US" altLang="zh-CN" sz="2400" i="0">
                <a:solidFill>
                  <a:srgbClr val="333399"/>
                </a:solidFill>
                <a:latin typeface="Arial" pitchFamily="34" charset="0"/>
                <a:ea typeface="楷体_GB2312" pitchFamily="49" charset="-122"/>
                <a:sym typeface="Symbol" pitchFamily="18" charset="2"/>
              </a:rPr>
              <a:t>  </a:t>
            </a:r>
            <a:r>
              <a:rPr lang="zh-CN" altLang="en-US" sz="2400" i="0">
                <a:solidFill>
                  <a:srgbClr val="333399"/>
                </a:solidFill>
                <a:latin typeface="Arial" pitchFamily="34" charset="0"/>
                <a:ea typeface="楷体_GB2312" pitchFamily="49" charset="-122"/>
                <a:sym typeface="Symbol" pitchFamily="18" charset="2"/>
              </a:rPr>
              <a:t>等价的状态偶对为：</a:t>
            </a:r>
          </a:p>
          <a:p>
            <a:pPr algn="l">
              <a:buFont typeface="Wingdings" pitchFamily="2" charset="2"/>
              <a:buNone/>
            </a:pPr>
            <a:endParaRPr lang="zh-CN" altLang="en-US" sz="1000" i="0">
              <a:solidFill>
                <a:srgbClr val="333399"/>
              </a:solidFill>
              <a:latin typeface="Arial" pitchFamily="34" charset="0"/>
              <a:ea typeface="楷体_GB2312" pitchFamily="49" charset="-122"/>
            </a:endParaRPr>
          </a:p>
          <a:p>
            <a:pPr algn="l"/>
            <a:r>
              <a:rPr lang="zh-CN" altLang="en-US" sz="2400" i="0">
                <a:solidFill>
                  <a:srgbClr val="333399"/>
                </a:solidFill>
                <a:latin typeface="Arial" pitchFamily="34" charset="0"/>
                <a:ea typeface="楷体_GB2312" pitchFamily="49" charset="-122"/>
                <a:sym typeface="Symbol" pitchFamily="18" charset="2"/>
              </a:rPr>
              <a:t>   </a:t>
            </a:r>
            <a:r>
              <a:rPr lang="zh-CN" altLang="en-US"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sym typeface="Symbol" pitchFamily="18" charset="2"/>
              </a:rPr>
              <a:t>1, 2</a:t>
            </a:r>
            <a:r>
              <a:rPr lang="zh-CN" altLang="en-US" sz="2400" i="0">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sym typeface="Symbol" pitchFamily="18" charset="2"/>
              </a:rPr>
              <a:t>,</a:t>
            </a:r>
            <a:r>
              <a:rPr lang="zh-CN" altLang="en-US"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sym typeface="Symbol" pitchFamily="18" charset="2"/>
              </a:rPr>
              <a:t>6, 7</a:t>
            </a:r>
            <a:r>
              <a:rPr lang="zh-CN" altLang="en-US" sz="2400" i="0">
                <a:latin typeface="Arial" pitchFamily="34" charset="0"/>
                <a:ea typeface="楷体_GB2312" pitchFamily="49" charset="-122"/>
                <a:sym typeface="Symbol" pitchFamily="18" charset="2"/>
              </a:rPr>
              <a:t>）</a:t>
            </a:r>
          </a:p>
        </p:txBody>
      </p:sp>
      <p:sp>
        <p:nvSpPr>
          <p:cNvPr id="141322" name="Rectangle 10"/>
          <p:cNvSpPr>
            <a:spLocks noChangeArrowheads="1"/>
          </p:cNvSpPr>
          <p:nvPr/>
        </p:nvSpPr>
        <p:spPr bwMode="auto">
          <a:xfrm>
            <a:off x="5795963" y="5045075"/>
            <a:ext cx="3276600" cy="974725"/>
          </a:xfrm>
          <a:prstGeom prst="rect">
            <a:avLst/>
          </a:prstGeom>
          <a:noFill/>
          <a:ln w="9525">
            <a:noFill/>
            <a:miter lim="800000"/>
            <a:headEnd/>
            <a:tailEnd/>
          </a:ln>
          <a:effectLst/>
        </p:spPr>
        <p:txBody>
          <a:bodyPr>
            <a:spAutoFit/>
          </a:bodyPr>
          <a:lstStyle/>
          <a:p>
            <a:pPr algn="l">
              <a:buClr>
                <a:srgbClr val="800080"/>
              </a:buClr>
              <a:buFontTx/>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新的状态集合：</a:t>
            </a:r>
            <a:r>
              <a:rPr lang="zh-CN" altLang="en-US" sz="2400">
                <a:latin typeface="Arial" pitchFamily="34" charset="0"/>
                <a:ea typeface="楷体_GB2312" pitchFamily="49" charset="-122"/>
              </a:rPr>
              <a:t>   </a:t>
            </a:r>
            <a:endParaRPr lang="zh-CN" altLang="en-US" sz="1000" i="0">
              <a:solidFill>
                <a:srgbClr val="333399"/>
              </a:solidFill>
              <a:latin typeface="Arial" pitchFamily="34" charset="0"/>
              <a:ea typeface="楷体_GB2312" pitchFamily="49" charset="-122"/>
            </a:endParaRPr>
          </a:p>
          <a:p>
            <a:pPr algn="l"/>
            <a:endParaRPr lang="zh-CN" altLang="en-US" sz="1000" i="0">
              <a:solidFill>
                <a:srgbClr val="333399"/>
              </a:solidFill>
              <a:latin typeface="Arial" pitchFamily="34" charset="0"/>
              <a:ea typeface="楷体_GB2312" pitchFamily="49" charset="-122"/>
            </a:endParaRPr>
          </a:p>
          <a:p>
            <a:pPr algn="l"/>
            <a:r>
              <a:rPr lang="zh-CN" altLang="en-US" sz="2400">
                <a:latin typeface="Arial" pitchFamily="34" charset="0"/>
                <a:ea typeface="楷体_GB2312" pitchFamily="49" charset="-122"/>
              </a:rPr>
              <a:t>     </a:t>
            </a:r>
            <a:r>
              <a:rPr lang="en-US" altLang="zh-CN" sz="2400">
                <a:latin typeface="Arial" pitchFamily="34" charset="0"/>
                <a:ea typeface="楷体_GB2312" pitchFamily="49" charset="-122"/>
              </a:rPr>
              <a:t>[1]</a:t>
            </a:r>
            <a:r>
              <a:rPr lang="en-US" altLang="zh-CN" sz="2400">
                <a:solidFill>
                  <a:srgbClr val="333399"/>
                </a:solidFill>
                <a:latin typeface="Arial" pitchFamily="34" charset="0"/>
                <a:ea typeface="楷体_GB2312" pitchFamily="49" charset="-122"/>
              </a:rPr>
              <a:t>, </a:t>
            </a:r>
            <a:r>
              <a:rPr lang="en-US" altLang="zh-CN" sz="2400">
                <a:latin typeface="Arial" pitchFamily="34" charset="0"/>
                <a:ea typeface="楷体_GB2312" pitchFamily="49" charset="-122"/>
              </a:rPr>
              <a:t>[3]</a:t>
            </a:r>
            <a:r>
              <a:rPr lang="en-US" altLang="zh-CN" sz="2400">
                <a:solidFill>
                  <a:srgbClr val="333399"/>
                </a:solidFill>
                <a:latin typeface="Arial" pitchFamily="34" charset="0"/>
                <a:ea typeface="楷体_GB2312" pitchFamily="49" charset="-122"/>
              </a:rPr>
              <a:t>, </a:t>
            </a:r>
            <a:r>
              <a:rPr lang="en-US" altLang="zh-CN" sz="2400">
                <a:latin typeface="Arial" pitchFamily="34" charset="0"/>
                <a:ea typeface="楷体_GB2312" pitchFamily="49" charset="-122"/>
              </a:rPr>
              <a:t>[4]</a:t>
            </a:r>
            <a:r>
              <a:rPr lang="en-US" altLang="zh-CN" sz="2400">
                <a:solidFill>
                  <a:srgbClr val="333399"/>
                </a:solidFill>
                <a:latin typeface="Arial" pitchFamily="34" charset="0"/>
                <a:ea typeface="楷体_GB2312" pitchFamily="49" charset="-122"/>
              </a:rPr>
              <a:t>, </a:t>
            </a:r>
            <a:r>
              <a:rPr lang="en-US" altLang="zh-CN" sz="2400">
                <a:latin typeface="Arial" pitchFamily="34" charset="0"/>
                <a:ea typeface="楷体_GB2312" pitchFamily="49" charset="-122"/>
              </a:rPr>
              <a:t>[5]</a:t>
            </a:r>
            <a:r>
              <a:rPr lang="en-US" altLang="zh-CN" sz="2400">
                <a:solidFill>
                  <a:srgbClr val="333399"/>
                </a:solidFill>
                <a:latin typeface="Arial" pitchFamily="34" charset="0"/>
                <a:ea typeface="楷体_GB2312" pitchFamily="49" charset="-122"/>
              </a:rPr>
              <a:t>, </a:t>
            </a:r>
            <a:r>
              <a:rPr lang="en-US" altLang="zh-CN" sz="2400">
                <a:latin typeface="Arial" pitchFamily="34" charset="0"/>
                <a:ea typeface="楷体_GB2312" pitchFamily="49" charset="-122"/>
              </a:rPr>
              <a:t>[6]</a:t>
            </a:r>
          </a:p>
        </p:txBody>
      </p:sp>
      <p:graphicFrame>
        <p:nvGraphicFramePr>
          <p:cNvPr id="141323" name="Object 11"/>
          <p:cNvGraphicFramePr>
            <a:graphicFrameLocks noChangeAspect="1"/>
          </p:cNvGraphicFramePr>
          <p:nvPr/>
        </p:nvGraphicFramePr>
        <p:xfrm>
          <a:off x="1066800" y="4648200"/>
          <a:ext cx="4233863" cy="1971675"/>
        </p:xfrm>
        <a:graphic>
          <a:graphicData uri="http://schemas.openxmlformats.org/presentationml/2006/ole">
            <mc:AlternateContent xmlns:mc="http://schemas.openxmlformats.org/markup-compatibility/2006">
              <mc:Choice xmlns:v="urn:schemas-microsoft-com:vml" Requires="v">
                <p:oleObj spid="_x0000_s141477" name="VISIO" r:id="rId5" imgW="4233960" imgH="1971720" progId="Visio.Drawing.11">
                  <p:embed/>
                </p:oleObj>
              </mc:Choice>
              <mc:Fallback>
                <p:oleObj name="VISIO" r:id="rId5" imgW="4233960" imgH="1971720" progId="Visio.Drawing.11">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648200"/>
                        <a:ext cx="4233863"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1324" name="Rectangle 12"/>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41325" name="Rectangle 13"/>
          <p:cNvSpPr>
            <a:spLocks noChangeArrowheads="1"/>
          </p:cNvSpPr>
          <p:nvPr/>
        </p:nvSpPr>
        <p:spPr bwMode="auto">
          <a:xfrm>
            <a:off x="395288" y="1412875"/>
            <a:ext cx="82296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通过合并等价的状态进行 </a:t>
            </a:r>
            <a:r>
              <a:rPr lang="en-US" altLang="zh-CN" sz="3200">
                <a:latin typeface="Arial" pitchFamily="34" charset="0"/>
                <a:ea typeface="楷体_GB2312" pitchFamily="49" charset="-122"/>
                <a:sym typeface="Symbol" pitchFamily="18" charset="2"/>
              </a:rPr>
              <a:t>DFA</a:t>
            </a:r>
            <a:r>
              <a:rPr lang="en-US" altLang="zh-CN" sz="3200">
                <a:latin typeface="Arial" pitchFamily="34" charset="0"/>
                <a:ea typeface="楷体_GB2312" pitchFamily="49" charset="-122"/>
              </a:rPr>
              <a:t> </a:t>
            </a:r>
            <a:r>
              <a:rPr lang="zh-CN" altLang="en-US" sz="3200" i="0">
                <a:latin typeface="Arial" pitchFamily="34" charset="0"/>
                <a:ea typeface="楷体_GB2312" pitchFamily="49" charset="-122"/>
              </a:rPr>
              <a:t>的优化</a:t>
            </a:r>
          </a:p>
        </p:txBody>
      </p:sp>
      <p:sp>
        <p:nvSpPr>
          <p:cNvPr id="10" name="文本框 9">
            <a:extLst>
              <a:ext uri="{FF2B5EF4-FFF2-40B4-BE49-F238E27FC236}">
                <a16:creationId xmlns:a16="http://schemas.microsoft.com/office/drawing/2014/main" id="{33D2E5E8-DE17-F04A-9F80-07E0A9A281A9}"/>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110</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1319"/>
                                        </p:tgtEl>
                                        <p:attrNameLst>
                                          <p:attrName>style.visibility</p:attrName>
                                        </p:attrNameLst>
                                      </p:cBhvr>
                                      <p:to>
                                        <p:strVal val="visible"/>
                                      </p:to>
                                    </p:set>
                                    <p:animEffect transition="in" filter="slide(fromBottom)">
                                      <p:cBhvr>
                                        <p:cTn id="7" dur="500"/>
                                        <p:tgtEl>
                                          <p:spTgt spid="14131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1321"/>
                                        </p:tgtEl>
                                        <p:attrNameLst>
                                          <p:attrName>style.visibility</p:attrName>
                                        </p:attrNameLst>
                                      </p:cBhvr>
                                      <p:to>
                                        <p:strVal val="visible"/>
                                      </p:to>
                                    </p:set>
                                    <p:animEffect transition="in" filter="slide(fromBottom)">
                                      <p:cBhvr>
                                        <p:cTn id="12" dur="500"/>
                                        <p:tgtEl>
                                          <p:spTgt spid="14132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1320"/>
                                        </p:tgtEl>
                                        <p:attrNameLst>
                                          <p:attrName>style.visibility</p:attrName>
                                        </p:attrNameLst>
                                      </p:cBhvr>
                                      <p:to>
                                        <p:strVal val="visible"/>
                                      </p:to>
                                    </p:set>
                                    <p:animEffect transition="in" filter="slide(fromBottom)">
                                      <p:cBhvr>
                                        <p:cTn id="17" dur="500"/>
                                        <p:tgtEl>
                                          <p:spTgt spid="14132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1322"/>
                                        </p:tgtEl>
                                        <p:attrNameLst>
                                          <p:attrName>style.visibility</p:attrName>
                                        </p:attrNameLst>
                                      </p:cBhvr>
                                      <p:to>
                                        <p:strVal val="visible"/>
                                      </p:to>
                                    </p:set>
                                    <p:animEffect transition="in" filter="slide(fromBottom)">
                                      <p:cBhvr>
                                        <p:cTn id="22" dur="500"/>
                                        <p:tgtEl>
                                          <p:spTgt spid="14132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41323"/>
                                        </p:tgtEl>
                                        <p:attrNameLst>
                                          <p:attrName>style.visibility</p:attrName>
                                        </p:attrNameLst>
                                      </p:cBhvr>
                                      <p:to>
                                        <p:strVal val="visible"/>
                                      </p:to>
                                    </p:set>
                                    <p:animEffect transition="in" filter="slide(fromBottom)">
                                      <p:cBhvr>
                                        <p:cTn id="2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0" grpId="0" autoUpdateAnimBg="0"/>
      <p:bldP spid="141321" grpId="0" autoUpdateAnimBg="0"/>
      <p:bldP spid="141322"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2" name="Rectangle 6"/>
          <p:cNvSpPr>
            <a:spLocks noChangeArrowheads="1"/>
          </p:cNvSpPr>
          <p:nvPr/>
        </p:nvSpPr>
        <p:spPr bwMode="auto">
          <a:xfrm>
            <a:off x="314325" y="1447800"/>
            <a:ext cx="5553075"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a:latin typeface="Arial" pitchFamily="34" charset="0"/>
                <a:ea typeface="楷体_GB2312" pitchFamily="49" charset="-122"/>
                <a:sym typeface="Symbol" pitchFamily="18" charset="2"/>
              </a:rPr>
              <a:t> </a:t>
            </a:r>
            <a:r>
              <a:rPr lang="zh-CN" altLang="en-US" sz="3200" i="0">
                <a:latin typeface="Arial" pitchFamily="34" charset="0"/>
                <a:ea typeface="楷体_GB2312" pitchFamily="49" charset="-122"/>
                <a:sym typeface="Symbol" pitchFamily="18" charset="2"/>
              </a:rPr>
              <a:t>最小化的 </a:t>
            </a:r>
            <a:r>
              <a:rPr lang="en-US" altLang="zh-CN" sz="3200">
                <a:latin typeface="Arial" pitchFamily="34" charset="0"/>
                <a:ea typeface="楷体_GB2312" pitchFamily="49" charset="-122"/>
              </a:rPr>
              <a:t>DFA</a:t>
            </a:r>
          </a:p>
        </p:txBody>
      </p:sp>
      <p:sp>
        <p:nvSpPr>
          <p:cNvPr id="142343" name="Rectangle 7"/>
          <p:cNvSpPr>
            <a:spLocks noChangeArrowheads="1"/>
          </p:cNvSpPr>
          <p:nvPr/>
        </p:nvSpPr>
        <p:spPr bwMode="auto">
          <a:xfrm>
            <a:off x="611188" y="2209800"/>
            <a:ext cx="8424862" cy="1187450"/>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400" i="0" dirty="0">
                <a:latin typeface="Arial" pitchFamily="34" charset="0"/>
                <a:ea typeface="楷体_GB2312" pitchFamily="49" charset="-122"/>
                <a:sym typeface="Symbol" pitchFamily="18" charset="2"/>
              </a:rPr>
              <a:t>  </a:t>
            </a:r>
            <a:r>
              <a:rPr lang="zh-CN" altLang="en-US" sz="2400" i="0" dirty="0">
                <a:latin typeface="Arial" pitchFamily="34" charset="0"/>
                <a:ea typeface="楷体_GB2312" pitchFamily="49" charset="-122"/>
                <a:sym typeface="Symbol" pitchFamily="18" charset="2"/>
              </a:rPr>
              <a:t>问题  </a:t>
            </a:r>
            <a:r>
              <a:rPr lang="zh-CN" altLang="en-US" sz="2400" i="0" dirty="0">
                <a:solidFill>
                  <a:srgbClr val="333399"/>
                </a:solidFill>
                <a:latin typeface="Arial" pitchFamily="34" charset="0"/>
                <a:ea typeface="楷体_GB2312" pitchFamily="49" charset="-122"/>
                <a:sym typeface="Symbol" pitchFamily="18" charset="2"/>
              </a:rPr>
              <a:t>假定一个 </a:t>
            </a:r>
            <a:r>
              <a:rPr lang="en-US" altLang="zh-CN" sz="2400" dirty="0">
                <a:solidFill>
                  <a:srgbClr val="333399"/>
                </a:solidFill>
                <a:latin typeface="Arial" pitchFamily="34" charset="0"/>
                <a:ea typeface="楷体_GB2312" pitchFamily="49" charset="-122"/>
                <a:sym typeface="Symbol" pitchFamily="18" charset="2"/>
              </a:rPr>
              <a:t>DFA</a:t>
            </a: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为 </a:t>
            </a:r>
            <a:r>
              <a:rPr lang="en-US" altLang="zh-CN" sz="2400" dirty="0">
                <a:solidFill>
                  <a:srgbClr val="333399"/>
                </a:solidFill>
                <a:latin typeface="Arial" pitchFamily="34" charset="0"/>
                <a:ea typeface="楷体_GB2312" pitchFamily="49" charset="-122"/>
              </a:rPr>
              <a:t>A</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用上述优化步骤构造出与 </a:t>
            </a:r>
            <a:r>
              <a:rPr lang="en-US" altLang="zh-CN" sz="2400" dirty="0">
                <a:solidFill>
                  <a:srgbClr val="333399"/>
                </a:solidFill>
                <a:latin typeface="Arial" pitchFamily="34" charset="0"/>
                <a:ea typeface="楷体_GB2312" pitchFamily="49" charset="-122"/>
              </a:rPr>
              <a:t>A </a:t>
            </a:r>
            <a:r>
              <a:rPr lang="zh-CN" altLang="en-US" sz="2400" i="0" dirty="0">
                <a:solidFill>
                  <a:srgbClr val="333399"/>
                </a:solidFill>
                <a:latin typeface="Arial" pitchFamily="34" charset="0"/>
                <a:ea typeface="楷体_GB2312" pitchFamily="49" charset="-122"/>
                <a:sym typeface="Symbol" pitchFamily="18" charset="2"/>
              </a:rPr>
              <a:t>等</a:t>
            </a:r>
          </a:p>
          <a:p>
            <a:pPr algn="l">
              <a:buFont typeface="Wingdings" pitchFamily="2" charset="2"/>
              <a:buNone/>
            </a:pPr>
            <a:r>
              <a:rPr lang="zh-CN" altLang="en-US" sz="2400" i="0" dirty="0">
                <a:solidFill>
                  <a:srgbClr val="333399"/>
                </a:solidFill>
                <a:latin typeface="Arial" pitchFamily="34" charset="0"/>
                <a:ea typeface="楷体_GB2312" pitchFamily="49" charset="-122"/>
                <a:sym typeface="Symbol" pitchFamily="18" charset="2"/>
              </a:rPr>
              <a:t>    价的</a:t>
            </a:r>
            <a:r>
              <a:rPr lang="en-US" altLang="zh-CN" sz="2400" dirty="0">
                <a:solidFill>
                  <a:srgbClr val="333399"/>
                </a:solidFill>
                <a:latin typeface="Arial" pitchFamily="34" charset="0"/>
                <a:ea typeface="楷体_GB2312" pitchFamily="49" charset="-122"/>
                <a:sym typeface="Symbol" pitchFamily="18" charset="2"/>
              </a:rPr>
              <a:t>DFA</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M</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那么</a:t>
            </a:r>
            <a:r>
              <a:rPr lang="zh-CN" altLang="en-US" sz="2400" i="0" dirty="0">
                <a:latin typeface="Arial" pitchFamily="34" charset="0"/>
                <a:ea typeface="楷体_GB2312" pitchFamily="49" charset="-122"/>
                <a:sym typeface="Symbol" pitchFamily="18" charset="2"/>
              </a:rPr>
              <a:t>是否存在一个状态数目比 </a:t>
            </a:r>
            <a:r>
              <a:rPr lang="en-US" altLang="zh-CN" sz="2400" dirty="0">
                <a:latin typeface="Arial" pitchFamily="34" charset="0"/>
                <a:ea typeface="楷体_GB2312" pitchFamily="49" charset="-122"/>
              </a:rPr>
              <a:t>M </a:t>
            </a:r>
            <a:r>
              <a:rPr lang="zh-CN" altLang="en-US" sz="2400" i="0" dirty="0">
                <a:latin typeface="Arial" pitchFamily="34" charset="0"/>
                <a:ea typeface="楷体_GB2312" pitchFamily="49" charset="-122"/>
                <a:sym typeface="Symbol" pitchFamily="18" charset="2"/>
              </a:rPr>
              <a:t>还少的</a:t>
            </a:r>
            <a:r>
              <a:rPr lang="en-US" altLang="zh-CN" sz="2400" dirty="0">
                <a:latin typeface="Arial" pitchFamily="34" charset="0"/>
                <a:ea typeface="楷体_GB2312" pitchFamily="49" charset="-122"/>
                <a:sym typeface="Symbol" pitchFamily="18" charset="2"/>
              </a:rPr>
              <a:t>DFA</a:t>
            </a:r>
          </a:p>
          <a:p>
            <a:pPr algn="l">
              <a:buFont typeface="Wingdings" pitchFamily="2" charset="2"/>
              <a:buNone/>
            </a:pPr>
            <a:r>
              <a:rPr lang="en-US" altLang="zh-CN" sz="2400" dirty="0">
                <a:latin typeface="Arial" pitchFamily="34" charset="0"/>
                <a:ea typeface="楷体_GB2312" pitchFamily="49" charset="-122"/>
                <a:sym typeface="Symbol" pitchFamily="18" charset="2"/>
              </a:rPr>
              <a:t>    N, </a:t>
            </a:r>
            <a:r>
              <a:rPr lang="zh-CN" altLang="en-US" sz="2400" i="0" dirty="0">
                <a:latin typeface="Arial" pitchFamily="34" charset="0"/>
                <a:ea typeface="楷体_GB2312" pitchFamily="49" charset="-122"/>
                <a:sym typeface="Symbol" pitchFamily="18" charset="2"/>
              </a:rPr>
              <a:t>它接受的语言同 </a:t>
            </a:r>
            <a:r>
              <a:rPr lang="en-US" altLang="zh-CN" sz="2400" dirty="0">
                <a:latin typeface="Arial" pitchFamily="34" charset="0"/>
                <a:ea typeface="楷体_GB2312" pitchFamily="49" charset="-122"/>
              </a:rPr>
              <a:t>A </a:t>
            </a:r>
            <a:r>
              <a:rPr lang="zh-CN" altLang="en-US" sz="2400" i="0" dirty="0">
                <a:latin typeface="Arial" pitchFamily="34" charset="0"/>
                <a:ea typeface="楷体_GB2312" pitchFamily="49" charset="-122"/>
                <a:sym typeface="Symbol" pitchFamily="18" charset="2"/>
              </a:rPr>
              <a:t>和 </a:t>
            </a:r>
            <a:r>
              <a:rPr lang="en-US" altLang="zh-CN" sz="2400" dirty="0">
                <a:latin typeface="Arial" pitchFamily="34" charset="0"/>
                <a:ea typeface="楷体_GB2312" pitchFamily="49" charset="-122"/>
              </a:rPr>
              <a:t>M </a:t>
            </a:r>
            <a:r>
              <a:rPr lang="zh-CN" altLang="en-US" sz="2400" i="0" dirty="0">
                <a:latin typeface="Arial" pitchFamily="34" charset="0"/>
                <a:ea typeface="楷体_GB2312" pitchFamily="49" charset="-122"/>
              </a:rPr>
              <a:t>完全</a:t>
            </a:r>
            <a:r>
              <a:rPr lang="zh-CN" altLang="en-US" sz="2400" i="0" dirty="0">
                <a:latin typeface="Arial" pitchFamily="34" charset="0"/>
                <a:ea typeface="楷体_GB2312" pitchFamily="49" charset="-122"/>
                <a:sym typeface="Symbol" pitchFamily="18" charset="2"/>
              </a:rPr>
              <a:t>一样</a:t>
            </a:r>
            <a:r>
              <a:rPr lang="en-US" altLang="zh-CN" sz="2400" dirty="0">
                <a:latin typeface="Arial" pitchFamily="34" charset="0"/>
                <a:ea typeface="楷体_GB2312" pitchFamily="49" charset="-122"/>
                <a:sym typeface="Symbol" pitchFamily="18" charset="2"/>
              </a:rPr>
              <a:t>?</a:t>
            </a:r>
          </a:p>
        </p:txBody>
      </p:sp>
      <p:sp>
        <p:nvSpPr>
          <p:cNvPr id="142344" name="Rectangle 8"/>
          <p:cNvSpPr>
            <a:spLocks noChangeArrowheads="1"/>
          </p:cNvSpPr>
          <p:nvPr/>
        </p:nvSpPr>
        <p:spPr bwMode="auto">
          <a:xfrm>
            <a:off x="611188" y="3733800"/>
            <a:ext cx="8424862" cy="2282825"/>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latin typeface="Arial" pitchFamily="34" charset="0"/>
                <a:ea typeface="楷体_GB2312" pitchFamily="49" charset="-122"/>
                <a:sym typeface="Symbol" pitchFamily="18" charset="2"/>
              </a:rPr>
              <a:t>假设存在一个这样 </a:t>
            </a:r>
            <a:r>
              <a:rPr lang="en-US" altLang="zh-CN" sz="2400" dirty="0">
                <a:latin typeface="Arial" pitchFamily="34" charset="0"/>
                <a:ea typeface="楷体_GB2312" pitchFamily="49" charset="-122"/>
                <a:sym typeface="Symbol" pitchFamily="18" charset="2"/>
              </a:rPr>
              <a:t>DFA N</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现将 </a:t>
            </a:r>
            <a:r>
              <a:rPr lang="en-US" altLang="zh-CN" sz="2400" dirty="0">
                <a:solidFill>
                  <a:srgbClr val="333399"/>
                </a:solidFill>
                <a:latin typeface="Arial" pitchFamily="34" charset="0"/>
                <a:ea typeface="楷体_GB2312" pitchFamily="49" charset="-122"/>
              </a:rPr>
              <a:t>M </a:t>
            </a:r>
            <a:r>
              <a:rPr lang="zh-CN" altLang="en-US" sz="2400" i="0" dirty="0">
                <a:solidFill>
                  <a:srgbClr val="333399"/>
                </a:solidFill>
                <a:latin typeface="Arial" pitchFamily="34" charset="0"/>
                <a:ea typeface="楷体_GB2312" pitchFamily="49" charset="-122"/>
                <a:sym typeface="Symbol" pitchFamily="18" charset="2"/>
              </a:rPr>
              <a:t>和 </a:t>
            </a:r>
            <a:r>
              <a:rPr lang="en-US" altLang="zh-CN" sz="2400" dirty="0">
                <a:solidFill>
                  <a:srgbClr val="333399"/>
                </a:solidFill>
                <a:latin typeface="Arial" pitchFamily="34" charset="0"/>
                <a:ea typeface="楷体_GB2312" pitchFamily="49" charset="-122"/>
                <a:sym typeface="Symbol" pitchFamily="18" charset="2"/>
              </a:rPr>
              <a:t>N </a:t>
            </a:r>
            <a:r>
              <a:rPr lang="zh-CN" altLang="en-US" sz="2400" i="0" dirty="0">
                <a:solidFill>
                  <a:srgbClr val="333399"/>
                </a:solidFill>
                <a:latin typeface="Arial" pitchFamily="34" charset="0"/>
                <a:ea typeface="楷体_GB2312" pitchFamily="49" charset="-122"/>
                <a:sym typeface="Symbol" pitchFamily="18" charset="2"/>
              </a:rPr>
              <a:t>相并</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即状态、</a:t>
            </a:r>
          </a:p>
          <a:p>
            <a:pPr algn="l">
              <a:buFont typeface="Wingdings" pitchFamily="2" charset="2"/>
              <a:buNone/>
            </a:pPr>
            <a:r>
              <a:rPr lang="zh-CN" altLang="en-US" sz="2400" i="0" dirty="0">
                <a:solidFill>
                  <a:srgbClr val="333399"/>
                </a:solidFill>
                <a:latin typeface="Arial" pitchFamily="34" charset="0"/>
                <a:ea typeface="楷体_GB2312" pitchFamily="49" charset="-122"/>
                <a:sym typeface="Symbol" pitchFamily="18" charset="2"/>
              </a:rPr>
              <a:t>    转移规则都相并</a:t>
            </a:r>
            <a:r>
              <a:rPr lang="en-US" altLang="zh-CN" sz="2400" dirty="0">
                <a:solidFill>
                  <a:srgbClr val="333399"/>
                </a:solidFill>
                <a:latin typeface="Arial" pitchFamily="34" charset="0"/>
                <a:ea typeface="楷体_GB2312" pitchFamily="49" charset="-122"/>
                <a:sym typeface="Symbol" pitchFamily="18" charset="2"/>
              </a:rPr>
              <a:t>,</a:t>
            </a: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这里假定 </a:t>
            </a:r>
            <a:r>
              <a:rPr lang="en-US" altLang="zh-CN" sz="2400" dirty="0">
                <a:solidFill>
                  <a:srgbClr val="333399"/>
                </a:solidFill>
                <a:latin typeface="Arial" pitchFamily="34" charset="0"/>
                <a:ea typeface="楷体_GB2312" pitchFamily="49" charset="-122"/>
              </a:rPr>
              <a:t>M </a:t>
            </a:r>
            <a:r>
              <a:rPr lang="zh-CN" altLang="en-US" sz="2400" i="0" dirty="0">
                <a:solidFill>
                  <a:srgbClr val="333399"/>
                </a:solidFill>
                <a:latin typeface="Arial" pitchFamily="34" charset="0"/>
                <a:ea typeface="楷体_GB2312" pitchFamily="49" charset="-122"/>
                <a:sym typeface="Symbol" pitchFamily="18" charset="2"/>
              </a:rPr>
              <a:t>和 </a:t>
            </a:r>
            <a:r>
              <a:rPr lang="en-US" altLang="zh-CN" sz="2400" dirty="0">
                <a:solidFill>
                  <a:srgbClr val="333399"/>
                </a:solidFill>
                <a:latin typeface="Arial" pitchFamily="34" charset="0"/>
                <a:ea typeface="楷体_GB2312" pitchFamily="49" charset="-122"/>
                <a:sym typeface="Symbol" pitchFamily="18" charset="2"/>
              </a:rPr>
              <a:t>N </a:t>
            </a:r>
            <a:r>
              <a:rPr lang="zh-CN" altLang="en-US" sz="2400" i="0" dirty="0">
                <a:solidFill>
                  <a:srgbClr val="333399"/>
                </a:solidFill>
                <a:latin typeface="Arial" pitchFamily="34" charset="0"/>
                <a:ea typeface="楷体_GB2312" pitchFamily="49" charset="-122"/>
                <a:sym typeface="Symbol" pitchFamily="18" charset="2"/>
              </a:rPr>
              <a:t>之间没有重名的状态</a:t>
            </a:r>
            <a:r>
              <a:rPr lang="en-US" altLang="zh-CN" sz="2400" dirty="0">
                <a:solidFill>
                  <a:srgbClr val="333399"/>
                </a:solidFill>
                <a:latin typeface="Arial" pitchFamily="34" charset="0"/>
                <a:ea typeface="楷体_GB2312" pitchFamily="49" charset="-122"/>
                <a:sym typeface="Symbol" pitchFamily="18" charset="2"/>
              </a:rPr>
              <a:t>, </a:t>
            </a:r>
          </a:p>
          <a:p>
            <a:pPr algn="l">
              <a:buFont typeface="Wingdings" pitchFamily="2" charset="2"/>
              <a:buNone/>
            </a:pP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因而也没有相交的转移边</a:t>
            </a:r>
            <a:r>
              <a:rPr lang="en-US" altLang="zh-CN" sz="2400" dirty="0">
                <a:solidFill>
                  <a:srgbClr val="333399"/>
                </a:solidFill>
                <a:latin typeface="Arial" pitchFamily="34" charset="0"/>
                <a:ea typeface="楷体_GB2312" pitchFamily="49" charset="-122"/>
                <a:sym typeface="Symbol" pitchFamily="18" charset="2"/>
              </a:rPr>
              <a:t>,</a:t>
            </a: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原来的终态还是终态</a:t>
            </a: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原来的两</a:t>
            </a:r>
          </a:p>
          <a:p>
            <a:pPr algn="l">
              <a:buFont typeface="Wingdings" pitchFamily="2" charset="2"/>
              <a:buNone/>
            </a:pPr>
            <a:r>
              <a:rPr lang="zh-CN" altLang="en-US" sz="2400" i="0" dirty="0">
                <a:solidFill>
                  <a:srgbClr val="333399"/>
                </a:solidFill>
                <a:latin typeface="Arial" pitchFamily="34" charset="0"/>
                <a:ea typeface="楷体_GB2312" pitchFamily="49" charset="-122"/>
                <a:sym typeface="Symbol" pitchFamily="18" charset="2"/>
              </a:rPr>
              <a:t>    个初态中任选一个作为新的初态</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同时还假定 </a:t>
            </a:r>
            <a:r>
              <a:rPr lang="en-US" altLang="zh-CN" sz="2400" dirty="0">
                <a:solidFill>
                  <a:srgbClr val="333399"/>
                </a:solidFill>
                <a:latin typeface="Arial" pitchFamily="34" charset="0"/>
                <a:ea typeface="楷体_GB2312" pitchFamily="49" charset="-122"/>
              </a:rPr>
              <a:t>M </a:t>
            </a:r>
            <a:r>
              <a:rPr lang="zh-CN" altLang="en-US" sz="2400" i="0" dirty="0">
                <a:solidFill>
                  <a:srgbClr val="333399"/>
                </a:solidFill>
                <a:latin typeface="Arial" pitchFamily="34" charset="0"/>
                <a:ea typeface="楷体_GB2312" pitchFamily="49" charset="-122"/>
                <a:sym typeface="Symbol" pitchFamily="18" charset="2"/>
              </a:rPr>
              <a:t>和 </a:t>
            </a:r>
            <a:r>
              <a:rPr lang="en-US" altLang="zh-CN" sz="2400" dirty="0">
                <a:solidFill>
                  <a:srgbClr val="333399"/>
                </a:solidFill>
                <a:latin typeface="Arial" pitchFamily="34" charset="0"/>
                <a:ea typeface="楷体_GB2312" pitchFamily="49" charset="-122"/>
                <a:sym typeface="Symbol" pitchFamily="18" charset="2"/>
              </a:rPr>
              <a:t>N </a:t>
            </a:r>
            <a:r>
              <a:rPr lang="zh-CN" altLang="en-US" sz="2400" i="0" dirty="0">
                <a:solidFill>
                  <a:srgbClr val="333399"/>
                </a:solidFill>
                <a:latin typeface="Arial" pitchFamily="34" charset="0"/>
                <a:ea typeface="楷体_GB2312" pitchFamily="49" charset="-122"/>
                <a:sym typeface="Symbol" pitchFamily="18" charset="2"/>
              </a:rPr>
              <a:t>的每</a:t>
            </a:r>
          </a:p>
          <a:p>
            <a:pPr algn="l">
              <a:buFont typeface="Wingdings" pitchFamily="2" charset="2"/>
              <a:buNone/>
            </a:pPr>
            <a:r>
              <a:rPr lang="zh-CN" altLang="en-US" sz="2400" i="0" dirty="0">
                <a:solidFill>
                  <a:srgbClr val="333399"/>
                </a:solidFill>
                <a:latin typeface="Arial" pitchFamily="34" charset="0"/>
                <a:ea typeface="楷体_GB2312" pitchFamily="49" charset="-122"/>
                <a:sym typeface="Symbol" pitchFamily="18" charset="2"/>
              </a:rPr>
              <a:t>    一状态都是从其相应的初态可以到达的，否则我们将去掉</a:t>
            </a:r>
          </a:p>
          <a:p>
            <a:pPr algn="l">
              <a:buFont typeface="Wingdings" pitchFamily="2" charset="2"/>
              <a:buNone/>
            </a:pPr>
            <a:r>
              <a:rPr lang="zh-CN" altLang="en-US" sz="2400" i="0" dirty="0">
                <a:solidFill>
                  <a:srgbClr val="333399"/>
                </a:solidFill>
                <a:latin typeface="Arial" pitchFamily="34" charset="0"/>
                <a:ea typeface="楷体_GB2312" pitchFamily="49" charset="-122"/>
                <a:sym typeface="Symbol" pitchFamily="18" charset="2"/>
              </a:rPr>
              <a:t>    不可达状态，得到状态数目更小的</a:t>
            </a:r>
            <a:r>
              <a:rPr lang="zh-CN" altLang="en-US" sz="240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DFA.</a:t>
            </a:r>
          </a:p>
        </p:txBody>
      </p:sp>
      <p:sp>
        <p:nvSpPr>
          <p:cNvPr id="142345" name="Rectangle 9"/>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6" name="文本框 5">
            <a:extLst>
              <a:ext uri="{FF2B5EF4-FFF2-40B4-BE49-F238E27FC236}">
                <a16:creationId xmlns:a16="http://schemas.microsoft.com/office/drawing/2014/main" id="{98AE03B2-DE73-814E-86AC-8E7AA62232DD}"/>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111</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2344"/>
                                        </p:tgtEl>
                                        <p:attrNameLst>
                                          <p:attrName>style.visibility</p:attrName>
                                        </p:attrNameLst>
                                      </p:cBhvr>
                                      <p:to>
                                        <p:strVal val="visible"/>
                                      </p:to>
                                    </p:set>
                                    <p:animEffect transition="in" filter="slide(fromBottom)">
                                      <p:cBhvr>
                                        <p:cTn id="7" dur="500"/>
                                        <p:tgtEl>
                                          <p:spTgt spid="142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4" name="Rectangle 8"/>
          <p:cNvSpPr>
            <a:spLocks noChangeArrowheads="1"/>
          </p:cNvSpPr>
          <p:nvPr/>
        </p:nvSpPr>
        <p:spPr bwMode="auto">
          <a:xfrm>
            <a:off x="314325" y="1447800"/>
            <a:ext cx="5553075"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a:latin typeface="Arial" pitchFamily="34" charset="0"/>
                <a:ea typeface="楷体_GB2312" pitchFamily="49" charset="-122"/>
                <a:sym typeface="Symbol" pitchFamily="18" charset="2"/>
              </a:rPr>
              <a:t> </a:t>
            </a:r>
            <a:r>
              <a:rPr lang="zh-CN" altLang="en-US" sz="3200" i="0">
                <a:latin typeface="Arial" pitchFamily="34" charset="0"/>
                <a:ea typeface="楷体_GB2312" pitchFamily="49" charset="-122"/>
                <a:sym typeface="Symbol" pitchFamily="18" charset="2"/>
              </a:rPr>
              <a:t>最小化的 </a:t>
            </a:r>
            <a:r>
              <a:rPr lang="en-US" altLang="zh-CN" sz="3200">
                <a:latin typeface="Arial" pitchFamily="34" charset="0"/>
                <a:ea typeface="楷体_GB2312" pitchFamily="49" charset="-122"/>
              </a:rPr>
              <a:t>DFA</a:t>
            </a:r>
          </a:p>
        </p:txBody>
      </p:sp>
      <p:sp>
        <p:nvSpPr>
          <p:cNvPr id="152587" name="Rectangle 11"/>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graphicFrame>
        <p:nvGraphicFramePr>
          <p:cNvPr id="152594" name="Object 18"/>
          <p:cNvGraphicFramePr>
            <a:graphicFrameLocks noChangeAspect="1"/>
          </p:cNvGraphicFramePr>
          <p:nvPr/>
        </p:nvGraphicFramePr>
        <p:xfrm>
          <a:off x="1582738" y="2597150"/>
          <a:ext cx="5978525" cy="3424238"/>
        </p:xfrm>
        <a:graphic>
          <a:graphicData uri="http://schemas.openxmlformats.org/presentationml/2006/ole">
            <mc:AlternateContent xmlns:mc="http://schemas.openxmlformats.org/markup-compatibility/2006">
              <mc:Choice xmlns:v="urn:schemas-microsoft-com:vml" Requires="v">
                <p:oleObj spid="_x0000_s153371" name="Visio" r:id="rId3" imgW="5986882" imgH="3433877" progId="Visio.Drawing.11">
                  <p:embed/>
                </p:oleObj>
              </mc:Choice>
              <mc:Fallback>
                <p:oleObj name="Visio" r:id="rId3" imgW="5986882" imgH="3433877" progId="Visio.Drawing.11">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738" y="2597150"/>
                        <a:ext cx="5978525" cy="342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9" name="Object 23"/>
          <p:cNvGraphicFramePr>
            <a:graphicFrameLocks noChangeAspect="1"/>
          </p:cNvGraphicFramePr>
          <p:nvPr/>
        </p:nvGraphicFramePr>
        <p:xfrm>
          <a:off x="1979613" y="3529013"/>
          <a:ext cx="44450" cy="1555750"/>
        </p:xfrm>
        <a:graphic>
          <a:graphicData uri="http://schemas.openxmlformats.org/presentationml/2006/ole">
            <mc:AlternateContent xmlns:mc="http://schemas.openxmlformats.org/markup-compatibility/2006">
              <mc:Choice xmlns:v="urn:schemas-microsoft-com:vml" Requires="v">
                <p:oleObj spid="_x0000_s153372" name="Visio" r:id="rId5" imgW="43815" imgH="1555699" progId="Visio.Drawing.11">
                  <p:embed/>
                </p:oleObj>
              </mc:Choice>
              <mc:Fallback>
                <p:oleObj name="Visio" r:id="rId5" imgW="43815" imgH="1555699" progId="Visio.Drawing.11">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3529013"/>
                        <a:ext cx="4445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1" name="Object 25"/>
          <p:cNvGraphicFramePr>
            <a:graphicFrameLocks noChangeAspect="1"/>
          </p:cNvGraphicFramePr>
          <p:nvPr/>
        </p:nvGraphicFramePr>
        <p:xfrm>
          <a:off x="2195513" y="5195888"/>
          <a:ext cx="944562" cy="538162"/>
        </p:xfrm>
        <a:graphic>
          <a:graphicData uri="http://schemas.openxmlformats.org/presentationml/2006/ole">
            <mc:AlternateContent xmlns:mc="http://schemas.openxmlformats.org/markup-compatibility/2006">
              <mc:Choice xmlns:v="urn:schemas-microsoft-com:vml" Requires="v">
                <p:oleObj spid="_x0000_s153373" name="Visio" r:id="rId7" imgW="944880" imgH="538074" progId="Visio.Drawing.11">
                  <p:embed/>
                </p:oleObj>
              </mc:Choice>
              <mc:Fallback>
                <p:oleObj name="Visio" r:id="rId7" imgW="944880" imgH="538074" progId="Visio.Drawing.11">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5195888"/>
                        <a:ext cx="944562"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2" name="Object 26"/>
          <p:cNvGraphicFramePr>
            <a:graphicFrameLocks noChangeAspect="1"/>
          </p:cNvGraphicFramePr>
          <p:nvPr/>
        </p:nvGraphicFramePr>
        <p:xfrm>
          <a:off x="2843213" y="3429000"/>
          <a:ext cx="74612" cy="1854200"/>
        </p:xfrm>
        <a:graphic>
          <a:graphicData uri="http://schemas.openxmlformats.org/presentationml/2006/ole">
            <mc:AlternateContent xmlns:mc="http://schemas.openxmlformats.org/markup-compatibility/2006">
              <mc:Choice xmlns:v="urn:schemas-microsoft-com:vml" Requires="v">
                <p:oleObj spid="_x0000_s153374" name="Visio" r:id="rId9" imgW="74295" imgH="1854810" progId="Visio.Drawing.11">
                  <p:embed/>
                </p:oleObj>
              </mc:Choice>
              <mc:Fallback>
                <p:oleObj name="Visio" r:id="rId9" imgW="74295" imgH="1854810" progId="Visio.Drawing.11">
                  <p:embed/>
                  <p:pic>
                    <p:nvPicPr>
                      <p:cNvPr id="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213" y="3429000"/>
                        <a:ext cx="74612"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4" name="Object 28"/>
          <p:cNvGraphicFramePr>
            <a:graphicFrameLocks noChangeAspect="1"/>
          </p:cNvGraphicFramePr>
          <p:nvPr/>
        </p:nvGraphicFramePr>
        <p:xfrm>
          <a:off x="3128963" y="5232400"/>
          <a:ext cx="938212" cy="501650"/>
        </p:xfrm>
        <a:graphic>
          <a:graphicData uri="http://schemas.openxmlformats.org/presentationml/2006/ole">
            <mc:AlternateContent xmlns:mc="http://schemas.openxmlformats.org/markup-compatibility/2006">
              <mc:Choice xmlns:v="urn:schemas-microsoft-com:vml" Requires="v">
                <p:oleObj spid="_x0000_s153375" name="Visio" r:id="rId11" imgW="938784" imgH="501091" progId="Visio.Drawing.11">
                  <p:embed/>
                </p:oleObj>
              </mc:Choice>
              <mc:Fallback>
                <p:oleObj name="Visio" r:id="rId11" imgW="938784" imgH="501091" progId="Visio.Drawing.11">
                  <p:embed/>
                  <p:pic>
                    <p:nvPicPr>
                      <p:cNvPr id="0" name="Picture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8963" y="5232400"/>
                        <a:ext cx="938212"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6" name="Object 30"/>
          <p:cNvGraphicFramePr>
            <a:graphicFrameLocks noChangeAspect="1"/>
          </p:cNvGraphicFramePr>
          <p:nvPr/>
        </p:nvGraphicFramePr>
        <p:xfrm>
          <a:off x="4037013" y="5032375"/>
          <a:ext cx="1543050" cy="701675"/>
        </p:xfrm>
        <a:graphic>
          <a:graphicData uri="http://schemas.openxmlformats.org/presentationml/2006/ole">
            <mc:AlternateContent xmlns:mc="http://schemas.openxmlformats.org/markup-compatibility/2006">
              <mc:Choice xmlns:v="urn:schemas-microsoft-com:vml" Requires="v">
                <p:oleObj spid="_x0000_s153376" name="Visio" r:id="rId13" imgW="1543812" imgH="701446" progId="Visio.Drawing.11">
                  <p:embed/>
                </p:oleObj>
              </mc:Choice>
              <mc:Fallback>
                <p:oleObj name="Visio" r:id="rId13" imgW="1543812" imgH="701446" progId="Visio.Drawing.11">
                  <p:embed/>
                  <p:pic>
                    <p:nvPicPr>
                      <p:cNvPr id="0" name="Picture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7013" y="5032375"/>
                        <a:ext cx="15430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7" name="Object 31"/>
          <p:cNvGraphicFramePr>
            <a:graphicFrameLocks noChangeAspect="1"/>
          </p:cNvGraphicFramePr>
          <p:nvPr/>
        </p:nvGraphicFramePr>
        <p:xfrm>
          <a:off x="3779838" y="3429000"/>
          <a:ext cx="74612" cy="1843088"/>
        </p:xfrm>
        <a:graphic>
          <a:graphicData uri="http://schemas.openxmlformats.org/presentationml/2006/ole">
            <mc:AlternateContent xmlns:mc="http://schemas.openxmlformats.org/markup-compatibility/2006">
              <mc:Choice xmlns:v="urn:schemas-microsoft-com:vml" Requires="v">
                <p:oleObj spid="_x0000_s153377" name="Visio" r:id="rId15" imgW="74295" imgH="1843837" progId="Visio.Drawing.11">
                  <p:embed/>
                </p:oleObj>
              </mc:Choice>
              <mc:Fallback>
                <p:oleObj name="Visio" r:id="rId15" imgW="74295" imgH="1843837" progId="Visio.Drawing.11">
                  <p:embed/>
                  <p:pic>
                    <p:nvPicPr>
                      <p:cNvPr id="0" name="Picture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9838" y="3429000"/>
                        <a:ext cx="74612" cy="184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8" name="Object 32"/>
          <p:cNvGraphicFramePr>
            <a:graphicFrameLocks noChangeAspect="1"/>
          </p:cNvGraphicFramePr>
          <p:nvPr/>
        </p:nvGraphicFramePr>
        <p:xfrm>
          <a:off x="5149850" y="3213100"/>
          <a:ext cx="501650" cy="501650"/>
        </p:xfrm>
        <a:graphic>
          <a:graphicData uri="http://schemas.openxmlformats.org/presentationml/2006/ole">
            <mc:AlternateContent xmlns:mc="http://schemas.openxmlformats.org/markup-compatibility/2006">
              <mc:Choice xmlns:v="urn:schemas-microsoft-com:vml" Requires="v">
                <p:oleObj spid="_x0000_s153378" name="Visio" r:id="rId17" imgW="501015" imgH="501091" progId="Visio.Drawing.11">
                  <p:embed/>
                </p:oleObj>
              </mc:Choice>
              <mc:Fallback>
                <p:oleObj name="Visio" r:id="rId17" imgW="501015" imgH="501091" progId="Visio.Drawing.11">
                  <p:embed/>
                  <p:pic>
                    <p:nvPicPr>
                      <p:cNvPr id="0" name="Picture 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49850" y="3213100"/>
                        <a:ext cx="5016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9" name="Object 33"/>
          <p:cNvGraphicFramePr>
            <a:graphicFrameLocks noChangeAspect="1"/>
          </p:cNvGraphicFramePr>
          <p:nvPr/>
        </p:nvGraphicFramePr>
        <p:xfrm>
          <a:off x="2227263" y="2995613"/>
          <a:ext cx="2992437" cy="504825"/>
        </p:xfrm>
        <a:graphic>
          <a:graphicData uri="http://schemas.openxmlformats.org/presentationml/2006/ole">
            <mc:AlternateContent xmlns:mc="http://schemas.openxmlformats.org/markup-compatibility/2006">
              <mc:Choice xmlns:v="urn:schemas-microsoft-com:vml" Requires="v">
                <p:oleObj spid="_x0000_s153379" name="Visio" r:id="rId19" imgW="3213202" imgH="654101" progId="Visio.Drawing.11">
                  <p:embed/>
                </p:oleObj>
              </mc:Choice>
              <mc:Fallback>
                <p:oleObj name="Visio" r:id="rId19" imgW="3213202" imgH="654101" progId="Visio.Drawing.11">
                  <p:embed/>
                  <p:pic>
                    <p:nvPicPr>
                      <p:cNvPr id="0" name="Picture 3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27263" y="2995613"/>
                        <a:ext cx="2992437"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10" name="Object 34"/>
          <p:cNvGraphicFramePr>
            <a:graphicFrameLocks noChangeAspect="1"/>
          </p:cNvGraphicFramePr>
          <p:nvPr/>
        </p:nvGraphicFramePr>
        <p:xfrm>
          <a:off x="5292725" y="3644900"/>
          <a:ext cx="139700" cy="1422400"/>
        </p:xfrm>
        <a:graphic>
          <a:graphicData uri="http://schemas.openxmlformats.org/presentationml/2006/ole">
            <mc:AlternateContent xmlns:mc="http://schemas.openxmlformats.org/markup-compatibility/2006">
              <mc:Choice xmlns:v="urn:schemas-microsoft-com:vml" Requires="v">
                <p:oleObj spid="_x0000_s153380" name="Visio" r:id="rId21" imgW="139065" imgH="1422806" progId="Visio.Drawing.11">
                  <p:embed/>
                </p:oleObj>
              </mc:Choice>
              <mc:Fallback>
                <p:oleObj name="Visio" r:id="rId21" imgW="139065" imgH="1422806" progId="Visio.Drawing.11">
                  <p:embed/>
                  <p:pic>
                    <p:nvPicPr>
                      <p:cNvPr id="0" name="Picture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92725" y="3644900"/>
                        <a:ext cx="13970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文本框 13">
            <a:extLst>
              <a:ext uri="{FF2B5EF4-FFF2-40B4-BE49-F238E27FC236}">
                <a16:creationId xmlns:a16="http://schemas.microsoft.com/office/drawing/2014/main" id="{70F7636F-AAE6-5845-9657-BF5F777617A7}"/>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112</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599"/>
                                        </p:tgtEl>
                                        <p:attrNameLst>
                                          <p:attrName>style.visibility</p:attrName>
                                        </p:attrNameLst>
                                      </p:cBhvr>
                                      <p:to>
                                        <p:strVal val="visible"/>
                                      </p:to>
                                    </p:set>
                                    <p:animEffect transition="in" filter="dissolve">
                                      <p:cBhvr>
                                        <p:cTn id="7" dur="2000"/>
                                        <p:tgtEl>
                                          <p:spTgt spid="1525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2608"/>
                                        </p:tgtEl>
                                        <p:attrNameLst>
                                          <p:attrName>style.visibility</p:attrName>
                                        </p:attrNameLst>
                                      </p:cBhvr>
                                      <p:to>
                                        <p:strVal val="visible"/>
                                      </p:to>
                                    </p:set>
                                    <p:animEffect transition="in" filter="dissolve">
                                      <p:cBhvr>
                                        <p:cTn id="12" dur="2000"/>
                                        <p:tgtEl>
                                          <p:spTgt spid="15260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2609"/>
                                        </p:tgtEl>
                                        <p:attrNameLst>
                                          <p:attrName>style.visibility</p:attrName>
                                        </p:attrNameLst>
                                      </p:cBhvr>
                                      <p:to>
                                        <p:strVal val="visible"/>
                                      </p:to>
                                    </p:set>
                                    <p:animEffect transition="in" filter="dissolve">
                                      <p:cBhvr>
                                        <p:cTn id="17" dur="2000"/>
                                        <p:tgtEl>
                                          <p:spTgt spid="15260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52601"/>
                                        </p:tgtEl>
                                        <p:attrNameLst>
                                          <p:attrName>style.visibility</p:attrName>
                                        </p:attrNameLst>
                                      </p:cBhvr>
                                      <p:to>
                                        <p:strVal val="visible"/>
                                      </p:to>
                                    </p:set>
                                    <p:animEffect transition="in" filter="slide(fromLeft)">
                                      <p:cBhvr>
                                        <p:cTn id="22" dur="2000"/>
                                        <p:tgtEl>
                                          <p:spTgt spid="15260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2602"/>
                                        </p:tgtEl>
                                        <p:attrNameLst>
                                          <p:attrName>style.visibility</p:attrName>
                                        </p:attrNameLst>
                                      </p:cBhvr>
                                      <p:to>
                                        <p:strVal val="visible"/>
                                      </p:to>
                                    </p:set>
                                    <p:animEffect transition="in" filter="dissolve">
                                      <p:cBhvr>
                                        <p:cTn id="27" dur="2000"/>
                                        <p:tgtEl>
                                          <p:spTgt spid="15260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152604"/>
                                        </p:tgtEl>
                                        <p:attrNameLst>
                                          <p:attrName>style.visibility</p:attrName>
                                        </p:attrNameLst>
                                      </p:cBhvr>
                                      <p:to>
                                        <p:strVal val="visible"/>
                                      </p:to>
                                    </p:set>
                                    <p:animEffect transition="in" filter="slide(fromLeft)">
                                      <p:cBhvr>
                                        <p:cTn id="32" dur="2000"/>
                                        <p:tgtEl>
                                          <p:spTgt spid="15260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2607"/>
                                        </p:tgtEl>
                                        <p:attrNameLst>
                                          <p:attrName>style.visibility</p:attrName>
                                        </p:attrNameLst>
                                      </p:cBhvr>
                                      <p:to>
                                        <p:strVal val="visible"/>
                                      </p:to>
                                    </p:set>
                                    <p:animEffect transition="in" filter="dissolve">
                                      <p:cBhvr>
                                        <p:cTn id="37" dur="2000"/>
                                        <p:tgtEl>
                                          <p:spTgt spid="15260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52606"/>
                                        </p:tgtEl>
                                        <p:attrNameLst>
                                          <p:attrName>style.visibility</p:attrName>
                                        </p:attrNameLst>
                                      </p:cBhvr>
                                      <p:to>
                                        <p:strVal val="visible"/>
                                      </p:to>
                                    </p:set>
                                    <p:animEffect transition="in" filter="dissolve">
                                      <p:cBhvr>
                                        <p:cTn id="42" dur="2000"/>
                                        <p:tgtEl>
                                          <p:spTgt spid="15260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52610"/>
                                        </p:tgtEl>
                                        <p:attrNameLst>
                                          <p:attrName>style.visibility</p:attrName>
                                        </p:attrNameLst>
                                      </p:cBhvr>
                                      <p:to>
                                        <p:strVal val="visible"/>
                                      </p:to>
                                    </p:set>
                                    <p:animEffect transition="in" filter="dissolve">
                                      <p:cBhvr>
                                        <p:cTn id="47" dur="2000"/>
                                        <p:tgtEl>
                                          <p:spTgt spid="152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6" name="Rectangle 6"/>
          <p:cNvSpPr>
            <a:spLocks noChangeArrowheads="1"/>
          </p:cNvSpPr>
          <p:nvPr/>
        </p:nvSpPr>
        <p:spPr bwMode="auto">
          <a:xfrm>
            <a:off x="533400" y="5630863"/>
            <a:ext cx="8610600" cy="822325"/>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400" i="0" dirty="0">
                <a:latin typeface="Arial" pitchFamily="34" charset="0"/>
                <a:ea typeface="楷体_GB2312" pitchFamily="49" charset="-122"/>
                <a:sym typeface="Symbol" pitchFamily="18" charset="2"/>
              </a:rPr>
              <a:t>  </a:t>
            </a:r>
            <a:r>
              <a:rPr lang="zh-CN" altLang="en-US" sz="2400" i="0" dirty="0">
                <a:latin typeface="Arial" pitchFamily="34" charset="0"/>
                <a:ea typeface="楷体_GB2312" pitchFamily="49" charset="-122"/>
                <a:sym typeface="Symbol" pitchFamily="18" charset="2"/>
              </a:rPr>
              <a:t>结论  </a:t>
            </a:r>
            <a:r>
              <a:rPr lang="zh-CN" altLang="en-US" sz="2400" i="0" dirty="0">
                <a:solidFill>
                  <a:srgbClr val="333399"/>
                </a:solidFill>
                <a:latin typeface="Arial" pitchFamily="34" charset="0"/>
                <a:ea typeface="楷体_GB2312" pitchFamily="49" charset="-122"/>
                <a:sym typeface="Symbol" pitchFamily="18" charset="2"/>
              </a:rPr>
              <a:t>对任何 </a:t>
            </a:r>
            <a:r>
              <a:rPr lang="en-US" altLang="zh-CN" sz="2400" dirty="0">
                <a:solidFill>
                  <a:srgbClr val="333399"/>
                </a:solidFill>
                <a:latin typeface="Arial" pitchFamily="34" charset="0"/>
                <a:ea typeface="楷体_GB2312" pitchFamily="49" charset="-122"/>
                <a:sym typeface="Symbol" pitchFamily="18" charset="2"/>
              </a:rPr>
              <a:t>DFA</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A</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用前述优化步骤构造出与 </a:t>
            </a:r>
            <a:r>
              <a:rPr lang="en-US" altLang="zh-CN" sz="2400" dirty="0">
                <a:solidFill>
                  <a:srgbClr val="333399"/>
                </a:solidFill>
                <a:latin typeface="Arial" pitchFamily="34" charset="0"/>
                <a:ea typeface="楷体_GB2312" pitchFamily="49" charset="-122"/>
              </a:rPr>
              <a:t>A </a:t>
            </a:r>
            <a:r>
              <a:rPr lang="zh-CN" altLang="en-US" sz="2400" i="0" dirty="0">
                <a:solidFill>
                  <a:srgbClr val="333399"/>
                </a:solidFill>
                <a:latin typeface="Arial" pitchFamily="34" charset="0"/>
                <a:ea typeface="楷体_GB2312" pitchFamily="49" charset="-122"/>
                <a:sym typeface="Symbol" pitchFamily="18" charset="2"/>
              </a:rPr>
              <a:t>等价的</a:t>
            </a:r>
          </a:p>
          <a:p>
            <a:pPr algn="l">
              <a:buFont typeface="Wingdings" pitchFamily="2" charset="2"/>
              <a:buNone/>
            </a:pPr>
            <a:r>
              <a:rPr lang="zh-CN" altLang="en-US" sz="240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DFA</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M</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那么 </a:t>
            </a:r>
            <a:r>
              <a:rPr lang="en-US" altLang="zh-CN" sz="2400" dirty="0">
                <a:latin typeface="Arial" pitchFamily="34" charset="0"/>
                <a:ea typeface="楷体_GB2312" pitchFamily="49" charset="-122"/>
              </a:rPr>
              <a:t>M </a:t>
            </a:r>
            <a:r>
              <a:rPr lang="zh-CN" altLang="en-US" sz="2400" i="0" dirty="0">
                <a:latin typeface="Arial" pitchFamily="34" charset="0"/>
                <a:ea typeface="楷体_GB2312" pitchFamily="49" charset="-122"/>
                <a:sym typeface="Symbol" pitchFamily="18" charset="2"/>
              </a:rPr>
              <a:t>的状态数目不多于任何语言为 </a:t>
            </a:r>
            <a:r>
              <a:rPr lang="en-US" altLang="zh-CN" sz="2400" dirty="0">
                <a:latin typeface="Arial" pitchFamily="34" charset="0"/>
                <a:ea typeface="楷体_GB2312" pitchFamily="49" charset="-122"/>
                <a:sym typeface="Symbol" pitchFamily="18" charset="2"/>
              </a:rPr>
              <a:t>L(A) </a:t>
            </a:r>
            <a:r>
              <a:rPr lang="zh-CN" altLang="en-US" sz="2400" i="0" dirty="0">
                <a:latin typeface="Arial" pitchFamily="34" charset="0"/>
                <a:ea typeface="楷体_GB2312" pitchFamily="49" charset="-122"/>
                <a:sym typeface="Symbol" pitchFamily="18" charset="2"/>
              </a:rPr>
              <a:t>的 </a:t>
            </a:r>
            <a:r>
              <a:rPr lang="en-US" altLang="zh-CN" sz="2400" dirty="0">
                <a:latin typeface="Arial" pitchFamily="34" charset="0"/>
                <a:ea typeface="楷体_GB2312" pitchFamily="49" charset="-122"/>
                <a:sym typeface="Symbol" pitchFamily="18" charset="2"/>
              </a:rPr>
              <a:t>DFA</a:t>
            </a:r>
          </a:p>
        </p:txBody>
      </p:sp>
      <p:sp>
        <p:nvSpPr>
          <p:cNvPr id="143367" name="Rectangle 7"/>
          <p:cNvSpPr>
            <a:spLocks noChangeArrowheads="1"/>
          </p:cNvSpPr>
          <p:nvPr/>
        </p:nvSpPr>
        <p:spPr bwMode="auto">
          <a:xfrm>
            <a:off x="609600" y="1844675"/>
            <a:ext cx="8305800" cy="1938992"/>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对 </a:t>
            </a:r>
            <a:r>
              <a:rPr lang="en-US" altLang="zh-CN" sz="2400" dirty="0">
                <a:solidFill>
                  <a:srgbClr val="333399"/>
                </a:solidFill>
                <a:latin typeface="Arial" pitchFamily="34" charset="0"/>
                <a:ea typeface="楷体_GB2312" pitchFamily="49" charset="-122"/>
              </a:rPr>
              <a:t>M </a:t>
            </a:r>
            <a:r>
              <a:rPr lang="zh-CN" altLang="en-US" sz="2400" i="0" dirty="0">
                <a:solidFill>
                  <a:srgbClr val="333399"/>
                </a:solidFill>
                <a:latin typeface="Arial" pitchFamily="34" charset="0"/>
                <a:ea typeface="楷体_GB2312" pitchFamily="49" charset="-122"/>
                <a:sym typeface="Symbol" pitchFamily="18" charset="2"/>
              </a:rPr>
              <a:t>和 </a:t>
            </a:r>
            <a:r>
              <a:rPr lang="en-US" altLang="zh-CN" sz="2400" dirty="0">
                <a:solidFill>
                  <a:srgbClr val="333399"/>
                </a:solidFill>
                <a:latin typeface="Arial" pitchFamily="34" charset="0"/>
                <a:ea typeface="楷体_GB2312" pitchFamily="49" charset="-122"/>
                <a:sym typeface="Symbol" pitchFamily="18" charset="2"/>
              </a:rPr>
              <a:t>N </a:t>
            </a:r>
            <a:r>
              <a:rPr lang="zh-CN" altLang="en-US" sz="2400" i="0" dirty="0">
                <a:solidFill>
                  <a:srgbClr val="333399"/>
                </a:solidFill>
                <a:latin typeface="Arial" pitchFamily="34" charset="0"/>
                <a:ea typeface="楷体_GB2312" pitchFamily="49" charset="-122"/>
                <a:sym typeface="Symbol" pitchFamily="18" charset="2"/>
              </a:rPr>
              <a:t>相并后的 </a:t>
            </a:r>
            <a:r>
              <a:rPr lang="en-US" altLang="zh-CN" sz="2400" dirty="0">
                <a:solidFill>
                  <a:srgbClr val="333399"/>
                </a:solidFill>
                <a:latin typeface="Arial" pitchFamily="34" charset="0"/>
                <a:ea typeface="楷体_GB2312" pitchFamily="49" charset="-122"/>
                <a:sym typeface="Symbol" pitchFamily="18" charset="2"/>
              </a:rPr>
              <a:t>DFA</a:t>
            </a:r>
            <a:r>
              <a:rPr lang="en-US" altLang="zh-CN" sz="2400" dirty="0">
                <a:latin typeface="Arial" pitchFamily="34" charset="0"/>
                <a:ea typeface="楷体_GB2312" pitchFamily="49" charset="-122"/>
                <a:sym typeface="Symbol" pitchFamily="18" charset="2"/>
              </a:rPr>
              <a:t> </a:t>
            </a:r>
            <a:r>
              <a:rPr lang="zh-CN" altLang="en-US" sz="2400" i="0" dirty="0">
                <a:latin typeface="Arial" pitchFamily="34" charset="0"/>
                <a:ea typeface="楷体_GB2312" pitchFamily="49" charset="-122"/>
                <a:sym typeface="Symbol" pitchFamily="18" charset="2"/>
              </a:rPr>
              <a:t>运用填表算法</a:t>
            </a:r>
            <a:r>
              <a:rPr lang="zh-CN" altLang="en-US" sz="2400" i="0" dirty="0">
                <a:solidFill>
                  <a:srgbClr val="333399"/>
                </a:solidFill>
                <a:latin typeface="Arial" pitchFamily="34" charset="0"/>
                <a:ea typeface="楷体_GB2312" pitchFamily="49" charset="-122"/>
                <a:sym typeface="Symbol" pitchFamily="18" charset="2"/>
              </a:rPr>
              <a:t>可以得出</a:t>
            </a:r>
            <a:r>
              <a:rPr lang="en-US" altLang="zh-CN" sz="2400" dirty="0">
                <a:solidFill>
                  <a:srgbClr val="333399"/>
                </a:solidFill>
                <a:latin typeface="Arial" pitchFamily="34" charset="0"/>
                <a:ea typeface="楷体_GB2312" pitchFamily="49" charset="-122"/>
                <a:sym typeface="Symbol" pitchFamily="18" charset="2"/>
              </a:rPr>
              <a:t>:</a:t>
            </a:r>
          </a:p>
          <a:p>
            <a:pPr algn="l">
              <a:buFont typeface="Wingdings" pitchFamily="2" charset="2"/>
              <a:buNone/>
            </a:pP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1.</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M </a:t>
            </a:r>
            <a:r>
              <a:rPr lang="zh-CN" altLang="en-US" sz="2400" i="0" dirty="0">
                <a:solidFill>
                  <a:srgbClr val="333399"/>
                </a:solidFill>
                <a:latin typeface="Arial" pitchFamily="34" charset="0"/>
                <a:ea typeface="楷体_GB2312" pitchFamily="49" charset="-122"/>
                <a:sym typeface="Symbol" pitchFamily="18" charset="2"/>
              </a:rPr>
              <a:t>和 </a:t>
            </a:r>
            <a:r>
              <a:rPr lang="en-US" altLang="zh-CN" sz="2400" dirty="0">
                <a:solidFill>
                  <a:srgbClr val="333399"/>
                </a:solidFill>
                <a:latin typeface="Arial" pitchFamily="34" charset="0"/>
                <a:ea typeface="楷体_GB2312" pitchFamily="49" charset="-122"/>
                <a:sym typeface="Symbol" pitchFamily="18" charset="2"/>
              </a:rPr>
              <a:t>N </a:t>
            </a:r>
            <a:r>
              <a:rPr lang="zh-CN" altLang="en-US" sz="2400" i="0" dirty="0">
                <a:solidFill>
                  <a:srgbClr val="333399"/>
                </a:solidFill>
                <a:latin typeface="Arial" pitchFamily="34" charset="0"/>
                <a:ea typeface="楷体_GB2312" pitchFamily="49" charset="-122"/>
                <a:sym typeface="Symbol" pitchFamily="18" charset="2"/>
              </a:rPr>
              <a:t>的初态是不可区别的</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因为 </a:t>
            </a:r>
            <a:r>
              <a:rPr lang="en-US" altLang="zh-CN" sz="2400" dirty="0">
                <a:solidFill>
                  <a:srgbClr val="333399"/>
                </a:solidFill>
                <a:latin typeface="Arial" pitchFamily="34" charset="0"/>
                <a:ea typeface="楷体_GB2312" pitchFamily="49" charset="-122"/>
                <a:sym typeface="Symbol" pitchFamily="18" charset="2"/>
              </a:rPr>
              <a:t>L(M)=L(N);</a:t>
            </a:r>
          </a:p>
          <a:p>
            <a:pPr algn="l">
              <a:buFont typeface="Wingdings" pitchFamily="2" charset="2"/>
              <a:buNone/>
            </a:pPr>
            <a:r>
              <a:rPr lang="en-US" altLang="zh-CN" sz="2400" dirty="0">
                <a:solidFill>
                  <a:srgbClr val="333399"/>
                </a:solidFill>
                <a:latin typeface="Arial" pitchFamily="34" charset="0"/>
                <a:ea typeface="楷体_GB2312" pitchFamily="49" charset="-122"/>
                <a:sym typeface="Symbol" pitchFamily="18" charset="2"/>
              </a:rPr>
              <a:t>          2.   </a:t>
            </a:r>
            <a:r>
              <a:rPr lang="zh-CN" altLang="en-US" sz="2400" i="0" dirty="0">
                <a:solidFill>
                  <a:srgbClr val="333399"/>
                </a:solidFill>
                <a:latin typeface="Arial" pitchFamily="34" charset="0"/>
                <a:ea typeface="楷体_GB2312" pitchFamily="49" charset="-122"/>
                <a:sym typeface="Symbol" pitchFamily="18" charset="2"/>
              </a:rPr>
              <a:t>若 </a:t>
            </a:r>
            <a:r>
              <a:rPr lang="en-US" altLang="zh-CN" sz="2400" dirty="0">
                <a:solidFill>
                  <a:srgbClr val="333399"/>
                </a:solidFill>
                <a:latin typeface="Arial" pitchFamily="34" charset="0"/>
                <a:ea typeface="楷体_GB2312" pitchFamily="49" charset="-122"/>
              </a:rPr>
              <a:t>r </a:t>
            </a:r>
            <a:r>
              <a:rPr lang="zh-CN" altLang="en-US" sz="2400" i="0" dirty="0">
                <a:solidFill>
                  <a:srgbClr val="333399"/>
                </a:solidFill>
                <a:latin typeface="Arial" pitchFamily="34" charset="0"/>
                <a:ea typeface="楷体_GB2312" pitchFamily="49" charset="-122"/>
                <a:sym typeface="Symbol" pitchFamily="18" charset="2"/>
              </a:rPr>
              <a:t>和 </a:t>
            </a:r>
            <a:r>
              <a:rPr lang="en-US" altLang="zh-CN" sz="2400" dirty="0">
                <a:solidFill>
                  <a:srgbClr val="333399"/>
                </a:solidFill>
                <a:latin typeface="Arial" pitchFamily="34" charset="0"/>
                <a:ea typeface="楷体_GB2312" pitchFamily="49" charset="-122"/>
                <a:sym typeface="Symbol" pitchFamily="18" charset="2"/>
              </a:rPr>
              <a:t>s </a:t>
            </a:r>
            <a:r>
              <a:rPr lang="zh-CN" altLang="en-US" sz="2400" i="0" dirty="0">
                <a:solidFill>
                  <a:srgbClr val="333399"/>
                </a:solidFill>
                <a:latin typeface="Arial" pitchFamily="34" charset="0"/>
                <a:ea typeface="楷体_GB2312" pitchFamily="49" charset="-122"/>
                <a:sym typeface="Symbol" pitchFamily="18" charset="2"/>
              </a:rPr>
              <a:t>是不可区别的</a:t>
            </a:r>
            <a:r>
              <a:rPr lang="en-US" altLang="zh-CN" sz="2400" dirty="0">
                <a:solidFill>
                  <a:srgbClr val="333399"/>
                </a:solidFill>
                <a:latin typeface="Arial" pitchFamily="34" charset="0"/>
                <a:ea typeface="楷体_GB2312" pitchFamily="49" charset="-122"/>
                <a:sym typeface="Symbol" pitchFamily="18" charset="2"/>
              </a:rPr>
              <a:t>,</a:t>
            </a: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则对于任何输入符号</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r</a:t>
            </a:r>
          </a:p>
          <a:p>
            <a:pPr algn="l">
              <a:buFont typeface="Wingdings" pitchFamily="2" charset="2"/>
              <a:buNone/>
            </a:pP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sym typeface="Symbol" pitchFamily="18" charset="2"/>
              </a:rPr>
              <a:t>和 </a:t>
            </a:r>
            <a:r>
              <a:rPr lang="en-US" altLang="zh-CN" sz="2400" dirty="0">
                <a:solidFill>
                  <a:srgbClr val="333399"/>
                </a:solidFill>
                <a:latin typeface="Arial" pitchFamily="34" charset="0"/>
                <a:ea typeface="楷体_GB2312" pitchFamily="49" charset="-122"/>
                <a:sym typeface="Symbol" pitchFamily="18" charset="2"/>
              </a:rPr>
              <a:t>s </a:t>
            </a:r>
            <a:r>
              <a:rPr lang="zh-CN" altLang="en-US" sz="2400" i="0" dirty="0">
                <a:solidFill>
                  <a:srgbClr val="333399"/>
                </a:solidFill>
                <a:latin typeface="Arial" pitchFamily="34" charset="0"/>
                <a:ea typeface="楷体_GB2312" pitchFamily="49" charset="-122"/>
                <a:sym typeface="Symbol" pitchFamily="18" charset="2"/>
              </a:rPr>
              <a:t>的后继状态之间也是不可区别的</a:t>
            </a:r>
            <a:r>
              <a:rPr lang="en-US" altLang="zh-CN" sz="2400" dirty="0">
                <a:solidFill>
                  <a:srgbClr val="333399"/>
                </a:solidFill>
                <a:latin typeface="Arial" pitchFamily="34" charset="0"/>
                <a:ea typeface="楷体_GB2312" pitchFamily="49" charset="-122"/>
                <a:sym typeface="Symbol" pitchFamily="18" charset="2"/>
              </a:rPr>
              <a:t>;</a:t>
            </a:r>
          </a:p>
          <a:p>
            <a:pPr algn="l">
              <a:buFont typeface="Wingdings" pitchFamily="2" charset="2"/>
              <a:buNone/>
            </a:pPr>
            <a:r>
              <a:rPr lang="en-US" altLang="zh-CN" sz="2400" dirty="0">
                <a:solidFill>
                  <a:srgbClr val="333399"/>
                </a:solidFill>
                <a:latin typeface="Arial" pitchFamily="34" charset="0"/>
                <a:ea typeface="楷体_GB2312" pitchFamily="49" charset="-122"/>
                <a:sym typeface="Symbol" pitchFamily="18" charset="2"/>
              </a:rPr>
              <a:t>          3.   M</a:t>
            </a: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的任一状态至少与 </a:t>
            </a:r>
            <a:r>
              <a:rPr lang="en-US" altLang="zh-CN" sz="2400" dirty="0">
                <a:solidFill>
                  <a:srgbClr val="333399"/>
                </a:solidFill>
                <a:latin typeface="Arial" pitchFamily="34" charset="0"/>
                <a:ea typeface="楷体_GB2312" pitchFamily="49" charset="-122"/>
                <a:sym typeface="Symbol" pitchFamily="18" charset="2"/>
              </a:rPr>
              <a:t>N </a:t>
            </a:r>
            <a:r>
              <a:rPr lang="zh-CN" altLang="en-US" sz="2400" i="0" dirty="0">
                <a:solidFill>
                  <a:srgbClr val="333399"/>
                </a:solidFill>
                <a:latin typeface="Arial" pitchFamily="34" charset="0"/>
                <a:ea typeface="楷体_GB2312" pitchFamily="49" charset="-122"/>
                <a:sym typeface="Symbol" pitchFamily="18" charset="2"/>
              </a:rPr>
              <a:t>的一个状态是不可区别的</a:t>
            </a:r>
            <a:r>
              <a:rPr lang="en-US" altLang="zh-CN" sz="2400" dirty="0">
                <a:solidFill>
                  <a:srgbClr val="333399"/>
                </a:solidFill>
                <a:latin typeface="Arial" pitchFamily="34" charset="0"/>
                <a:ea typeface="楷体_GB2312" pitchFamily="49" charset="-122"/>
                <a:sym typeface="Symbol" pitchFamily="18" charset="2"/>
              </a:rPr>
              <a:t>.</a:t>
            </a:r>
          </a:p>
        </p:txBody>
      </p:sp>
      <p:sp>
        <p:nvSpPr>
          <p:cNvPr id="143368" name="Rectangle 8"/>
          <p:cNvSpPr>
            <a:spLocks noChangeArrowheads="1"/>
          </p:cNvSpPr>
          <p:nvPr/>
        </p:nvSpPr>
        <p:spPr bwMode="auto">
          <a:xfrm>
            <a:off x="900113" y="4005263"/>
            <a:ext cx="6048375" cy="1311275"/>
          </a:xfrm>
          <a:prstGeom prst="rect">
            <a:avLst/>
          </a:prstGeom>
          <a:noFill/>
          <a:ln w="9525">
            <a:noFill/>
            <a:miter lim="800000"/>
            <a:headEnd/>
            <a:tailEnd/>
          </a:ln>
          <a:effectLst/>
        </p:spPr>
        <p:txBody>
          <a:bodyPr>
            <a:spAutoFit/>
          </a:bodyPr>
          <a:lstStyle/>
          <a:p>
            <a:pPr algn="l">
              <a:buFont typeface="Wingdings" pitchFamily="2" charset="2"/>
              <a:buNone/>
            </a:pPr>
            <a:r>
              <a:rPr lang="zh-CN" altLang="en-US" i="0" dirty="0">
                <a:solidFill>
                  <a:srgbClr val="333399"/>
                </a:solidFill>
                <a:latin typeface="Arial" pitchFamily="34" charset="0"/>
                <a:ea typeface="楷体_GB2312" pitchFamily="49" charset="-122"/>
                <a:sym typeface="Symbol" pitchFamily="18" charset="2"/>
              </a:rPr>
              <a:t>根据假设</a:t>
            </a:r>
            <a:r>
              <a:rPr lang="en-US" altLang="zh-CN" dirty="0">
                <a:solidFill>
                  <a:srgbClr val="333399"/>
                </a:solidFill>
                <a:latin typeface="Arial" pitchFamily="34" charset="0"/>
                <a:ea typeface="楷体_GB2312" pitchFamily="49" charset="-122"/>
                <a:sym typeface="Symbol" pitchFamily="18" charset="2"/>
              </a:rPr>
              <a:t>, N </a:t>
            </a:r>
            <a:r>
              <a:rPr lang="zh-CN" altLang="en-US" i="0" dirty="0">
                <a:solidFill>
                  <a:srgbClr val="333399"/>
                </a:solidFill>
                <a:latin typeface="Arial" pitchFamily="34" charset="0"/>
                <a:ea typeface="楷体_GB2312" pitchFamily="49" charset="-122"/>
                <a:sym typeface="Symbol" pitchFamily="18" charset="2"/>
              </a:rPr>
              <a:t>的状态数目比 </a:t>
            </a:r>
            <a:r>
              <a:rPr lang="en-US" altLang="zh-CN" dirty="0">
                <a:solidFill>
                  <a:srgbClr val="333399"/>
                </a:solidFill>
                <a:latin typeface="Arial" pitchFamily="34" charset="0"/>
                <a:ea typeface="楷体_GB2312" pitchFamily="49" charset="-122"/>
                <a:sym typeface="Symbol" pitchFamily="18" charset="2"/>
              </a:rPr>
              <a:t>M </a:t>
            </a:r>
            <a:r>
              <a:rPr lang="zh-CN" altLang="en-US" i="0" dirty="0">
                <a:solidFill>
                  <a:srgbClr val="333399"/>
                </a:solidFill>
                <a:latin typeface="Arial" pitchFamily="34" charset="0"/>
                <a:ea typeface="楷体_GB2312" pitchFamily="49" charset="-122"/>
                <a:sym typeface="Symbol" pitchFamily="18" charset="2"/>
              </a:rPr>
              <a:t>少</a:t>
            </a:r>
            <a:r>
              <a:rPr lang="en-US" altLang="zh-CN" dirty="0">
                <a:solidFill>
                  <a:srgbClr val="333399"/>
                </a:solidFill>
                <a:latin typeface="Arial" pitchFamily="34" charset="0"/>
                <a:ea typeface="楷体_GB2312" pitchFamily="49" charset="-122"/>
                <a:sym typeface="Symbol" pitchFamily="18" charset="2"/>
              </a:rPr>
              <a:t>, </a:t>
            </a:r>
            <a:r>
              <a:rPr lang="zh-CN" altLang="en-US" i="0" dirty="0">
                <a:solidFill>
                  <a:srgbClr val="333399"/>
                </a:solidFill>
                <a:latin typeface="Arial" pitchFamily="34" charset="0"/>
                <a:ea typeface="楷体_GB2312" pitchFamily="49" charset="-122"/>
                <a:sym typeface="Symbol" pitchFamily="18" charset="2"/>
              </a:rPr>
              <a:t>所以</a:t>
            </a:r>
            <a:r>
              <a:rPr lang="zh-CN" altLang="en-US" i="0" dirty="0">
                <a:latin typeface="Arial" pitchFamily="34" charset="0"/>
                <a:ea typeface="楷体_GB2312" pitchFamily="49" charset="-122"/>
                <a:sym typeface="Symbol" pitchFamily="18" charset="2"/>
              </a:rPr>
              <a:t> </a:t>
            </a:r>
            <a:r>
              <a:rPr lang="en-US" altLang="zh-CN" dirty="0">
                <a:latin typeface="Arial" pitchFamily="34" charset="0"/>
                <a:ea typeface="楷体_GB2312" pitchFamily="49" charset="-122"/>
                <a:sym typeface="Symbol" pitchFamily="18" charset="2"/>
              </a:rPr>
              <a:t>M </a:t>
            </a:r>
            <a:r>
              <a:rPr lang="zh-CN" altLang="en-US" i="0" dirty="0">
                <a:latin typeface="Arial" pitchFamily="34" charset="0"/>
                <a:ea typeface="楷体_GB2312" pitchFamily="49" charset="-122"/>
                <a:sym typeface="Symbol" pitchFamily="18" charset="2"/>
              </a:rPr>
              <a:t>中必然存在</a:t>
            </a:r>
          </a:p>
          <a:p>
            <a:pPr algn="l">
              <a:buFont typeface="Wingdings" pitchFamily="2" charset="2"/>
              <a:buNone/>
            </a:pPr>
            <a:r>
              <a:rPr lang="zh-CN" altLang="en-US" i="0" dirty="0">
                <a:latin typeface="Arial" pitchFamily="34" charset="0"/>
                <a:ea typeface="楷体_GB2312" pitchFamily="49" charset="-122"/>
                <a:sym typeface="Symbol" pitchFamily="18" charset="2"/>
              </a:rPr>
              <a:t>两个状态</a:t>
            </a:r>
            <a:r>
              <a:rPr lang="en-US" altLang="zh-CN" dirty="0">
                <a:latin typeface="Arial" pitchFamily="34" charset="0"/>
                <a:ea typeface="楷体_GB2312" pitchFamily="49" charset="-122"/>
                <a:sym typeface="Symbol" pitchFamily="18" charset="2"/>
              </a:rPr>
              <a:t>, </a:t>
            </a:r>
            <a:r>
              <a:rPr lang="zh-CN" altLang="en-US" i="0" dirty="0">
                <a:latin typeface="Arial" pitchFamily="34" charset="0"/>
                <a:ea typeface="楷体_GB2312" pitchFamily="49" charset="-122"/>
                <a:sym typeface="Symbol" pitchFamily="18" charset="2"/>
              </a:rPr>
              <a:t>它们分别与 </a:t>
            </a:r>
            <a:r>
              <a:rPr lang="en-US" altLang="zh-CN" dirty="0">
                <a:latin typeface="Arial" pitchFamily="34" charset="0"/>
                <a:ea typeface="楷体_GB2312" pitchFamily="49" charset="-122"/>
                <a:sym typeface="Symbol" pitchFamily="18" charset="2"/>
              </a:rPr>
              <a:t>N </a:t>
            </a:r>
            <a:r>
              <a:rPr lang="zh-CN" altLang="en-US" i="0" dirty="0">
                <a:latin typeface="Arial" pitchFamily="34" charset="0"/>
                <a:ea typeface="楷体_GB2312" pitchFamily="49" charset="-122"/>
                <a:sym typeface="Symbol" pitchFamily="18" charset="2"/>
              </a:rPr>
              <a:t>中的同一个状态不可区别</a:t>
            </a:r>
            <a:r>
              <a:rPr lang="en-US" altLang="zh-CN" i="0" dirty="0">
                <a:solidFill>
                  <a:srgbClr val="333399"/>
                </a:solidFill>
                <a:latin typeface="Arial" pitchFamily="34" charset="0"/>
                <a:ea typeface="楷体_GB2312" pitchFamily="49" charset="-122"/>
                <a:sym typeface="Symbol" pitchFamily="18" charset="2"/>
              </a:rPr>
              <a:t>.</a:t>
            </a:r>
          </a:p>
          <a:p>
            <a:pPr algn="l">
              <a:buFont typeface="Wingdings" pitchFamily="2" charset="2"/>
              <a:buNone/>
            </a:pPr>
            <a:r>
              <a:rPr lang="zh-CN" altLang="en-US" i="0" dirty="0">
                <a:solidFill>
                  <a:srgbClr val="333399"/>
                </a:solidFill>
                <a:latin typeface="Arial" pitchFamily="34" charset="0"/>
                <a:ea typeface="楷体_GB2312" pitchFamily="49" charset="-122"/>
                <a:sym typeface="Symbol" pitchFamily="18" charset="2"/>
              </a:rPr>
              <a:t>根据不可区别关系的传递性，</a:t>
            </a:r>
            <a:r>
              <a:rPr lang="en-US" altLang="zh-CN" dirty="0">
                <a:latin typeface="Arial" pitchFamily="34" charset="0"/>
                <a:ea typeface="楷体_GB2312" pitchFamily="49" charset="-122"/>
                <a:sym typeface="Symbol" pitchFamily="18" charset="2"/>
              </a:rPr>
              <a:t>M</a:t>
            </a:r>
            <a:r>
              <a:rPr lang="en-US" altLang="zh-CN" i="0" dirty="0">
                <a:latin typeface="Arial" pitchFamily="34" charset="0"/>
                <a:ea typeface="楷体_GB2312" pitchFamily="49" charset="-122"/>
                <a:sym typeface="Symbol" pitchFamily="18" charset="2"/>
              </a:rPr>
              <a:t> </a:t>
            </a:r>
            <a:r>
              <a:rPr lang="zh-CN" altLang="en-US" i="0" dirty="0">
                <a:latin typeface="Arial" pitchFamily="34" charset="0"/>
                <a:ea typeface="楷体_GB2312" pitchFamily="49" charset="-122"/>
                <a:sym typeface="Symbol" pitchFamily="18" charset="2"/>
              </a:rPr>
              <a:t>的这两个状态是不可区别的</a:t>
            </a:r>
            <a:r>
              <a:rPr lang="en-US" altLang="zh-CN" dirty="0">
                <a:solidFill>
                  <a:srgbClr val="333399"/>
                </a:solidFill>
                <a:latin typeface="Arial" pitchFamily="34" charset="0"/>
                <a:ea typeface="楷体_GB2312" pitchFamily="49" charset="-122"/>
                <a:sym typeface="Symbol" pitchFamily="18" charset="2"/>
              </a:rPr>
              <a:t>, </a:t>
            </a:r>
            <a:r>
              <a:rPr lang="zh-CN" altLang="en-US" i="0" dirty="0">
                <a:solidFill>
                  <a:srgbClr val="333399"/>
                </a:solidFill>
                <a:latin typeface="Arial" pitchFamily="34" charset="0"/>
                <a:ea typeface="楷体_GB2312" pitchFamily="49" charset="-122"/>
                <a:sym typeface="Symbol" pitchFamily="18" charset="2"/>
              </a:rPr>
              <a:t>这与 </a:t>
            </a:r>
            <a:r>
              <a:rPr lang="en-US" altLang="zh-CN" dirty="0">
                <a:solidFill>
                  <a:srgbClr val="333399"/>
                </a:solidFill>
                <a:latin typeface="Arial" pitchFamily="34" charset="0"/>
                <a:ea typeface="楷体_GB2312" pitchFamily="49" charset="-122"/>
                <a:sym typeface="Symbol" pitchFamily="18" charset="2"/>
              </a:rPr>
              <a:t>M </a:t>
            </a:r>
            <a:r>
              <a:rPr lang="zh-CN" altLang="en-US" i="0" dirty="0">
                <a:solidFill>
                  <a:srgbClr val="333399"/>
                </a:solidFill>
                <a:latin typeface="Arial" pitchFamily="34" charset="0"/>
                <a:ea typeface="楷体_GB2312" pitchFamily="49" charset="-122"/>
                <a:sym typeface="Symbol" pitchFamily="18" charset="2"/>
              </a:rPr>
              <a:t>的构造过程矛盾</a:t>
            </a:r>
            <a:r>
              <a:rPr lang="en-US" altLang="zh-CN" i="0" dirty="0">
                <a:solidFill>
                  <a:srgbClr val="333399"/>
                </a:solidFill>
                <a:latin typeface="Arial" pitchFamily="34" charset="0"/>
                <a:ea typeface="楷体_GB2312" pitchFamily="49" charset="-122"/>
                <a:sym typeface="Symbol" pitchFamily="18" charset="2"/>
              </a:rPr>
              <a:t>.</a:t>
            </a:r>
          </a:p>
        </p:txBody>
      </p:sp>
      <p:sp>
        <p:nvSpPr>
          <p:cNvPr id="143369" name="Rectangle 9"/>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43370" name="Rectangle 10"/>
          <p:cNvSpPr>
            <a:spLocks noChangeArrowheads="1"/>
          </p:cNvSpPr>
          <p:nvPr/>
        </p:nvSpPr>
        <p:spPr bwMode="auto">
          <a:xfrm>
            <a:off x="387350" y="1196975"/>
            <a:ext cx="5553075"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a:latin typeface="Arial" pitchFamily="34" charset="0"/>
                <a:ea typeface="楷体_GB2312" pitchFamily="49" charset="-122"/>
                <a:sym typeface="Symbol" pitchFamily="18" charset="2"/>
              </a:rPr>
              <a:t> </a:t>
            </a:r>
            <a:r>
              <a:rPr lang="zh-CN" altLang="en-US" sz="3200" i="0">
                <a:latin typeface="Arial" pitchFamily="34" charset="0"/>
                <a:ea typeface="楷体_GB2312" pitchFamily="49" charset="-122"/>
                <a:sym typeface="Symbol" pitchFamily="18" charset="2"/>
              </a:rPr>
              <a:t>最小化的 </a:t>
            </a:r>
            <a:r>
              <a:rPr lang="en-US" altLang="zh-CN" sz="3200">
                <a:latin typeface="Arial" pitchFamily="34" charset="0"/>
                <a:ea typeface="楷体_GB2312" pitchFamily="49" charset="-122"/>
              </a:rPr>
              <a:t>DFA</a:t>
            </a:r>
          </a:p>
        </p:txBody>
      </p:sp>
      <p:graphicFrame>
        <p:nvGraphicFramePr>
          <p:cNvPr id="143371" name="Object 11"/>
          <p:cNvGraphicFramePr>
            <a:graphicFrameLocks noChangeAspect="1"/>
          </p:cNvGraphicFramePr>
          <p:nvPr/>
        </p:nvGraphicFramePr>
        <p:xfrm>
          <a:off x="7092950" y="3935413"/>
          <a:ext cx="1365250" cy="1581150"/>
        </p:xfrm>
        <a:graphic>
          <a:graphicData uri="http://schemas.openxmlformats.org/presentationml/2006/ole">
            <mc:AlternateContent xmlns:mc="http://schemas.openxmlformats.org/markup-compatibility/2006">
              <mc:Choice xmlns:v="urn:schemas-microsoft-com:vml" Requires="v">
                <p:oleObj spid="_x0000_s143447" name="Visio" r:id="rId3" imgW="1365123" imgH="1580896" progId="Visio.Drawing.11">
                  <p:embed/>
                </p:oleObj>
              </mc:Choice>
              <mc:Fallback>
                <p:oleObj name="Visio" r:id="rId3" imgW="1365123" imgH="1580896" progId="Visio.Drawing.11">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950" y="3935413"/>
                        <a:ext cx="136525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文本框 7">
            <a:extLst>
              <a:ext uri="{FF2B5EF4-FFF2-40B4-BE49-F238E27FC236}">
                <a16:creationId xmlns:a16="http://schemas.microsoft.com/office/drawing/2014/main" id="{1BA91785-113A-BD4F-A44C-C020E74855AD}"/>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113</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3368"/>
                                        </p:tgtEl>
                                        <p:attrNameLst>
                                          <p:attrName>style.visibility</p:attrName>
                                        </p:attrNameLst>
                                      </p:cBhvr>
                                      <p:to>
                                        <p:strVal val="visible"/>
                                      </p:to>
                                    </p:set>
                                    <p:animEffect transition="in" filter="slide(fromBottom)">
                                      <p:cBhvr>
                                        <p:cTn id="7" dur="500"/>
                                        <p:tgtEl>
                                          <p:spTgt spid="1433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3371"/>
                                        </p:tgtEl>
                                        <p:attrNameLst>
                                          <p:attrName>style.visibility</p:attrName>
                                        </p:attrNameLst>
                                      </p:cBhvr>
                                      <p:to>
                                        <p:strVal val="visible"/>
                                      </p:to>
                                    </p:set>
                                    <p:animEffect transition="in" filter="dissolve">
                                      <p:cBhvr>
                                        <p:cTn id="12" dur="500"/>
                                        <p:tgtEl>
                                          <p:spTgt spid="14337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3366"/>
                                        </p:tgtEl>
                                        <p:attrNameLst>
                                          <p:attrName>style.visibility</p:attrName>
                                        </p:attrNameLst>
                                      </p:cBhvr>
                                      <p:to>
                                        <p:strVal val="visible"/>
                                      </p:to>
                                    </p:set>
                                    <p:animEffect transition="in" filter="slide(fromBottom)">
                                      <p:cBhvr>
                                        <p:cTn id="17" dur="500"/>
                                        <p:tgtEl>
                                          <p:spTgt spid="143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6" grpId="0" autoUpdateAnimBg="0"/>
      <p:bldP spid="143368"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rPr>
              <a:t>最小化下图表示的</a:t>
            </a:r>
            <a:r>
              <a:rPr lang="zh-CN" altLang="en-US" sz="2800" b="0" i="0">
                <a:solidFill>
                  <a:srgbClr val="333399"/>
                </a:solidFill>
                <a:latin typeface="Arial" pitchFamily="34" charset="0"/>
                <a:ea typeface="楷体_GB2312" pitchFamily="49" charset="-122"/>
              </a:rPr>
              <a:t> </a:t>
            </a:r>
            <a:r>
              <a:rPr lang="en-US" altLang="zh-CN" sz="2800" b="0" i="0">
                <a:solidFill>
                  <a:srgbClr val="333399"/>
                </a:solidFill>
                <a:latin typeface="Arial" pitchFamily="34" charset="0"/>
                <a:ea typeface="楷体_GB2312" pitchFamily="49" charset="-122"/>
              </a:rPr>
              <a:t>DFA</a:t>
            </a:r>
            <a:endParaRPr lang="en-US" altLang="zh-CN" sz="2400" i="0">
              <a:solidFill>
                <a:srgbClr val="333399"/>
              </a:solidFill>
              <a:latin typeface="Arial" pitchFamily="34" charset="0"/>
              <a:ea typeface="楷体_GB2312" pitchFamily="49" charset="-122"/>
              <a:cs typeface="Times New Roman" pitchFamily="18" charset="0"/>
              <a:sym typeface="Symbol" pitchFamily="18" charset="2"/>
            </a:endParaRPr>
          </a:p>
        </p:txBody>
      </p:sp>
      <p:sp>
        <p:nvSpPr>
          <p:cNvPr id="154633" name="Text Box 9"/>
          <p:cNvSpPr txBox="1">
            <a:spLocks noChangeArrowheads="1"/>
          </p:cNvSpPr>
          <p:nvPr/>
        </p:nvSpPr>
        <p:spPr bwMode="auto">
          <a:xfrm>
            <a:off x="3430588" y="3332163"/>
            <a:ext cx="576262"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154634" name="Text Box 10"/>
          <p:cNvSpPr txBox="1">
            <a:spLocks noChangeArrowheads="1"/>
          </p:cNvSpPr>
          <p:nvPr/>
        </p:nvSpPr>
        <p:spPr bwMode="auto">
          <a:xfrm>
            <a:off x="5487988" y="3332163"/>
            <a:ext cx="606425"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154635" name="Text Box 11"/>
          <p:cNvSpPr txBox="1">
            <a:spLocks noChangeArrowheads="1"/>
          </p:cNvSpPr>
          <p:nvPr/>
        </p:nvSpPr>
        <p:spPr bwMode="auto">
          <a:xfrm>
            <a:off x="3502025" y="5348288"/>
            <a:ext cx="576263"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154636" name="Text Box 12"/>
          <p:cNvSpPr txBox="1">
            <a:spLocks noChangeArrowheads="1"/>
          </p:cNvSpPr>
          <p:nvPr/>
        </p:nvSpPr>
        <p:spPr bwMode="auto">
          <a:xfrm>
            <a:off x="5487988" y="5348288"/>
            <a:ext cx="534987"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graphicFrame>
        <p:nvGraphicFramePr>
          <p:cNvPr id="154637" name="Object 13"/>
          <p:cNvGraphicFramePr>
            <a:graphicFrameLocks noChangeAspect="1"/>
          </p:cNvGraphicFramePr>
          <p:nvPr/>
        </p:nvGraphicFramePr>
        <p:xfrm>
          <a:off x="2411413" y="2997200"/>
          <a:ext cx="4114800" cy="3267075"/>
        </p:xfrm>
        <a:graphic>
          <a:graphicData uri="http://schemas.openxmlformats.org/presentationml/2006/ole">
            <mc:AlternateContent xmlns:mc="http://schemas.openxmlformats.org/markup-compatibility/2006">
              <mc:Choice xmlns:v="urn:schemas-microsoft-com:vml" Requires="v">
                <p:oleObj spid="_x0000_s154713" name="Visio" r:id="rId3" imgW="3214714" imgH="2545545" progId="Visio.Drawing.11">
                  <p:embed/>
                </p:oleObj>
              </mc:Choice>
              <mc:Fallback>
                <p:oleObj name="Visio" r:id="rId3" imgW="3214714" imgH="2545545" progId="Visio.Drawing.11">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5" action="ppaction://hlinksldjump"/>
          </p:cNvPr>
          <p:cNvSpPr txBox="1">
            <a:spLocks noChangeArrowheads="1"/>
          </p:cNvSpPr>
          <p:nvPr/>
        </p:nvSpPr>
        <p:spPr bwMode="auto">
          <a:xfrm>
            <a:off x="755650" y="1193800"/>
            <a:ext cx="648176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课堂练习</a:t>
            </a:r>
            <a:endParaRPr lang="zh-CN" altLang="en-US" sz="3200" b="0" i="0">
              <a:latin typeface="Arial"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114</a:t>
            </a:r>
            <a:endParaRPr kumimoji="1" lang="zh-CN" altLang="en-US" sz="2000" b="0" i="0" dirty="0">
              <a:solidFill>
                <a:srgbClr val="000066"/>
              </a:solidFill>
            </a:endParaRPr>
          </a:p>
        </p:txBody>
      </p:sp>
    </p:spTree>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rPr>
              <a:t>最小化下图表示的</a:t>
            </a:r>
            <a:r>
              <a:rPr lang="zh-CN" altLang="en-US" sz="2800" b="0" i="0">
                <a:solidFill>
                  <a:srgbClr val="333399"/>
                </a:solidFill>
                <a:latin typeface="Arial" pitchFamily="34" charset="0"/>
                <a:ea typeface="楷体_GB2312" pitchFamily="49" charset="-122"/>
              </a:rPr>
              <a:t> </a:t>
            </a:r>
            <a:r>
              <a:rPr lang="en-US" altLang="zh-CN" sz="2800" b="0" i="0">
                <a:solidFill>
                  <a:srgbClr val="333399"/>
                </a:solidFill>
                <a:latin typeface="Arial" pitchFamily="34" charset="0"/>
                <a:ea typeface="楷体_GB2312" pitchFamily="49" charset="-122"/>
              </a:rPr>
              <a:t>DFA</a:t>
            </a:r>
            <a:endParaRPr lang="en-US" altLang="zh-CN" sz="2400" i="0">
              <a:solidFill>
                <a:srgbClr val="333399"/>
              </a:solidFill>
              <a:latin typeface="Arial" pitchFamily="34" charset="0"/>
              <a:ea typeface="楷体_GB2312" pitchFamily="49" charset="-122"/>
              <a:cs typeface="Times New Roman" pitchFamily="18" charset="0"/>
              <a:sym typeface="Symbol"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graphicFrame>
        <p:nvGraphicFramePr>
          <p:cNvPr id="154637" name="Object 13"/>
          <p:cNvGraphicFramePr>
            <a:graphicFrameLocks noChangeAspect="1"/>
          </p:cNvGraphicFramePr>
          <p:nvPr>
            <p:extLst>
              <p:ext uri="{D42A27DB-BD31-4B8C-83A1-F6EECF244321}">
                <p14:modId xmlns:p14="http://schemas.microsoft.com/office/powerpoint/2010/main" val="2999195693"/>
              </p:ext>
            </p:extLst>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240656" name="Visio" r:id="rId3" imgW="3214714" imgH="2545545" progId="Visio.Drawing.11">
                  <p:embed/>
                </p:oleObj>
              </mc:Choice>
              <mc:Fallback>
                <p:oleObj name="Visio" r:id="rId3" imgW="3214714" imgH="2545545" progId="Visio.Drawing.11">
                  <p:embed/>
                  <p:pic>
                    <p:nvPicPr>
                      <p:cNvPr id="15463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5" action="ppaction://hlinksldjump"/>
          </p:cNvPr>
          <p:cNvSpPr txBox="1">
            <a:spLocks noChangeArrowheads="1"/>
          </p:cNvSpPr>
          <p:nvPr/>
        </p:nvSpPr>
        <p:spPr bwMode="auto">
          <a:xfrm>
            <a:off x="755650" y="1193800"/>
            <a:ext cx="648176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课堂练习</a:t>
            </a:r>
            <a:endParaRPr lang="zh-CN" altLang="en-US" sz="3200" b="0" i="0">
              <a:latin typeface="Arial"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115</a:t>
            </a:r>
            <a:endParaRPr kumimoji="1" lang="zh-CN" altLang="en-US" sz="2000" b="0" i="0" dirty="0">
              <a:solidFill>
                <a:srgbClr val="000066"/>
              </a:solidFill>
            </a:endParaRPr>
          </a:p>
        </p:txBody>
      </p:sp>
      <p:graphicFrame>
        <p:nvGraphicFramePr>
          <p:cNvPr id="2" name="表格 1">
            <a:extLst>
              <a:ext uri="{FF2B5EF4-FFF2-40B4-BE49-F238E27FC236}">
                <a16:creationId xmlns:a16="http://schemas.microsoft.com/office/drawing/2014/main" id="{A520C75C-82D9-4E48-B1CA-7D769CFA9931}"/>
              </a:ext>
            </a:extLst>
          </p:cNvPr>
          <p:cNvGraphicFramePr>
            <a:graphicFrameLocks noGrp="1"/>
          </p:cNvGraphicFramePr>
          <p:nvPr>
            <p:extLst>
              <p:ext uri="{D42A27DB-BD31-4B8C-83A1-F6EECF244321}">
                <p14:modId xmlns:p14="http://schemas.microsoft.com/office/powerpoint/2010/main" val="2220647540"/>
              </p:ext>
            </p:extLst>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extLst>
                    <a:ext uri="{9D8B030D-6E8A-4147-A177-3AD203B41FA5}">
                      <a16:colId xmlns:a16="http://schemas.microsoft.com/office/drawing/2014/main" val="2055985170"/>
                    </a:ext>
                  </a:extLst>
                </a:gridCol>
                <a:gridCol w="833835">
                  <a:extLst>
                    <a:ext uri="{9D8B030D-6E8A-4147-A177-3AD203B41FA5}">
                      <a16:colId xmlns:a16="http://schemas.microsoft.com/office/drawing/2014/main" val="3401259489"/>
                    </a:ext>
                  </a:extLst>
                </a:gridCol>
                <a:gridCol w="833835">
                  <a:extLst>
                    <a:ext uri="{9D8B030D-6E8A-4147-A177-3AD203B41FA5}">
                      <a16:colId xmlns:a16="http://schemas.microsoft.com/office/drawing/2014/main" val="2647801801"/>
                    </a:ext>
                  </a:extLst>
                </a:gridCol>
                <a:gridCol w="833835">
                  <a:extLst>
                    <a:ext uri="{9D8B030D-6E8A-4147-A177-3AD203B41FA5}">
                      <a16:colId xmlns:a16="http://schemas.microsoft.com/office/drawing/2014/main" val="1981001932"/>
                    </a:ext>
                  </a:extLst>
                </a:gridCol>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869431"/>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0793130"/>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17309279"/>
                  </a:ext>
                </a:extLst>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9753973"/>
                  </a:ext>
                </a:extLst>
              </a:tr>
            </a:tbl>
          </a:graphicData>
        </a:graphic>
      </p:graphicFrame>
    </p:spTree>
    <p:extLst>
      <p:ext uri="{BB962C8B-B14F-4D97-AF65-F5344CB8AC3E}">
        <p14:creationId xmlns:p14="http://schemas.microsoft.com/office/powerpoint/2010/main" val="3864839454"/>
      </p:ext>
    </p:extLst>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rPr>
              <a:t>最小化下图表示的</a:t>
            </a:r>
            <a:r>
              <a:rPr lang="zh-CN" altLang="en-US" sz="2800" b="0" i="0">
                <a:solidFill>
                  <a:srgbClr val="333399"/>
                </a:solidFill>
                <a:latin typeface="Arial" pitchFamily="34" charset="0"/>
                <a:ea typeface="楷体_GB2312" pitchFamily="49" charset="-122"/>
              </a:rPr>
              <a:t> </a:t>
            </a:r>
            <a:r>
              <a:rPr lang="en-US" altLang="zh-CN" sz="2800" b="0" i="0">
                <a:solidFill>
                  <a:srgbClr val="333399"/>
                </a:solidFill>
                <a:latin typeface="Arial" pitchFamily="34" charset="0"/>
                <a:ea typeface="楷体_GB2312" pitchFamily="49" charset="-122"/>
              </a:rPr>
              <a:t>DFA</a:t>
            </a:r>
            <a:endParaRPr lang="en-US" altLang="zh-CN" sz="2400" i="0">
              <a:solidFill>
                <a:srgbClr val="333399"/>
              </a:solidFill>
              <a:latin typeface="Arial" pitchFamily="34" charset="0"/>
              <a:ea typeface="楷体_GB2312" pitchFamily="49" charset="-122"/>
              <a:cs typeface="Times New Roman" pitchFamily="18" charset="0"/>
              <a:sym typeface="Symbol"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graphicFrame>
        <p:nvGraphicFramePr>
          <p:cNvPr id="154637" name="Object 13"/>
          <p:cNvGraphicFramePr>
            <a:graphicFrameLocks noChangeAspect="1"/>
          </p:cNvGraphicFramePr>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241680" name="Visio" r:id="rId3" imgW="3214714" imgH="2545545" progId="Visio.Drawing.11">
                  <p:embed/>
                </p:oleObj>
              </mc:Choice>
              <mc:Fallback>
                <p:oleObj name="Visio" r:id="rId3" imgW="3214714" imgH="2545545" progId="Visio.Drawing.11">
                  <p:embed/>
                  <p:pic>
                    <p:nvPicPr>
                      <p:cNvPr id="15463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5" action="ppaction://hlinksldjump"/>
          </p:cNvPr>
          <p:cNvSpPr txBox="1">
            <a:spLocks noChangeArrowheads="1"/>
          </p:cNvSpPr>
          <p:nvPr/>
        </p:nvSpPr>
        <p:spPr bwMode="auto">
          <a:xfrm>
            <a:off x="755650" y="1193800"/>
            <a:ext cx="648176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课堂练习</a:t>
            </a:r>
            <a:endParaRPr lang="zh-CN" altLang="en-US" sz="3200" b="0" i="0">
              <a:latin typeface="Arial"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116</a:t>
            </a:r>
            <a:endParaRPr kumimoji="1" lang="zh-CN" altLang="en-US" sz="2000" b="0" i="0" dirty="0">
              <a:solidFill>
                <a:srgbClr val="000066"/>
              </a:solidFill>
            </a:endParaRPr>
          </a:p>
        </p:txBody>
      </p:sp>
      <p:graphicFrame>
        <p:nvGraphicFramePr>
          <p:cNvPr id="2" name="表格 1">
            <a:extLst>
              <a:ext uri="{FF2B5EF4-FFF2-40B4-BE49-F238E27FC236}">
                <a16:creationId xmlns:a16="http://schemas.microsoft.com/office/drawing/2014/main" id="{A520C75C-82D9-4E48-B1CA-7D769CFA9931}"/>
              </a:ext>
            </a:extLst>
          </p:cNvPr>
          <p:cNvGraphicFramePr>
            <a:graphicFrameLocks noGrp="1"/>
          </p:cNvGraphicFramePr>
          <p:nvPr>
            <p:extLst>
              <p:ext uri="{D42A27DB-BD31-4B8C-83A1-F6EECF244321}">
                <p14:modId xmlns:p14="http://schemas.microsoft.com/office/powerpoint/2010/main" val="81768465"/>
              </p:ext>
            </p:extLst>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extLst>
                    <a:ext uri="{9D8B030D-6E8A-4147-A177-3AD203B41FA5}">
                      <a16:colId xmlns:a16="http://schemas.microsoft.com/office/drawing/2014/main" val="2055985170"/>
                    </a:ext>
                  </a:extLst>
                </a:gridCol>
                <a:gridCol w="833835">
                  <a:extLst>
                    <a:ext uri="{9D8B030D-6E8A-4147-A177-3AD203B41FA5}">
                      <a16:colId xmlns:a16="http://schemas.microsoft.com/office/drawing/2014/main" val="3401259489"/>
                    </a:ext>
                  </a:extLst>
                </a:gridCol>
                <a:gridCol w="833835">
                  <a:extLst>
                    <a:ext uri="{9D8B030D-6E8A-4147-A177-3AD203B41FA5}">
                      <a16:colId xmlns:a16="http://schemas.microsoft.com/office/drawing/2014/main" val="2647801801"/>
                    </a:ext>
                  </a:extLst>
                </a:gridCol>
                <a:gridCol w="833835">
                  <a:extLst>
                    <a:ext uri="{9D8B030D-6E8A-4147-A177-3AD203B41FA5}">
                      <a16:colId xmlns:a16="http://schemas.microsoft.com/office/drawing/2014/main" val="1981001932"/>
                    </a:ext>
                  </a:extLst>
                </a:gridCol>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869431"/>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0793130"/>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17309279"/>
                  </a:ext>
                </a:extLst>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9753973"/>
                  </a:ext>
                </a:extLst>
              </a:tr>
            </a:tbl>
          </a:graphicData>
        </a:graphic>
      </p:graphicFrame>
      <p:sp>
        <p:nvSpPr>
          <p:cNvPr id="3" name="文本框 2">
            <a:extLst>
              <a:ext uri="{FF2B5EF4-FFF2-40B4-BE49-F238E27FC236}">
                <a16:creationId xmlns:a16="http://schemas.microsoft.com/office/drawing/2014/main" id="{4863CE6C-F479-B84D-8A4C-6EDDDB561BE4}"/>
              </a:ext>
            </a:extLst>
          </p:cNvPr>
          <p:cNvSpPr txBox="1"/>
          <p:nvPr/>
        </p:nvSpPr>
        <p:spPr>
          <a:xfrm>
            <a:off x="5148064" y="5589240"/>
            <a:ext cx="3335340" cy="461665"/>
          </a:xfrm>
          <a:prstGeom prst="rect">
            <a:avLst/>
          </a:prstGeom>
          <a:noFill/>
        </p:spPr>
        <p:txBody>
          <a:bodyPr wrap="square" rtlCol="0">
            <a:spAutoFit/>
          </a:bodyPr>
          <a:lstStyle/>
          <a:p>
            <a:pPr algn="l"/>
            <a:r>
              <a:rPr lang="en-US" altLang="zh-CN" sz="2400" b="0" i="0" dirty="0">
                <a:solidFill>
                  <a:srgbClr val="000000"/>
                </a:solidFill>
              </a:rPr>
              <a:t>0</a:t>
            </a:r>
            <a:r>
              <a:rPr lang="zh-CN" altLang="en-US" sz="2400" b="0" i="0" dirty="0">
                <a:solidFill>
                  <a:srgbClr val="000000"/>
                </a:solidFill>
              </a:rPr>
              <a:t>是终态，</a:t>
            </a:r>
            <a:r>
              <a:rPr lang="en-US" altLang="zh-CN" sz="2400" b="0" i="0" dirty="0">
                <a:solidFill>
                  <a:srgbClr val="000000"/>
                </a:solidFill>
              </a:rPr>
              <a:t>1</a:t>
            </a:r>
            <a:r>
              <a:rPr lang="zh-CN" altLang="en-US" sz="2400" b="0" i="0" dirty="0">
                <a:solidFill>
                  <a:srgbClr val="000000"/>
                </a:solidFill>
              </a:rPr>
              <a:t>是非终态</a:t>
            </a:r>
            <a:endParaRPr kumimoji="1" lang="zh-CN" altLang="en-US" sz="2400" b="0" i="0" dirty="0">
              <a:solidFill>
                <a:srgbClr val="000000"/>
              </a:solidFill>
            </a:endParaRPr>
          </a:p>
        </p:txBody>
      </p:sp>
    </p:spTree>
    <p:extLst>
      <p:ext uri="{BB962C8B-B14F-4D97-AF65-F5344CB8AC3E}">
        <p14:creationId xmlns:p14="http://schemas.microsoft.com/office/powerpoint/2010/main" val="783886913"/>
      </p:ext>
    </p:extLst>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rPr>
              <a:t>最小化下图表示的</a:t>
            </a:r>
            <a:r>
              <a:rPr lang="zh-CN" altLang="en-US" sz="2800" b="0" i="0">
                <a:solidFill>
                  <a:srgbClr val="333399"/>
                </a:solidFill>
                <a:latin typeface="Arial" pitchFamily="34" charset="0"/>
                <a:ea typeface="楷体_GB2312" pitchFamily="49" charset="-122"/>
              </a:rPr>
              <a:t> </a:t>
            </a:r>
            <a:r>
              <a:rPr lang="en-US" altLang="zh-CN" sz="2800" b="0" i="0">
                <a:solidFill>
                  <a:srgbClr val="333399"/>
                </a:solidFill>
                <a:latin typeface="Arial" pitchFamily="34" charset="0"/>
                <a:ea typeface="楷体_GB2312" pitchFamily="49" charset="-122"/>
              </a:rPr>
              <a:t>DFA</a:t>
            </a:r>
            <a:endParaRPr lang="en-US" altLang="zh-CN" sz="2400" i="0">
              <a:solidFill>
                <a:srgbClr val="333399"/>
              </a:solidFill>
              <a:latin typeface="Arial" pitchFamily="34" charset="0"/>
              <a:ea typeface="楷体_GB2312" pitchFamily="49" charset="-122"/>
              <a:cs typeface="Times New Roman" pitchFamily="18" charset="0"/>
              <a:sym typeface="Symbol"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graphicFrame>
        <p:nvGraphicFramePr>
          <p:cNvPr id="154637" name="Object 13"/>
          <p:cNvGraphicFramePr>
            <a:graphicFrameLocks noChangeAspect="1"/>
          </p:cNvGraphicFramePr>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242704" name="Visio" r:id="rId3" imgW="3214714" imgH="2545545" progId="Visio.Drawing.11">
                  <p:embed/>
                </p:oleObj>
              </mc:Choice>
              <mc:Fallback>
                <p:oleObj name="Visio" r:id="rId3" imgW="3214714" imgH="2545545" progId="Visio.Drawing.11">
                  <p:embed/>
                  <p:pic>
                    <p:nvPicPr>
                      <p:cNvPr id="15463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5" action="ppaction://hlinksldjump"/>
          </p:cNvPr>
          <p:cNvSpPr txBox="1">
            <a:spLocks noChangeArrowheads="1"/>
          </p:cNvSpPr>
          <p:nvPr/>
        </p:nvSpPr>
        <p:spPr bwMode="auto">
          <a:xfrm>
            <a:off x="755650" y="1193800"/>
            <a:ext cx="648176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课堂练习</a:t>
            </a:r>
            <a:endParaRPr lang="zh-CN" altLang="en-US" sz="3200" b="0" i="0">
              <a:latin typeface="Arial"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117</a:t>
            </a:r>
            <a:endParaRPr kumimoji="1" lang="zh-CN" altLang="en-US" sz="2000" b="0" i="0" dirty="0">
              <a:solidFill>
                <a:srgbClr val="000066"/>
              </a:solidFill>
            </a:endParaRPr>
          </a:p>
        </p:txBody>
      </p:sp>
      <p:graphicFrame>
        <p:nvGraphicFramePr>
          <p:cNvPr id="2" name="表格 1">
            <a:extLst>
              <a:ext uri="{FF2B5EF4-FFF2-40B4-BE49-F238E27FC236}">
                <a16:creationId xmlns:a16="http://schemas.microsoft.com/office/drawing/2014/main" id="{A520C75C-82D9-4E48-B1CA-7D769CFA9931}"/>
              </a:ext>
            </a:extLst>
          </p:cNvPr>
          <p:cNvGraphicFramePr>
            <a:graphicFrameLocks noGrp="1"/>
          </p:cNvGraphicFramePr>
          <p:nvPr>
            <p:extLst>
              <p:ext uri="{D42A27DB-BD31-4B8C-83A1-F6EECF244321}">
                <p14:modId xmlns:p14="http://schemas.microsoft.com/office/powerpoint/2010/main" val="1596164932"/>
              </p:ext>
            </p:extLst>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extLst>
                    <a:ext uri="{9D8B030D-6E8A-4147-A177-3AD203B41FA5}">
                      <a16:colId xmlns:a16="http://schemas.microsoft.com/office/drawing/2014/main" val="2055985170"/>
                    </a:ext>
                  </a:extLst>
                </a:gridCol>
                <a:gridCol w="833835">
                  <a:extLst>
                    <a:ext uri="{9D8B030D-6E8A-4147-A177-3AD203B41FA5}">
                      <a16:colId xmlns:a16="http://schemas.microsoft.com/office/drawing/2014/main" val="3401259489"/>
                    </a:ext>
                  </a:extLst>
                </a:gridCol>
                <a:gridCol w="833835">
                  <a:extLst>
                    <a:ext uri="{9D8B030D-6E8A-4147-A177-3AD203B41FA5}">
                      <a16:colId xmlns:a16="http://schemas.microsoft.com/office/drawing/2014/main" val="2647801801"/>
                    </a:ext>
                  </a:extLst>
                </a:gridCol>
                <a:gridCol w="833835">
                  <a:extLst>
                    <a:ext uri="{9D8B030D-6E8A-4147-A177-3AD203B41FA5}">
                      <a16:colId xmlns:a16="http://schemas.microsoft.com/office/drawing/2014/main" val="1981001932"/>
                    </a:ext>
                  </a:extLst>
                </a:gridCol>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869431"/>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0793130"/>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17309279"/>
                  </a:ext>
                </a:extLst>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9753973"/>
                  </a:ext>
                </a:extLst>
              </a:tr>
            </a:tbl>
          </a:graphicData>
        </a:graphic>
      </p:graphicFrame>
      <p:sp>
        <p:nvSpPr>
          <p:cNvPr id="3" name="文本框 2">
            <a:extLst>
              <a:ext uri="{FF2B5EF4-FFF2-40B4-BE49-F238E27FC236}">
                <a16:creationId xmlns:a16="http://schemas.microsoft.com/office/drawing/2014/main" id="{4863CE6C-F479-B84D-8A4C-6EDDDB561BE4}"/>
              </a:ext>
            </a:extLst>
          </p:cNvPr>
          <p:cNvSpPr txBox="1"/>
          <p:nvPr/>
        </p:nvSpPr>
        <p:spPr>
          <a:xfrm>
            <a:off x="5148064" y="5589240"/>
            <a:ext cx="3335340" cy="461665"/>
          </a:xfrm>
          <a:prstGeom prst="rect">
            <a:avLst/>
          </a:prstGeom>
          <a:noFill/>
        </p:spPr>
        <p:txBody>
          <a:bodyPr wrap="square" rtlCol="0">
            <a:spAutoFit/>
          </a:bodyPr>
          <a:lstStyle/>
          <a:p>
            <a:pPr algn="l"/>
            <a:r>
              <a:rPr lang="en-US" altLang="zh-CN" sz="2400" b="0" i="0" dirty="0">
                <a:solidFill>
                  <a:srgbClr val="000000"/>
                </a:solidFill>
              </a:rPr>
              <a:t>0</a:t>
            </a:r>
            <a:r>
              <a:rPr lang="zh-CN" altLang="en-US" sz="2400" b="0" i="0" dirty="0">
                <a:solidFill>
                  <a:srgbClr val="000000"/>
                </a:solidFill>
              </a:rPr>
              <a:t>是终态，</a:t>
            </a:r>
            <a:r>
              <a:rPr lang="en-US" altLang="zh-CN" sz="2400" b="0" i="0" dirty="0">
                <a:solidFill>
                  <a:srgbClr val="000000"/>
                </a:solidFill>
              </a:rPr>
              <a:t>2</a:t>
            </a:r>
            <a:r>
              <a:rPr lang="zh-CN" altLang="en-US" sz="2400" b="0" i="0" dirty="0">
                <a:solidFill>
                  <a:srgbClr val="000000"/>
                </a:solidFill>
              </a:rPr>
              <a:t>是非终态</a:t>
            </a:r>
            <a:endParaRPr kumimoji="1" lang="zh-CN" altLang="en-US" sz="2400" b="0" i="0" dirty="0">
              <a:solidFill>
                <a:srgbClr val="000000"/>
              </a:solidFill>
            </a:endParaRPr>
          </a:p>
        </p:txBody>
      </p:sp>
    </p:spTree>
    <p:extLst>
      <p:ext uri="{BB962C8B-B14F-4D97-AF65-F5344CB8AC3E}">
        <p14:creationId xmlns:p14="http://schemas.microsoft.com/office/powerpoint/2010/main" val="543919600"/>
      </p:ext>
    </p:extLst>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rPr>
              <a:t>最小化下图表示的</a:t>
            </a:r>
            <a:r>
              <a:rPr lang="zh-CN" altLang="en-US" sz="2800" b="0" i="0">
                <a:solidFill>
                  <a:srgbClr val="333399"/>
                </a:solidFill>
                <a:latin typeface="Arial" pitchFamily="34" charset="0"/>
                <a:ea typeface="楷体_GB2312" pitchFamily="49" charset="-122"/>
              </a:rPr>
              <a:t> </a:t>
            </a:r>
            <a:r>
              <a:rPr lang="en-US" altLang="zh-CN" sz="2800" b="0" i="0">
                <a:solidFill>
                  <a:srgbClr val="333399"/>
                </a:solidFill>
                <a:latin typeface="Arial" pitchFamily="34" charset="0"/>
                <a:ea typeface="楷体_GB2312" pitchFamily="49" charset="-122"/>
              </a:rPr>
              <a:t>DFA</a:t>
            </a:r>
            <a:endParaRPr lang="en-US" altLang="zh-CN" sz="2400" i="0">
              <a:solidFill>
                <a:srgbClr val="333399"/>
              </a:solidFill>
              <a:latin typeface="Arial" pitchFamily="34" charset="0"/>
              <a:ea typeface="楷体_GB2312" pitchFamily="49" charset="-122"/>
              <a:cs typeface="Times New Roman" pitchFamily="18" charset="0"/>
              <a:sym typeface="Symbol"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graphicFrame>
        <p:nvGraphicFramePr>
          <p:cNvPr id="154637" name="Object 13"/>
          <p:cNvGraphicFramePr>
            <a:graphicFrameLocks noChangeAspect="1"/>
          </p:cNvGraphicFramePr>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243728" name="Visio" r:id="rId3" imgW="3214714" imgH="2545545" progId="Visio.Drawing.11">
                  <p:embed/>
                </p:oleObj>
              </mc:Choice>
              <mc:Fallback>
                <p:oleObj name="Visio" r:id="rId3" imgW="3214714" imgH="2545545" progId="Visio.Drawing.11">
                  <p:embed/>
                  <p:pic>
                    <p:nvPicPr>
                      <p:cNvPr id="15463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5" action="ppaction://hlinksldjump"/>
          </p:cNvPr>
          <p:cNvSpPr txBox="1">
            <a:spLocks noChangeArrowheads="1"/>
          </p:cNvSpPr>
          <p:nvPr/>
        </p:nvSpPr>
        <p:spPr bwMode="auto">
          <a:xfrm>
            <a:off x="755650" y="1193800"/>
            <a:ext cx="648176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课堂练习</a:t>
            </a:r>
            <a:endParaRPr lang="zh-CN" altLang="en-US" sz="3200" b="0" i="0">
              <a:latin typeface="Arial"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118</a:t>
            </a:r>
            <a:endParaRPr kumimoji="1" lang="zh-CN" altLang="en-US" sz="2000" b="0" i="0" dirty="0">
              <a:solidFill>
                <a:srgbClr val="000066"/>
              </a:solidFill>
            </a:endParaRPr>
          </a:p>
        </p:txBody>
      </p:sp>
      <p:graphicFrame>
        <p:nvGraphicFramePr>
          <p:cNvPr id="2" name="表格 1">
            <a:extLst>
              <a:ext uri="{FF2B5EF4-FFF2-40B4-BE49-F238E27FC236}">
                <a16:creationId xmlns:a16="http://schemas.microsoft.com/office/drawing/2014/main" id="{A520C75C-82D9-4E48-B1CA-7D769CFA9931}"/>
              </a:ext>
            </a:extLst>
          </p:cNvPr>
          <p:cNvGraphicFramePr>
            <a:graphicFrameLocks noGrp="1"/>
          </p:cNvGraphicFramePr>
          <p:nvPr>
            <p:extLst>
              <p:ext uri="{D42A27DB-BD31-4B8C-83A1-F6EECF244321}">
                <p14:modId xmlns:p14="http://schemas.microsoft.com/office/powerpoint/2010/main" val="1880558495"/>
              </p:ext>
            </p:extLst>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extLst>
                    <a:ext uri="{9D8B030D-6E8A-4147-A177-3AD203B41FA5}">
                      <a16:colId xmlns:a16="http://schemas.microsoft.com/office/drawing/2014/main" val="2055985170"/>
                    </a:ext>
                  </a:extLst>
                </a:gridCol>
                <a:gridCol w="833835">
                  <a:extLst>
                    <a:ext uri="{9D8B030D-6E8A-4147-A177-3AD203B41FA5}">
                      <a16:colId xmlns:a16="http://schemas.microsoft.com/office/drawing/2014/main" val="3401259489"/>
                    </a:ext>
                  </a:extLst>
                </a:gridCol>
                <a:gridCol w="833835">
                  <a:extLst>
                    <a:ext uri="{9D8B030D-6E8A-4147-A177-3AD203B41FA5}">
                      <a16:colId xmlns:a16="http://schemas.microsoft.com/office/drawing/2014/main" val="2647801801"/>
                    </a:ext>
                  </a:extLst>
                </a:gridCol>
                <a:gridCol w="833835">
                  <a:extLst>
                    <a:ext uri="{9D8B030D-6E8A-4147-A177-3AD203B41FA5}">
                      <a16:colId xmlns:a16="http://schemas.microsoft.com/office/drawing/2014/main" val="1981001932"/>
                    </a:ext>
                  </a:extLst>
                </a:gridCol>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869431"/>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0793130"/>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17309279"/>
                  </a:ext>
                </a:extLst>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9753973"/>
                  </a:ext>
                </a:extLst>
              </a:tr>
            </a:tbl>
          </a:graphicData>
        </a:graphic>
      </p:graphicFrame>
      <p:sp>
        <p:nvSpPr>
          <p:cNvPr id="3" name="文本框 2">
            <a:extLst>
              <a:ext uri="{FF2B5EF4-FFF2-40B4-BE49-F238E27FC236}">
                <a16:creationId xmlns:a16="http://schemas.microsoft.com/office/drawing/2014/main" id="{4863CE6C-F479-B84D-8A4C-6EDDDB561BE4}"/>
              </a:ext>
            </a:extLst>
          </p:cNvPr>
          <p:cNvSpPr txBox="1"/>
          <p:nvPr/>
        </p:nvSpPr>
        <p:spPr>
          <a:xfrm>
            <a:off x="5148064" y="5589240"/>
            <a:ext cx="3335340" cy="461665"/>
          </a:xfrm>
          <a:prstGeom prst="rect">
            <a:avLst/>
          </a:prstGeom>
          <a:noFill/>
        </p:spPr>
        <p:txBody>
          <a:bodyPr wrap="square" rtlCol="0">
            <a:spAutoFit/>
          </a:bodyPr>
          <a:lstStyle/>
          <a:p>
            <a:pPr algn="l"/>
            <a:r>
              <a:rPr lang="en-US" altLang="zh-CN" sz="2400" b="0" i="0" dirty="0">
                <a:solidFill>
                  <a:srgbClr val="000000"/>
                </a:solidFill>
              </a:rPr>
              <a:t>3</a:t>
            </a:r>
            <a:r>
              <a:rPr lang="zh-CN" altLang="en-US" sz="2400" b="0" i="0" dirty="0">
                <a:solidFill>
                  <a:srgbClr val="000000"/>
                </a:solidFill>
              </a:rPr>
              <a:t>是终态，</a:t>
            </a:r>
            <a:r>
              <a:rPr lang="en-US" altLang="zh-CN" sz="2400" b="0" i="0" dirty="0">
                <a:solidFill>
                  <a:srgbClr val="000000"/>
                </a:solidFill>
              </a:rPr>
              <a:t>1</a:t>
            </a:r>
            <a:r>
              <a:rPr lang="zh-CN" altLang="en-US" sz="2400" b="0" i="0" dirty="0">
                <a:solidFill>
                  <a:srgbClr val="000000"/>
                </a:solidFill>
              </a:rPr>
              <a:t>是非终态</a:t>
            </a:r>
            <a:endParaRPr kumimoji="1" lang="zh-CN" altLang="en-US" sz="2400" b="0" i="0" dirty="0">
              <a:solidFill>
                <a:srgbClr val="000000"/>
              </a:solidFill>
            </a:endParaRPr>
          </a:p>
        </p:txBody>
      </p:sp>
    </p:spTree>
    <p:extLst>
      <p:ext uri="{BB962C8B-B14F-4D97-AF65-F5344CB8AC3E}">
        <p14:creationId xmlns:p14="http://schemas.microsoft.com/office/powerpoint/2010/main" val="4117116902"/>
      </p:ext>
    </p:extLst>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rPr>
              <a:t>最小化下图表示的</a:t>
            </a:r>
            <a:r>
              <a:rPr lang="zh-CN" altLang="en-US" sz="2800" b="0" i="0">
                <a:solidFill>
                  <a:srgbClr val="333399"/>
                </a:solidFill>
                <a:latin typeface="Arial" pitchFamily="34" charset="0"/>
                <a:ea typeface="楷体_GB2312" pitchFamily="49" charset="-122"/>
              </a:rPr>
              <a:t> </a:t>
            </a:r>
            <a:r>
              <a:rPr lang="en-US" altLang="zh-CN" sz="2800" b="0" i="0">
                <a:solidFill>
                  <a:srgbClr val="333399"/>
                </a:solidFill>
                <a:latin typeface="Arial" pitchFamily="34" charset="0"/>
                <a:ea typeface="楷体_GB2312" pitchFamily="49" charset="-122"/>
              </a:rPr>
              <a:t>DFA</a:t>
            </a:r>
            <a:endParaRPr lang="en-US" altLang="zh-CN" sz="2400" i="0">
              <a:solidFill>
                <a:srgbClr val="333399"/>
              </a:solidFill>
              <a:latin typeface="Arial" pitchFamily="34" charset="0"/>
              <a:ea typeface="楷体_GB2312" pitchFamily="49" charset="-122"/>
              <a:cs typeface="Times New Roman" pitchFamily="18" charset="0"/>
              <a:sym typeface="Symbol"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graphicFrame>
        <p:nvGraphicFramePr>
          <p:cNvPr id="154637" name="Object 13"/>
          <p:cNvGraphicFramePr>
            <a:graphicFrameLocks noChangeAspect="1"/>
          </p:cNvGraphicFramePr>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244752" name="Visio" r:id="rId3" imgW="3214714" imgH="2545545" progId="Visio.Drawing.11">
                  <p:embed/>
                </p:oleObj>
              </mc:Choice>
              <mc:Fallback>
                <p:oleObj name="Visio" r:id="rId3" imgW="3214714" imgH="2545545" progId="Visio.Drawing.11">
                  <p:embed/>
                  <p:pic>
                    <p:nvPicPr>
                      <p:cNvPr id="15463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5" action="ppaction://hlinksldjump"/>
          </p:cNvPr>
          <p:cNvSpPr txBox="1">
            <a:spLocks noChangeArrowheads="1"/>
          </p:cNvSpPr>
          <p:nvPr/>
        </p:nvSpPr>
        <p:spPr bwMode="auto">
          <a:xfrm>
            <a:off x="755650" y="1193800"/>
            <a:ext cx="648176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课堂练习</a:t>
            </a:r>
            <a:endParaRPr lang="zh-CN" altLang="en-US" sz="3200" b="0" i="0">
              <a:latin typeface="Arial"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119</a:t>
            </a:r>
            <a:endParaRPr kumimoji="1" lang="zh-CN" altLang="en-US" sz="2000" b="0" i="0" dirty="0">
              <a:solidFill>
                <a:srgbClr val="000066"/>
              </a:solidFill>
            </a:endParaRPr>
          </a:p>
        </p:txBody>
      </p:sp>
      <p:graphicFrame>
        <p:nvGraphicFramePr>
          <p:cNvPr id="2" name="表格 1">
            <a:extLst>
              <a:ext uri="{FF2B5EF4-FFF2-40B4-BE49-F238E27FC236}">
                <a16:creationId xmlns:a16="http://schemas.microsoft.com/office/drawing/2014/main" id="{A520C75C-82D9-4E48-B1CA-7D769CFA9931}"/>
              </a:ext>
            </a:extLst>
          </p:cNvPr>
          <p:cNvGraphicFramePr>
            <a:graphicFrameLocks noGrp="1"/>
          </p:cNvGraphicFramePr>
          <p:nvPr>
            <p:extLst>
              <p:ext uri="{D42A27DB-BD31-4B8C-83A1-F6EECF244321}">
                <p14:modId xmlns:p14="http://schemas.microsoft.com/office/powerpoint/2010/main" val="3630780575"/>
              </p:ext>
            </p:extLst>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extLst>
                    <a:ext uri="{9D8B030D-6E8A-4147-A177-3AD203B41FA5}">
                      <a16:colId xmlns:a16="http://schemas.microsoft.com/office/drawing/2014/main" val="2055985170"/>
                    </a:ext>
                  </a:extLst>
                </a:gridCol>
                <a:gridCol w="833835">
                  <a:extLst>
                    <a:ext uri="{9D8B030D-6E8A-4147-A177-3AD203B41FA5}">
                      <a16:colId xmlns:a16="http://schemas.microsoft.com/office/drawing/2014/main" val="3401259489"/>
                    </a:ext>
                  </a:extLst>
                </a:gridCol>
                <a:gridCol w="833835">
                  <a:extLst>
                    <a:ext uri="{9D8B030D-6E8A-4147-A177-3AD203B41FA5}">
                      <a16:colId xmlns:a16="http://schemas.microsoft.com/office/drawing/2014/main" val="2647801801"/>
                    </a:ext>
                  </a:extLst>
                </a:gridCol>
                <a:gridCol w="833835">
                  <a:extLst>
                    <a:ext uri="{9D8B030D-6E8A-4147-A177-3AD203B41FA5}">
                      <a16:colId xmlns:a16="http://schemas.microsoft.com/office/drawing/2014/main" val="1981001932"/>
                    </a:ext>
                  </a:extLst>
                </a:gridCol>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869431"/>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0793130"/>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17309279"/>
                  </a:ext>
                </a:extLst>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9753973"/>
                  </a:ext>
                </a:extLst>
              </a:tr>
            </a:tbl>
          </a:graphicData>
        </a:graphic>
      </p:graphicFrame>
      <p:sp>
        <p:nvSpPr>
          <p:cNvPr id="3" name="文本框 2">
            <a:extLst>
              <a:ext uri="{FF2B5EF4-FFF2-40B4-BE49-F238E27FC236}">
                <a16:creationId xmlns:a16="http://schemas.microsoft.com/office/drawing/2014/main" id="{4863CE6C-F479-B84D-8A4C-6EDDDB561BE4}"/>
              </a:ext>
            </a:extLst>
          </p:cNvPr>
          <p:cNvSpPr txBox="1"/>
          <p:nvPr/>
        </p:nvSpPr>
        <p:spPr>
          <a:xfrm>
            <a:off x="5148064" y="5589240"/>
            <a:ext cx="3335340" cy="461665"/>
          </a:xfrm>
          <a:prstGeom prst="rect">
            <a:avLst/>
          </a:prstGeom>
          <a:noFill/>
        </p:spPr>
        <p:txBody>
          <a:bodyPr wrap="square" rtlCol="0">
            <a:spAutoFit/>
          </a:bodyPr>
          <a:lstStyle/>
          <a:p>
            <a:pPr algn="l"/>
            <a:r>
              <a:rPr lang="en-US" altLang="zh-CN" sz="2400" b="0" i="0" dirty="0">
                <a:solidFill>
                  <a:srgbClr val="000000"/>
                </a:solidFill>
              </a:rPr>
              <a:t>3</a:t>
            </a:r>
            <a:r>
              <a:rPr lang="zh-CN" altLang="en-US" sz="2400" b="0" i="0" dirty="0">
                <a:solidFill>
                  <a:srgbClr val="000000"/>
                </a:solidFill>
              </a:rPr>
              <a:t>是终态，</a:t>
            </a:r>
            <a:r>
              <a:rPr lang="en-US" altLang="zh-CN" sz="2400" b="0" i="0" dirty="0">
                <a:solidFill>
                  <a:srgbClr val="000000"/>
                </a:solidFill>
              </a:rPr>
              <a:t>2</a:t>
            </a:r>
            <a:r>
              <a:rPr lang="zh-CN" altLang="en-US" sz="2400" b="0" i="0" dirty="0">
                <a:solidFill>
                  <a:srgbClr val="000000"/>
                </a:solidFill>
              </a:rPr>
              <a:t>是非终态</a:t>
            </a:r>
            <a:endParaRPr kumimoji="1" lang="zh-CN" altLang="en-US" sz="2400" b="0" i="0" dirty="0">
              <a:solidFill>
                <a:srgbClr val="000000"/>
              </a:solidFill>
            </a:endParaRPr>
          </a:p>
        </p:txBody>
      </p:sp>
    </p:spTree>
    <p:extLst>
      <p:ext uri="{BB962C8B-B14F-4D97-AF65-F5344CB8AC3E}">
        <p14:creationId xmlns:p14="http://schemas.microsoft.com/office/powerpoint/2010/main" val="3349631486"/>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5" name="Line 9"/>
          <p:cNvSpPr>
            <a:spLocks noChangeShapeType="1"/>
          </p:cNvSpPr>
          <p:nvPr/>
        </p:nvSpPr>
        <p:spPr bwMode="auto">
          <a:xfrm flipV="1">
            <a:off x="8027988" y="3200400"/>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graphicFrame>
        <p:nvGraphicFramePr>
          <p:cNvPr id="101386" name="Object 10"/>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101543" name="Visio" r:id="rId3" imgW="2099914" imgH="374769" progId="Visio.Drawing.11">
                  <p:embed/>
                </p:oleObj>
              </mc:Choice>
              <mc:Fallback>
                <p:oleObj name="Visio" r:id="rId3" imgW="2099914" imgH="374769" progId="Visio.Drawing.11">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87" name="Text Box 11"/>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101389" name="Text Box 13"/>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101390" name="Object 14"/>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01544" name="Visio" r:id="rId5" imgW="3214714" imgH="2545545" progId="Visio.Drawing.11">
                  <p:embed/>
                </p:oleObj>
              </mc:Choice>
              <mc:Fallback>
                <p:oleObj name="Visio" r:id="rId5" imgW="3214714" imgH="2545545" progId="Visio.Drawing.11">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91" name="Text Box 15"/>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101392" name="Text Box 16"/>
          <p:cNvSpPr txBox="1">
            <a:spLocks noChangeArrowheads="1"/>
          </p:cNvSpPr>
          <p:nvPr/>
        </p:nvSpPr>
        <p:spPr bwMode="auto">
          <a:xfrm>
            <a:off x="1763713" y="49418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101393" name="Rectangle 17"/>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01394" name="Text Box 18">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27278E11-E9E5-1046-BA76-B6946BC6BAEB}"/>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12</a:t>
            </a:r>
            <a:endParaRPr kumimoji="1" lang="zh-CN" altLang="en-US" sz="2000" b="0" i="0" dirty="0">
              <a:solidFill>
                <a:srgbClr val="000066"/>
              </a:solidFill>
            </a:endParaRPr>
          </a:p>
        </p:txBody>
      </p:sp>
    </p:spTree>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rPr>
              <a:t>最小化下图表示的</a:t>
            </a:r>
            <a:r>
              <a:rPr lang="zh-CN" altLang="en-US" sz="2800" b="0" i="0">
                <a:solidFill>
                  <a:srgbClr val="333399"/>
                </a:solidFill>
                <a:latin typeface="Arial" pitchFamily="34" charset="0"/>
                <a:ea typeface="楷体_GB2312" pitchFamily="49" charset="-122"/>
              </a:rPr>
              <a:t> </a:t>
            </a:r>
            <a:r>
              <a:rPr lang="en-US" altLang="zh-CN" sz="2800" b="0" i="0">
                <a:solidFill>
                  <a:srgbClr val="333399"/>
                </a:solidFill>
                <a:latin typeface="Arial" pitchFamily="34" charset="0"/>
                <a:ea typeface="楷体_GB2312" pitchFamily="49" charset="-122"/>
              </a:rPr>
              <a:t>DFA</a:t>
            </a:r>
            <a:endParaRPr lang="en-US" altLang="zh-CN" sz="2400" i="0">
              <a:solidFill>
                <a:srgbClr val="333399"/>
              </a:solidFill>
              <a:latin typeface="Arial" pitchFamily="34" charset="0"/>
              <a:ea typeface="楷体_GB2312" pitchFamily="49" charset="-122"/>
              <a:cs typeface="Times New Roman" pitchFamily="18" charset="0"/>
              <a:sym typeface="Symbol"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graphicFrame>
        <p:nvGraphicFramePr>
          <p:cNvPr id="154637" name="Object 13"/>
          <p:cNvGraphicFramePr>
            <a:graphicFrameLocks noChangeAspect="1"/>
          </p:cNvGraphicFramePr>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245776" name="Visio" r:id="rId3" imgW="3214714" imgH="2545545" progId="Visio.Drawing.11">
                  <p:embed/>
                </p:oleObj>
              </mc:Choice>
              <mc:Fallback>
                <p:oleObj name="Visio" r:id="rId3" imgW="3214714" imgH="2545545" progId="Visio.Drawing.11">
                  <p:embed/>
                  <p:pic>
                    <p:nvPicPr>
                      <p:cNvPr id="15463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5" action="ppaction://hlinksldjump"/>
          </p:cNvPr>
          <p:cNvSpPr txBox="1">
            <a:spLocks noChangeArrowheads="1"/>
          </p:cNvSpPr>
          <p:nvPr/>
        </p:nvSpPr>
        <p:spPr bwMode="auto">
          <a:xfrm>
            <a:off x="755650" y="1193800"/>
            <a:ext cx="648176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课堂练习</a:t>
            </a:r>
            <a:endParaRPr lang="zh-CN" altLang="en-US" sz="3200" b="0" i="0">
              <a:latin typeface="Arial"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120</a:t>
            </a:r>
            <a:endParaRPr kumimoji="1" lang="zh-CN" altLang="en-US" sz="2000" b="0" i="0" dirty="0">
              <a:solidFill>
                <a:srgbClr val="000066"/>
              </a:solidFill>
            </a:endParaRPr>
          </a:p>
        </p:txBody>
      </p:sp>
      <p:graphicFrame>
        <p:nvGraphicFramePr>
          <p:cNvPr id="2" name="表格 1">
            <a:extLst>
              <a:ext uri="{FF2B5EF4-FFF2-40B4-BE49-F238E27FC236}">
                <a16:creationId xmlns:a16="http://schemas.microsoft.com/office/drawing/2014/main" id="{A520C75C-82D9-4E48-B1CA-7D769CFA9931}"/>
              </a:ext>
            </a:extLst>
          </p:cNvPr>
          <p:cNvGraphicFramePr>
            <a:graphicFrameLocks noGrp="1"/>
          </p:cNvGraphicFramePr>
          <p:nvPr>
            <p:extLst>
              <p:ext uri="{D42A27DB-BD31-4B8C-83A1-F6EECF244321}">
                <p14:modId xmlns:p14="http://schemas.microsoft.com/office/powerpoint/2010/main" val="2951723736"/>
              </p:ext>
            </p:extLst>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extLst>
                    <a:ext uri="{9D8B030D-6E8A-4147-A177-3AD203B41FA5}">
                      <a16:colId xmlns:a16="http://schemas.microsoft.com/office/drawing/2014/main" val="2055985170"/>
                    </a:ext>
                  </a:extLst>
                </a:gridCol>
                <a:gridCol w="833835">
                  <a:extLst>
                    <a:ext uri="{9D8B030D-6E8A-4147-A177-3AD203B41FA5}">
                      <a16:colId xmlns:a16="http://schemas.microsoft.com/office/drawing/2014/main" val="3401259489"/>
                    </a:ext>
                  </a:extLst>
                </a:gridCol>
                <a:gridCol w="833835">
                  <a:extLst>
                    <a:ext uri="{9D8B030D-6E8A-4147-A177-3AD203B41FA5}">
                      <a16:colId xmlns:a16="http://schemas.microsoft.com/office/drawing/2014/main" val="2647801801"/>
                    </a:ext>
                  </a:extLst>
                </a:gridCol>
                <a:gridCol w="833835">
                  <a:extLst>
                    <a:ext uri="{9D8B030D-6E8A-4147-A177-3AD203B41FA5}">
                      <a16:colId xmlns:a16="http://schemas.microsoft.com/office/drawing/2014/main" val="1981001932"/>
                    </a:ext>
                  </a:extLst>
                </a:gridCol>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869431"/>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0793130"/>
                  </a:ext>
                </a:extLst>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17309279"/>
                  </a:ext>
                </a:extLst>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9753973"/>
                  </a:ext>
                </a:extLst>
              </a:tr>
            </a:tbl>
          </a:graphicData>
        </a:graphic>
      </p:graphicFrame>
      <p:pic>
        <p:nvPicPr>
          <p:cNvPr id="4" name="图片 3">
            <a:extLst>
              <a:ext uri="{FF2B5EF4-FFF2-40B4-BE49-F238E27FC236}">
                <a16:creationId xmlns:a16="http://schemas.microsoft.com/office/drawing/2014/main" id="{E24D0DDC-0BA9-EC46-9F2E-BBAFDEB7A9DF}"/>
              </a:ext>
            </a:extLst>
          </p:cNvPr>
          <p:cNvPicPr>
            <a:picLocks noChangeAspect="1"/>
          </p:cNvPicPr>
          <p:nvPr/>
        </p:nvPicPr>
        <p:blipFill>
          <a:blip r:embed="rId6"/>
          <a:stretch>
            <a:fillRect/>
          </a:stretch>
        </p:blipFill>
        <p:spPr>
          <a:xfrm>
            <a:off x="4860032" y="5589096"/>
            <a:ext cx="3910288" cy="373396"/>
          </a:xfrm>
          <a:prstGeom prst="rect">
            <a:avLst/>
          </a:prstGeom>
        </p:spPr>
      </p:pic>
    </p:spTree>
    <p:extLst>
      <p:ext uri="{BB962C8B-B14F-4D97-AF65-F5344CB8AC3E}">
        <p14:creationId xmlns:p14="http://schemas.microsoft.com/office/powerpoint/2010/main" val="3270564355"/>
      </p:ext>
    </p:extLst>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121</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4ACC5300-4EA9-3C4C-8FF4-9966DDF76A80}"/>
              </a:ext>
            </a:extLst>
          </p:cNvPr>
          <p:cNvPicPr>
            <a:picLocks noChangeAspect="1"/>
          </p:cNvPicPr>
          <p:nvPr/>
        </p:nvPicPr>
        <p:blipFill>
          <a:blip r:embed="rId2"/>
          <a:stretch>
            <a:fillRect/>
          </a:stretch>
        </p:blipFill>
        <p:spPr>
          <a:xfrm>
            <a:off x="686909" y="2205164"/>
            <a:ext cx="4265862" cy="1730254"/>
          </a:xfrm>
          <a:prstGeom prst="rect">
            <a:avLst/>
          </a:prstGeom>
        </p:spPr>
      </p:pic>
      <p:graphicFrame>
        <p:nvGraphicFramePr>
          <p:cNvPr id="5" name="表格 4">
            <a:extLst>
              <a:ext uri="{FF2B5EF4-FFF2-40B4-BE49-F238E27FC236}">
                <a16:creationId xmlns:a16="http://schemas.microsoft.com/office/drawing/2014/main" id="{B2EE3AC4-91DD-E941-969A-B81C8B3BD3B0}"/>
              </a:ext>
            </a:extLst>
          </p:cNvPr>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extLst>
                    <a:ext uri="{9D8B030D-6E8A-4147-A177-3AD203B41FA5}">
                      <a16:colId xmlns:a16="http://schemas.microsoft.com/office/drawing/2014/main" val="3348931252"/>
                    </a:ext>
                  </a:extLst>
                </a:gridCol>
                <a:gridCol w="606152">
                  <a:extLst>
                    <a:ext uri="{9D8B030D-6E8A-4147-A177-3AD203B41FA5}">
                      <a16:colId xmlns:a16="http://schemas.microsoft.com/office/drawing/2014/main" val="2799872587"/>
                    </a:ext>
                  </a:extLst>
                </a:gridCol>
                <a:gridCol w="606152">
                  <a:extLst>
                    <a:ext uri="{9D8B030D-6E8A-4147-A177-3AD203B41FA5}">
                      <a16:colId xmlns:a16="http://schemas.microsoft.com/office/drawing/2014/main" val="4278835599"/>
                    </a:ext>
                  </a:extLst>
                </a:gridCol>
                <a:gridCol w="606152">
                  <a:extLst>
                    <a:ext uri="{9D8B030D-6E8A-4147-A177-3AD203B41FA5}">
                      <a16:colId xmlns:a16="http://schemas.microsoft.com/office/drawing/2014/main" val="608599588"/>
                    </a:ext>
                  </a:extLst>
                </a:gridCol>
                <a:gridCol w="606152">
                  <a:extLst>
                    <a:ext uri="{9D8B030D-6E8A-4147-A177-3AD203B41FA5}">
                      <a16:colId xmlns:a16="http://schemas.microsoft.com/office/drawing/2014/main" val="1687335139"/>
                    </a:ext>
                  </a:extLst>
                </a:gridCol>
                <a:gridCol w="606152">
                  <a:extLst>
                    <a:ext uri="{9D8B030D-6E8A-4147-A177-3AD203B41FA5}">
                      <a16:colId xmlns:a16="http://schemas.microsoft.com/office/drawing/2014/main" val="2795120219"/>
                    </a:ext>
                  </a:extLst>
                </a:gridCol>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126933"/>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895062"/>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7951076"/>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630065"/>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192442166"/>
                  </a:ext>
                </a:extLst>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383551"/>
                  </a:ext>
                </a:extLst>
              </a:tr>
            </a:tbl>
          </a:graphicData>
        </a:graphic>
      </p:graphicFrame>
      <p:sp>
        <p:nvSpPr>
          <p:cNvPr id="26" name="矩形 25">
            <a:extLst>
              <a:ext uri="{FF2B5EF4-FFF2-40B4-BE49-F238E27FC236}">
                <a16:creationId xmlns:a16="http://schemas.microsoft.com/office/drawing/2014/main" id="{D0307AE9-2237-4945-A6F8-93D0C2BCA60D}"/>
              </a:ext>
            </a:extLst>
          </p:cNvPr>
          <p:cNvSpPr/>
          <p:nvPr/>
        </p:nvSpPr>
        <p:spPr>
          <a:xfrm>
            <a:off x="753417" y="4797152"/>
            <a:ext cx="3877985" cy="461665"/>
          </a:xfrm>
          <a:prstGeom prst="rect">
            <a:avLst/>
          </a:prstGeom>
        </p:spPr>
        <p:txBody>
          <a:bodyPr wrap="none">
            <a:spAutoFit/>
          </a:bodyPr>
          <a:lstStyle/>
          <a:p>
            <a:r>
              <a:rPr lang="zh-CN" altLang="en-US" sz="2400" b="0" i="0" dirty="0">
                <a:solidFill>
                  <a:srgbClr val="000000"/>
                </a:solidFill>
              </a:rPr>
              <a:t>首先先区分终态和非终态。</a:t>
            </a:r>
          </a:p>
        </p:txBody>
      </p:sp>
    </p:spTree>
    <p:extLst>
      <p:ext uri="{BB962C8B-B14F-4D97-AF65-F5344CB8AC3E}">
        <p14:creationId xmlns:p14="http://schemas.microsoft.com/office/powerpoint/2010/main" val="499233273"/>
      </p:ext>
    </p:extLst>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122</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4ACC5300-4EA9-3C4C-8FF4-9966DDF76A80}"/>
              </a:ext>
            </a:extLst>
          </p:cNvPr>
          <p:cNvPicPr>
            <a:picLocks noChangeAspect="1"/>
          </p:cNvPicPr>
          <p:nvPr/>
        </p:nvPicPr>
        <p:blipFill>
          <a:blip r:embed="rId2"/>
          <a:stretch>
            <a:fillRect/>
          </a:stretch>
        </p:blipFill>
        <p:spPr>
          <a:xfrm>
            <a:off x="686909" y="2205164"/>
            <a:ext cx="4265862" cy="1730254"/>
          </a:xfrm>
          <a:prstGeom prst="rect">
            <a:avLst/>
          </a:prstGeom>
        </p:spPr>
      </p:pic>
      <p:graphicFrame>
        <p:nvGraphicFramePr>
          <p:cNvPr id="5" name="表格 4">
            <a:extLst>
              <a:ext uri="{FF2B5EF4-FFF2-40B4-BE49-F238E27FC236}">
                <a16:creationId xmlns:a16="http://schemas.microsoft.com/office/drawing/2014/main" id="{B2EE3AC4-91DD-E941-969A-B81C8B3BD3B0}"/>
              </a:ext>
            </a:extLst>
          </p:cNvPr>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extLst>
                    <a:ext uri="{9D8B030D-6E8A-4147-A177-3AD203B41FA5}">
                      <a16:colId xmlns:a16="http://schemas.microsoft.com/office/drawing/2014/main" val="3348931252"/>
                    </a:ext>
                  </a:extLst>
                </a:gridCol>
                <a:gridCol w="606152">
                  <a:extLst>
                    <a:ext uri="{9D8B030D-6E8A-4147-A177-3AD203B41FA5}">
                      <a16:colId xmlns:a16="http://schemas.microsoft.com/office/drawing/2014/main" val="2799872587"/>
                    </a:ext>
                  </a:extLst>
                </a:gridCol>
                <a:gridCol w="606152">
                  <a:extLst>
                    <a:ext uri="{9D8B030D-6E8A-4147-A177-3AD203B41FA5}">
                      <a16:colId xmlns:a16="http://schemas.microsoft.com/office/drawing/2014/main" val="4278835599"/>
                    </a:ext>
                  </a:extLst>
                </a:gridCol>
                <a:gridCol w="606152">
                  <a:extLst>
                    <a:ext uri="{9D8B030D-6E8A-4147-A177-3AD203B41FA5}">
                      <a16:colId xmlns:a16="http://schemas.microsoft.com/office/drawing/2014/main" val="608599588"/>
                    </a:ext>
                  </a:extLst>
                </a:gridCol>
                <a:gridCol w="606152">
                  <a:extLst>
                    <a:ext uri="{9D8B030D-6E8A-4147-A177-3AD203B41FA5}">
                      <a16:colId xmlns:a16="http://schemas.microsoft.com/office/drawing/2014/main" val="1687335139"/>
                    </a:ext>
                  </a:extLst>
                </a:gridCol>
                <a:gridCol w="606152">
                  <a:extLst>
                    <a:ext uri="{9D8B030D-6E8A-4147-A177-3AD203B41FA5}">
                      <a16:colId xmlns:a16="http://schemas.microsoft.com/office/drawing/2014/main" val="2795120219"/>
                    </a:ext>
                  </a:extLst>
                </a:gridCol>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126933"/>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O</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895062"/>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7951076"/>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630065"/>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192442166"/>
                  </a:ext>
                </a:extLst>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383551"/>
                  </a:ext>
                </a:extLst>
              </a:tr>
            </a:tbl>
          </a:graphicData>
        </a:graphic>
      </p:graphicFrame>
      <p:sp>
        <p:nvSpPr>
          <p:cNvPr id="2" name="矩形 1">
            <a:extLst>
              <a:ext uri="{FF2B5EF4-FFF2-40B4-BE49-F238E27FC236}">
                <a16:creationId xmlns:a16="http://schemas.microsoft.com/office/drawing/2014/main" id="{59E19599-9A9C-B642-9DF2-74B29F517C22}"/>
              </a:ext>
            </a:extLst>
          </p:cNvPr>
          <p:cNvSpPr/>
          <p:nvPr/>
        </p:nvSpPr>
        <p:spPr>
          <a:xfrm>
            <a:off x="686909" y="4948364"/>
            <a:ext cx="8075343" cy="830997"/>
          </a:xfrm>
          <a:prstGeom prst="rect">
            <a:avLst/>
          </a:prstGeom>
        </p:spPr>
        <p:txBody>
          <a:bodyPr wrap="square">
            <a:spAutoFit/>
          </a:bodyPr>
          <a:lstStyle/>
          <a:p>
            <a:pPr algn="l"/>
            <a:r>
              <a:rPr lang="zh-CN" altLang="en-US" sz="2400" b="0" i="0" dirty="0">
                <a:solidFill>
                  <a:srgbClr val="000000"/>
                </a:solidFill>
              </a:rPr>
              <a:t>考察状态1和状态3，由于它们接受a都到达状态2，接受b都到达状态3，因此状态1和状态3不可区分。</a:t>
            </a:r>
          </a:p>
        </p:txBody>
      </p:sp>
    </p:spTree>
    <p:extLst>
      <p:ext uri="{BB962C8B-B14F-4D97-AF65-F5344CB8AC3E}">
        <p14:creationId xmlns:p14="http://schemas.microsoft.com/office/powerpoint/2010/main" val="1696204401"/>
      </p:ext>
    </p:extLst>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123</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4ACC5300-4EA9-3C4C-8FF4-9966DDF76A80}"/>
              </a:ext>
            </a:extLst>
          </p:cNvPr>
          <p:cNvPicPr>
            <a:picLocks noChangeAspect="1"/>
          </p:cNvPicPr>
          <p:nvPr/>
        </p:nvPicPr>
        <p:blipFill>
          <a:blip r:embed="rId2"/>
          <a:stretch>
            <a:fillRect/>
          </a:stretch>
        </p:blipFill>
        <p:spPr>
          <a:xfrm>
            <a:off x="686909" y="2205164"/>
            <a:ext cx="4265862" cy="1730254"/>
          </a:xfrm>
          <a:prstGeom prst="rect">
            <a:avLst/>
          </a:prstGeom>
        </p:spPr>
      </p:pic>
      <p:graphicFrame>
        <p:nvGraphicFramePr>
          <p:cNvPr id="5" name="表格 4">
            <a:extLst>
              <a:ext uri="{FF2B5EF4-FFF2-40B4-BE49-F238E27FC236}">
                <a16:creationId xmlns:a16="http://schemas.microsoft.com/office/drawing/2014/main" id="{B2EE3AC4-91DD-E941-969A-B81C8B3BD3B0}"/>
              </a:ext>
            </a:extLst>
          </p:cNvPr>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extLst>
                    <a:ext uri="{9D8B030D-6E8A-4147-A177-3AD203B41FA5}">
                      <a16:colId xmlns:a16="http://schemas.microsoft.com/office/drawing/2014/main" val="3348931252"/>
                    </a:ext>
                  </a:extLst>
                </a:gridCol>
                <a:gridCol w="606152">
                  <a:extLst>
                    <a:ext uri="{9D8B030D-6E8A-4147-A177-3AD203B41FA5}">
                      <a16:colId xmlns:a16="http://schemas.microsoft.com/office/drawing/2014/main" val="2799872587"/>
                    </a:ext>
                  </a:extLst>
                </a:gridCol>
                <a:gridCol w="606152">
                  <a:extLst>
                    <a:ext uri="{9D8B030D-6E8A-4147-A177-3AD203B41FA5}">
                      <a16:colId xmlns:a16="http://schemas.microsoft.com/office/drawing/2014/main" val="4278835599"/>
                    </a:ext>
                  </a:extLst>
                </a:gridCol>
                <a:gridCol w="606152">
                  <a:extLst>
                    <a:ext uri="{9D8B030D-6E8A-4147-A177-3AD203B41FA5}">
                      <a16:colId xmlns:a16="http://schemas.microsoft.com/office/drawing/2014/main" val="608599588"/>
                    </a:ext>
                  </a:extLst>
                </a:gridCol>
                <a:gridCol w="606152">
                  <a:extLst>
                    <a:ext uri="{9D8B030D-6E8A-4147-A177-3AD203B41FA5}">
                      <a16:colId xmlns:a16="http://schemas.microsoft.com/office/drawing/2014/main" val="1687335139"/>
                    </a:ext>
                  </a:extLst>
                </a:gridCol>
                <a:gridCol w="606152">
                  <a:extLst>
                    <a:ext uri="{9D8B030D-6E8A-4147-A177-3AD203B41FA5}">
                      <a16:colId xmlns:a16="http://schemas.microsoft.com/office/drawing/2014/main" val="2795120219"/>
                    </a:ext>
                  </a:extLst>
                </a:gridCol>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126933"/>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895062"/>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7951076"/>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630065"/>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192442166"/>
                  </a:ext>
                </a:extLst>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383551"/>
                  </a:ext>
                </a:extLst>
              </a:tr>
            </a:tbl>
          </a:graphicData>
        </a:graphic>
      </p:graphicFrame>
      <p:sp>
        <p:nvSpPr>
          <p:cNvPr id="3" name="矩形 2">
            <a:extLst>
              <a:ext uri="{FF2B5EF4-FFF2-40B4-BE49-F238E27FC236}">
                <a16:creationId xmlns:a16="http://schemas.microsoft.com/office/drawing/2014/main" id="{7CD52FE1-2092-5044-9F7A-56ADE10251C8}"/>
              </a:ext>
            </a:extLst>
          </p:cNvPr>
          <p:cNvSpPr/>
          <p:nvPr/>
        </p:nvSpPr>
        <p:spPr>
          <a:xfrm>
            <a:off x="690443" y="4948364"/>
            <a:ext cx="7881918" cy="830997"/>
          </a:xfrm>
          <a:prstGeom prst="rect">
            <a:avLst/>
          </a:prstGeom>
        </p:spPr>
        <p:txBody>
          <a:bodyPr wrap="square">
            <a:spAutoFit/>
          </a:bodyPr>
          <a:lstStyle/>
          <a:p>
            <a:pPr algn="l"/>
            <a:r>
              <a:rPr lang="zh-CN" altLang="en-US" sz="2400" b="0" i="0" dirty="0">
                <a:solidFill>
                  <a:srgbClr val="000000"/>
                </a:solidFill>
                <a:latin typeface="SimSun" panose="02010600030101010101" pitchFamily="2" charset="-122"/>
                <a:ea typeface="SimSun" panose="02010600030101010101" pitchFamily="2" charset="-122"/>
              </a:rPr>
              <a:t>考察状态1和状态6，由于它们的后继的等价关系目前还不清楚，所以暂时搁置，等后面处理完了再看。</a:t>
            </a:r>
          </a:p>
        </p:txBody>
      </p:sp>
    </p:spTree>
    <p:extLst>
      <p:ext uri="{BB962C8B-B14F-4D97-AF65-F5344CB8AC3E}">
        <p14:creationId xmlns:p14="http://schemas.microsoft.com/office/powerpoint/2010/main" val="1680834968"/>
      </p:ext>
    </p:extLst>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124</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4ACC5300-4EA9-3C4C-8FF4-9966DDF76A80}"/>
              </a:ext>
            </a:extLst>
          </p:cNvPr>
          <p:cNvPicPr>
            <a:picLocks noChangeAspect="1"/>
          </p:cNvPicPr>
          <p:nvPr/>
        </p:nvPicPr>
        <p:blipFill>
          <a:blip r:embed="rId2"/>
          <a:stretch>
            <a:fillRect/>
          </a:stretch>
        </p:blipFill>
        <p:spPr>
          <a:xfrm>
            <a:off x="686909" y="2205164"/>
            <a:ext cx="4265862" cy="1730254"/>
          </a:xfrm>
          <a:prstGeom prst="rect">
            <a:avLst/>
          </a:prstGeom>
        </p:spPr>
      </p:pic>
      <p:graphicFrame>
        <p:nvGraphicFramePr>
          <p:cNvPr id="5" name="表格 4">
            <a:extLst>
              <a:ext uri="{FF2B5EF4-FFF2-40B4-BE49-F238E27FC236}">
                <a16:creationId xmlns:a16="http://schemas.microsoft.com/office/drawing/2014/main" id="{B2EE3AC4-91DD-E941-969A-B81C8B3BD3B0}"/>
              </a:ext>
            </a:extLst>
          </p:cNvPr>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extLst>
                    <a:ext uri="{9D8B030D-6E8A-4147-A177-3AD203B41FA5}">
                      <a16:colId xmlns:a16="http://schemas.microsoft.com/office/drawing/2014/main" val="3348931252"/>
                    </a:ext>
                  </a:extLst>
                </a:gridCol>
                <a:gridCol w="606152">
                  <a:extLst>
                    <a:ext uri="{9D8B030D-6E8A-4147-A177-3AD203B41FA5}">
                      <a16:colId xmlns:a16="http://schemas.microsoft.com/office/drawing/2014/main" val="2799872587"/>
                    </a:ext>
                  </a:extLst>
                </a:gridCol>
                <a:gridCol w="606152">
                  <a:extLst>
                    <a:ext uri="{9D8B030D-6E8A-4147-A177-3AD203B41FA5}">
                      <a16:colId xmlns:a16="http://schemas.microsoft.com/office/drawing/2014/main" val="4278835599"/>
                    </a:ext>
                  </a:extLst>
                </a:gridCol>
                <a:gridCol w="606152">
                  <a:extLst>
                    <a:ext uri="{9D8B030D-6E8A-4147-A177-3AD203B41FA5}">
                      <a16:colId xmlns:a16="http://schemas.microsoft.com/office/drawing/2014/main" val="608599588"/>
                    </a:ext>
                  </a:extLst>
                </a:gridCol>
                <a:gridCol w="606152">
                  <a:extLst>
                    <a:ext uri="{9D8B030D-6E8A-4147-A177-3AD203B41FA5}">
                      <a16:colId xmlns:a16="http://schemas.microsoft.com/office/drawing/2014/main" val="1687335139"/>
                    </a:ext>
                  </a:extLst>
                </a:gridCol>
                <a:gridCol w="606152">
                  <a:extLst>
                    <a:ext uri="{9D8B030D-6E8A-4147-A177-3AD203B41FA5}">
                      <a16:colId xmlns:a16="http://schemas.microsoft.com/office/drawing/2014/main" val="2795120219"/>
                    </a:ext>
                  </a:extLst>
                </a:gridCol>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126933"/>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895062"/>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7951076"/>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630065"/>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192442166"/>
                  </a:ext>
                </a:extLst>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383551"/>
                  </a:ext>
                </a:extLst>
              </a:tr>
            </a:tbl>
          </a:graphicData>
        </a:graphic>
      </p:graphicFrame>
      <p:sp>
        <p:nvSpPr>
          <p:cNvPr id="2" name="矩形 1">
            <a:extLst>
              <a:ext uri="{FF2B5EF4-FFF2-40B4-BE49-F238E27FC236}">
                <a16:creationId xmlns:a16="http://schemas.microsoft.com/office/drawing/2014/main" id="{CA6206EA-F26A-1D4C-8B09-42BCC39000B6}"/>
              </a:ext>
            </a:extLst>
          </p:cNvPr>
          <p:cNvSpPr/>
          <p:nvPr/>
        </p:nvSpPr>
        <p:spPr>
          <a:xfrm>
            <a:off x="900112" y="4788171"/>
            <a:ext cx="7848351" cy="1200329"/>
          </a:xfrm>
          <a:prstGeom prst="rect">
            <a:avLst/>
          </a:prstGeom>
        </p:spPr>
        <p:txBody>
          <a:bodyPr wrap="square">
            <a:spAutoFit/>
          </a:bodyPr>
          <a:lstStyle/>
          <a:p>
            <a:pPr algn="l"/>
            <a:r>
              <a:rPr lang="zh-CN" altLang="en-US" sz="2400" b="0" i="0" dirty="0">
                <a:solidFill>
                  <a:srgbClr val="000000"/>
                </a:solidFill>
              </a:rPr>
              <a:t>考察状态2和状态4，因为状态2经过b到达状态5，状态4经过b到达状态6，由于状态5和状态6可区分，因此状态2和状态4可区分。</a:t>
            </a:r>
          </a:p>
        </p:txBody>
      </p:sp>
    </p:spTree>
    <p:extLst>
      <p:ext uri="{BB962C8B-B14F-4D97-AF65-F5344CB8AC3E}">
        <p14:creationId xmlns:p14="http://schemas.microsoft.com/office/powerpoint/2010/main" val="3100571308"/>
      </p:ext>
    </p:extLst>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125</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4ACC5300-4EA9-3C4C-8FF4-9966DDF76A80}"/>
              </a:ext>
            </a:extLst>
          </p:cNvPr>
          <p:cNvPicPr>
            <a:picLocks noChangeAspect="1"/>
          </p:cNvPicPr>
          <p:nvPr/>
        </p:nvPicPr>
        <p:blipFill>
          <a:blip r:embed="rId2"/>
          <a:stretch>
            <a:fillRect/>
          </a:stretch>
        </p:blipFill>
        <p:spPr>
          <a:xfrm>
            <a:off x="686909" y="2205164"/>
            <a:ext cx="4265862" cy="1730254"/>
          </a:xfrm>
          <a:prstGeom prst="rect">
            <a:avLst/>
          </a:prstGeom>
        </p:spPr>
      </p:pic>
      <p:graphicFrame>
        <p:nvGraphicFramePr>
          <p:cNvPr id="5" name="表格 4">
            <a:extLst>
              <a:ext uri="{FF2B5EF4-FFF2-40B4-BE49-F238E27FC236}">
                <a16:creationId xmlns:a16="http://schemas.microsoft.com/office/drawing/2014/main" id="{B2EE3AC4-91DD-E941-969A-B81C8B3BD3B0}"/>
              </a:ext>
            </a:extLst>
          </p:cNvPr>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extLst>
                    <a:ext uri="{9D8B030D-6E8A-4147-A177-3AD203B41FA5}">
                      <a16:colId xmlns:a16="http://schemas.microsoft.com/office/drawing/2014/main" val="3348931252"/>
                    </a:ext>
                  </a:extLst>
                </a:gridCol>
                <a:gridCol w="606152">
                  <a:extLst>
                    <a:ext uri="{9D8B030D-6E8A-4147-A177-3AD203B41FA5}">
                      <a16:colId xmlns:a16="http://schemas.microsoft.com/office/drawing/2014/main" val="2799872587"/>
                    </a:ext>
                  </a:extLst>
                </a:gridCol>
                <a:gridCol w="606152">
                  <a:extLst>
                    <a:ext uri="{9D8B030D-6E8A-4147-A177-3AD203B41FA5}">
                      <a16:colId xmlns:a16="http://schemas.microsoft.com/office/drawing/2014/main" val="4278835599"/>
                    </a:ext>
                  </a:extLst>
                </a:gridCol>
                <a:gridCol w="606152">
                  <a:extLst>
                    <a:ext uri="{9D8B030D-6E8A-4147-A177-3AD203B41FA5}">
                      <a16:colId xmlns:a16="http://schemas.microsoft.com/office/drawing/2014/main" val="608599588"/>
                    </a:ext>
                  </a:extLst>
                </a:gridCol>
                <a:gridCol w="606152">
                  <a:extLst>
                    <a:ext uri="{9D8B030D-6E8A-4147-A177-3AD203B41FA5}">
                      <a16:colId xmlns:a16="http://schemas.microsoft.com/office/drawing/2014/main" val="1687335139"/>
                    </a:ext>
                  </a:extLst>
                </a:gridCol>
                <a:gridCol w="606152">
                  <a:extLst>
                    <a:ext uri="{9D8B030D-6E8A-4147-A177-3AD203B41FA5}">
                      <a16:colId xmlns:a16="http://schemas.microsoft.com/office/drawing/2014/main" val="2795120219"/>
                    </a:ext>
                  </a:extLst>
                </a:gridCol>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126933"/>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895062"/>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7951076"/>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630065"/>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192442166"/>
                  </a:ext>
                </a:extLst>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383551"/>
                  </a:ext>
                </a:extLst>
              </a:tr>
            </a:tbl>
          </a:graphicData>
        </a:graphic>
      </p:graphicFrame>
      <p:sp>
        <p:nvSpPr>
          <p:cNvPr id="3" name="矩形 2">
            <a:extLst>
              <a:ext uri="{FF2B5EF4-FFF2-40B4-BE49-F238E27FC236}">
                <a16:creationId xmlns:a16="http://schemas.microsoft.com/office/drawing/2014/main" id="{12FAB564-BEDF-6140-A71D-D7E08F80506A}"/>
              </a:ext>
            </a:extLst>
          </p:cNvPr>
          <p:cNvSpPr/>
          <p:nvPr/>
        </p:nvSpPr>
        <p:spPr>
          <a:xfrm>
            <a:off x="900113" y="4948364"/>
            <a:ext cx="7704335" cy="1200329"/>
          </a:xfrm>
          <a:prstGeom prst="rect">
            <a:avLst/>
          </a:prstGeom>
        </p:spPr>
        <p:txBody>
          <a:bodyPr wrap="square">
            <a:spAutoFit/>
          </a:bodyPr>
          <a:lstStyle/>
          <a:p>
            <a:pPr algn="l"/>
            <a:r>
              <a:rPr lang="zh-CN" altLang="en-US" sz="2400" b="0" i="0" dirty="0">
                <a:solidFill>
                  <a:srgbClr val="000000"/>
                </a:solidFill>
              </a:rPr>
              <a:t>考察状态2和状态5，因为状态2经过b到达状态5，状态5经过b到达状态6，由于状态5和状态6是可区分的，因此状态2和状态5也是可区分的。</a:t>
            </a:r>
          </a:p>
        </p:txBody>
      </p:sp>
    </p:spTree>
    <p:extLst>
      <p:ext uri="{BB962C8B-B14F-4D97-AF65-F5344CB8AC3E}">
        <p14:creationId xmlns:p14="http://schemas.microsoft.com/office/powerpoint/2010/main" val="4212928488"/>
      </p:ext>
    </p:extLst>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126</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4ACC5300-4EA9-3C4C-8FF4-9966DDF76A80}"/>
              </a:ext>
            </a:extLst>
          </p:cNvPr>
          <p:cNvPicPr>
            <a:picLocks noChangeAspect="1"/>
          </p:cNvPicPr>
          <p:nvPr/>
        </p:nvPicPr>
        <p:blipFill>
          <a:blip r:embed="rId2"/>
          <a:stretch>
            <a:fillRect/>
          </a:stretch>
        </p:blipFill>
        <p:spPr>
          <a:xfrm>
            <a:off x="686909" y="2205164"/>
            <a:ext cx="4265862" cy="1730254"/>
          </a:xfrm>
          <a:prstGeom prst="rect">
            <a:avLst/>
          </a:prstGeom>
        </p:spPr>
      </p:pic>
      <p:graphicFrame>
        <p:nvGraphicFramePr>
          <p:cNvPr id="5" name="表格 4">
            <a:extLst>
              <a:ext uri="{FF2B5EF4-FFF2-40B4-BE49-F238E27FC236}">
                <a16:creationId xmlns:a16="http://schemas.microsoft.com/office/drawing/2014/main" id="{B2EE3AC4-91DD-E941-969A-B81C8B3BD3B0}"/>
              </a:ext>
            </a:extLst>
          </p:cNvPr>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extLst>
                    <a:ext uri="{9D8B030D-6E8A-4147-A177-3AD203B41FA5}">
                      <a16:colId xmlns:a16="http://schemas.microsoft.com/office/drawing/2014/main" val="3348931252"/>
                    </a:ext>
                  </a:extLst>
                </a:gridCol>
                <a:gridCol w="606152">
                  <a:extLst>
                    <a:ext uri="{9D8B030D-6E8A-4147-A177-3AD203B41FA5}">
                      <a16:colId xmlns:a16="http://schemas.microsoft.com/office/drawing/2014/main" val="2799872587"/>
                    </a:ext>
                  </a:extLst>
                </a:gridCol>
                <a:gridCol w="606152">
                  <a:extLst>
                    <a:ext uri="{9D8B030D-6E8A-4147-A177-3AD203B41FA5}">
                      <a16:colId xmlns:a16="http://schemas.microsoft.com/office/drawing/2014/main" val="4278835599"/>
                    </a:ext>
                  </a:extLst>
                </a:gridCol>
                <a:gridCol w="606152">
                  <a:extLst>
                    <a:ext uri="{9D8B030D-6E8A-4147-A177-3AD203B41FA5}">
                      <a16:colId xmlns:a16="http://schemas.microsoft.com/office/drawing/2014/main" val="608599588"/>
                    </a:ext>
                  </a:extLst>
                </a:gridCol>
                <a:gridCol w="606152">
                  <a:extLst>
                    <a:ext uri="{9D8B030D-6E8A-4147-A177-3AD203B41FA5}">
                      <a16:colId xmlns:a16="http://schemas.microsoft.com/office/drawing/2014/main" val="1687335139"/>
                    </a:ext>
                  </a:extLst>
                </a:gridCol>
                <a:gridCol w="606152">
                  <a:extLst>
                    <a:ext uri="{9D8B030D-6E8A-4147-A177-3AD203B41FA5}">
                      <a16:colId xmlns:a16="http://schemas.microsoft.com/office/drawing/2014/main" val="2795120219"/>
                    </a:ext>
                  </a:extLst>
                </a:gridCol>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126933"/>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895062"/>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7951076"/>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630065"/>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192442166"/>
                  </a:ext>
                </a:extLst>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383551"/>
                  </a:ext>
                </a:extLst>
              </a:tr>
            </a:tbl>
          </a:graphicData>
        </a:graphic>
      </p:graphicFrame>
      <p:sp>
        <p:nvSpPr>
          <p:cNvPr id="3" name="矩形 2">
            <a:extLst>
              <a:ext uri="{FF2B5EF4-FFF2-40B4-BE49-F238E27FC236}">
                <a16:creationId xmlns:a16="http://schemas.microsoft.com/office/drawing/2014/main" id="{12FAB564-BEDF-6140-A71D-D7E08F80506A}"/>
              </a:ext>
            </a:extLst>
          </p:cNvPr>
          <p:cNvSpPr/>
          <p:nvPr/>
        </p:nvSpPr>
        <p:spPr>
          <a:xfrm>
            <a:off x="900113" y="4948364"/>
            <a:ext cx="7704335" cy="1200329"/>
          </a:xfrm>
          <a:prstGeom prst="rect">
            <a:avLst/>
          </a:prstGeom>
        </p:spPr>
        <p:txBody>
          <a:bodyPr wrap="square">
            <a:spAutoFit/>
          </a:bodyPr>
          <a:lstStyle/>
          <a:p>
            <a:pPr algn="l"/>
            <a:r>
              <a:rPr lang="zh-CN" altLang="en-US" sz="2400" b="0" i="0" dirty="0">
                <a:solidFill>
                  <a:srgbClr val="000000"/>
                </a:solidFill>
              </a:rPr>
              <a:t>考察状态</a:t>
            </a:r>
            <a:r>
              <a:rPr lang="en-US" altLang="zh-CN" sz="2400" b="0" i="0" dirty="0">
                <a:solidFill>
                  <a:srgbClr val="000000"/>
                </a:solidFill>
              </a:rPr>
              <a:t>3</a:t>
            </a:r>
            <a:r>
              <a:rPr lang="zh-CN" altLang="en-US" sz="2400" b="0" i="0" dirty="0">
                <a:solidFill>
                  <a:srgbClr val="000000"/>
                </a:solidFill>
              </a:rPr>
              <a:t>和状态</a:t>
            </a:r>
            <a:r>
              <a:rPr lang="en-US" altLang="zh-CN" sz="2400" b="0" i="0" dirty="0">
                <a:solidFill>
                  <a:srgbClr val="000000"/>
                </a:solidFill>
              </a:rPr>
              <a:t>6</a:t>
            </a:r>
            <a:r>
              <a:rPr lang="zh-CN" altLang="en-US" sz="2400" b="0" i="0" dirty="0">
                <a:solidFill>
                  <a:srgbClr val="000000"/>
                </a:solidFill>
              </a:rPr>
              <a:t>，因为状态</a:t>
            </a:r>
            <a:r>
              <a:rPr lang="en-US" altLang="zh-CN" sz="2400" b="0" i="0" dirty="0">
                <a:solidFill>
                  <a:srgbClr val="000000"/>
                </a:solidFill>
              </a:rPr>
              <a:t>3</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到达状态</a:t>
            </a:r>
            <a:r>
              <a:rPr lang="en-US" altLang="zh-CN" sz="2400" b="0" i="0" dirty="0">
                <a:solidFill>
                  <a:srgbClr val="000000"/>
                </a:solidFill>
              </a:rPr>
              <a:t>2</a:t>
            </a:r>
            <a:r>
              <a:rPr lang="zh-CN" altLang="en-US" sz="2400" b="0" i="0" dirty="0">
                <a:solidFill>
                  <a:srgbClr val="000000"/>
                </a:solidFill>
              </a:rPr>
              <a:t>，状态</a:t>
            </a:r>
            <a:r>
              <a:rPr lang="en-US" altLang="zh-CN" sz="2400" b="0" i="0" dirty="0">
                <a:solidFill>
                  <a:srgbClr val="000000"/>
                </a:solidFill>
              </a:rPr>
              <a:t>6</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达到状态</a:t>
            </a:r>
            <a:r>
              <a:rPr lang="en-US" altLang="zh-CN" sz="2400" b="0" i="0" dirty="0">
                <a:solidFill>
                  <a:srgbClr val="000000"/>
                </a:solidFill>
              </a:rPr>
              <a:t>4</a:t>
            </a:r>
            <a:r>
              <a:rPr lang="zh-CN" altLang="en-US" sz="2400" b="0" i="0" dirty="0">
                <a:solidFill>
                  <a:srgbClr val="000000"/>
                </a:solidFill>
              </a:rPr>
              <a:t>，由于状态</a:t>
            </a:r>
            <a:r>
              <a:rPr lang="en-US" altLang="zh-CN" sz="2400" b="0" i="0" dirty="0">
                <a:solidFill>
                  <a:srgbClr val="000000"/>
                </a:solidFill>
              </a:rPr>
              <a:t>2</a:t>
            </a:r>
            <a:r>
              <a:rPr lang="zh-CN" altLang="en-US" sz="2400" b="0" i="0" dirty="0">
                <a:solidFill>
                  <a:srgbClr val="000000"/>
                </a:solidFill>
              </a:rPr>
              <a:t>和状态</a:t>
            </a:r>
            <a:r>
              <a:rPr lang="en-US" altLang="zh-CN" sz="2400" b="0" i="0" dirty="0">
                <a:solidFill>
                  <a:srgbClr val="000000"/>
                </a:solidFill>
              </a:rPr>
              <a:t>4</a:t>
            </a:r>
            <a:r>
              <a:rPr lang="zh-CN" altLang="en-US" sz="2400" b="0" i="0" dirty="0">
                <a:solidFill>
                  <a:srgbClr val="000000"/>
                </a:solidFill>
              </a:rPr>
              <a:t>是可区分的，因此状态</a:t>
            </a:r>
            <a:r>
              <a:rPr lang="en-US" altLang="zh-CN" sz="2400" b="0" i="0" dirty="0">
                <a:solidFill>
                  <a:srgbClr val="000000"/>
                </a:solidFill>
              </a:rPr>
              <a:t>3</a:t>
            </a:r>
            <a:r>
              <a:rPr lang="zh-CN" altLang="en-US" sz="2400" b="0" i="0" dirty="0">
                <a:solidFill>
                  <a:srgbClr val="000000"/>
                </a:solidFill>
              </a:rPr>
              <a:t>和状态</a:t>
            </a:r>
            <a:r>
              <a:rPr lang="en-US" altLang="zh-CN" sz="2400" b="0" i="0" dirty="0">
                <a:solidFill>
                  <a:srgbClr val="000000"/>
                </a:solidFill>
              </a:rPr>
              <a:t>6</a:t>
            </a:r>
            <a:r>
              <a:rPr lang="zh-CN" altLang="en-US" sz="2400" b="0" i="0" dirty="0">
                <a:solidFill>
                  <a:srgbClr val="000000"/>
                </a:solidFill>
              </a:rPr>
              <a:t>也是可区分的。</a:t>
            </a:r>
          </a:p>
        </p:txBody>
      </p:sp>
    </p:spTree>
    <p:extLst>
      <p:ext uri="{BB962C8B-B14F-4D97-AF65-F5344CB8AC3E}">
        <p14:creationId xmlns:p14="http://schemas.microsoft.com/office/powerpoint/2010/main" val="2718753187"/>
      </p:ext>
    </p:extLst>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127</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4ACC5300-4EA9-3C4C-8FF4-9966DDF76A80}"/>
              </a:ext>
            </a:extLst>
          </p:cNvPr>
          <p:cNvPicPr>
            <a:picLocks noChangeAspect="1"/>
          </p:cNvPicPr>
          <p:nvPr/>
        </p:nvPicPr>
        <p:blipFill>
          <a:blip r:embed="rId2"/>
          <a:stretch>
            <a:fillRect/>
          </a:stretch>
        </p:blipFill>
        <p:spPr>
          <a:xfrm>
            <a:off x="686909" y="2205164"/>
            <a:ext cx="4265862" cy="1730254"/>
          </a:xfrm>
          <a:prstGeom prst="rect">
            <a:avLst/>
          </a:prstGeom>
        </p:spPr>
      </p:pic>
      <p:graphicFrame>
        <p:nvGraphicFramePr>
          <p:cNvPr id="5" name="表格 4">
            <a:extLst>
              <a:ext uri="{FF2B5EF4-FFF2-40B4-BE49-F238E27FC236}">
                <a16:creationId xmlns:a16="http://schemas.microsoft.com/office/drawing/2014/main" id="{B2EE3AC4-91DD-E941-969A-B81C8B3BD3B0}"/>
              </a:ext>
            </a:extLst>
          </p:cNvPr>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extLst>
                    <a:ext uri="{9D8B030D-6E8A-4147-A177-3AD203B41FA5}">
                      <a16:colId xmlns:a16="http://schemas.microsoft.com/office/drawing/2014/main" val="3348931252"/>
                    </a:ext>
                  </a:extLst>
                </a:gridCol>
                <a:gridCol w="606152">
                  <a:extLst>
                    <a:ext uri="{9D8B030D-6E8A-4147-A177-3AD203B41FA5}">
                      <a16:colId xmlns:a16="http://schemas.microsoft.com/office/drawing/2014/main" val="2799872587"/>
                    </a:ext>
                  </a:extLst>
                </a:gridCol>
                <a:gridCol w="606152">
                  <a:extLst>
                    <a:ext uri="{9D8B030D-6E8A-4147-A177-3AD203B41FA5}">
                      <a16:colId xmlns:a16="http://schemas.microsoft.com/office/drawing/2014/main" val="4278835599"/>
                    </a:ext>
                  </a:extLst>
                </a:gridCol>
                <a:gridCol w="606152">
                  <a:extLst>
                    <a:ext uri="{9D8B030D-6E8A-4147-A177-3AD203B41FA5}">
                      <a16:colId xmlns:a16="http://schemas.microsoft.com/office/drawing/2014/main" val="608599588"/>
                    </a:ext>
                  </a:extLst>
                </a:gridCol>
                <a:gridCol w="606152">
                  <a:extLst>
                    <a:ext uri="{9D8B030D-6E8A-4147-A177-3AD203B41FA5}">
                      <a16:colId xmlns:a16="http://schemas.microsoft.com/office/drawing/2014/main" val="1687335139"/>
                    </a:ext>
                  </a:extLst>
                </a:gridCol>
                <a:gridCol w="606152">
                  <a:extLst>
                    <a:ext uri="{9D8B030D-6E8A-4147-A177-3AD203B41FA5}">
                      <a16:colId xmlns:a16="http://schemas.microsoft.com/office/drawing/2014/main" val="2795120219"/>
                    </a:ext>
                  </a:extLst>
                </a:gridCol>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126933"/>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895062"/>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7951076"/>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O</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630065"/>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192442166"/>
                  </a:ext>
                </a:extLst>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383551"/>
                  </a:ext>
                </a:extLst>
              </a:tr>
            </a:tbl>
          </a:graphicData>
        </a:graphic>
      </p:graphicFrame>
      <p:sp>
        <p:nvSpPr>
          <p:cNvPr id="3" name="矩形 2">
            <a:extLst>
              <a:ext uri="{FF2B5EF4-FFF2-40B4-BE49-F238E27FC236}">
                <a16:creationId xmlns:a16="http://schemas.microsoft.com/office/drawing/2014/main" id="{12FAB564-BEDF-6140-A71D-D7E08F80506A}"/>
              </a:ext>
            </a:extLst>
          </p:cNvPr>
          <p:cNvSpPr/>
          <p:nvPr/>
        </p:nvSpPr>
        <p:spPr>
          <a:xfrm>
            <a:off x="900113" y="4948364"/>
            <a:ext cx="7704335" cy="1200329"/>
          </a:xfrm>
          <a:prstGeom prst="rect">
            <a:avLst/>
          </a:prstGeom>
        </p:spPr>
        <p:txBody>
          <a:bodyPr wrap="square">
            <a:spAutoFit/>
          </a:bodyPr>
          <a:lstStyle/>
          <a:p>
            <a:pPr algn="l"/>
            <a:r>
              <a:rPr lang="zh-CN" altLang="en-US" sz="2400" b="0" i="0" dirty="0">
                <a:solidFill>
                  <a:srgbClr val="000000"/>
                </a:solidFill>
              </a:rPr>
              <a:t>考察状态</a:t>
            </a:r>
            <a:r>
              <a:rPr lang="en-US" altLang="zh-CN" sz="2400" b="0" i="0" dirty="0">
                <a:solidFill>
                  <a:srgbClr val="000000"/>
                </a:solidFill>
              </a:rPr>
              <a:t>4</a:t>
            </a:r>
            <a:r>
              <a:rPr lang="zh-CN" altLang="en-US" sz="2400" b="0" i="0" dirty="0">
                <a:solidFill>
                  <a:srgbClr val="000000"/>
                </a:solidFill>
              </a:rPr>
              <a:t>和状态</a:t>
            </a:r>
            <a:r>
              <a:rPr lang="en-US" altLang="zh-CN" sz="2400" b="0" i="0" dirty="0">
                <a:solidFill>
                  <a:srgbClr val="000000"/>
                </a:solidFill>
              </a:rPr>
              <a:t>5</a:t>
            </a:r>
            <a:r>
              <a:rPr lang="zh-CN" altLang="en-US" sz="2400" b="0" i="0" dirty="0">
                <a:solidFill>
                  <a:srgbClr val="000000"/>
                </a:solidFill>
              </a:rPr>
              <a:t>，因为状态</a:t>
            </a:r>
            <a:r>
              <a:rPr lang="en-US" altLang="zh-CN" sz="2400" b="0" i="0" dirty="0">
                <a:solidFill>
                  <a:srgbClr val="000000"/>
                </a:solidFill>
              </a:rPr>
              <a:t>4</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到达状态</a:t>
            </a:r>
            <a:r>
              <a:rPr lang="en-US" altLang="zh-CN" sz="2400" b="0" i="0" dirty="0">
                <a:solidFill>
                  <a:srgbClr val="000000"/>
                </a:solidFill>
              </a:rPr>
              <a:t>4</a:t>
            </a:r>
            <a:r>
              <a:rPr lang="zh-CN" altLang="en-US" sz="2400" b="0" i="0" dirty="0">
                <a:solidFill>
                  <a:srgbClr val="000000"/>
                </a:solidFill>
              </a:rPr>
              <a:t>，状态</a:t>
            </a:r>
            <a:r>
              <a:rPr lang="en-US" altLang="zh-CN" sz="2400" b="0" i="0" dirty="0">
                <a:solidFill>
                  <a:srgbClr val="000000"/>
                </a:solidFill>
              </a:rPr>
              <a:t>5</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到达状态</a:t>
            </a:r>
            <a:r>
              <a:rPr lang="en-US" altLang="zh-CN" sz="2400" b="0" i="0" dirty="0">
                <a:solidFill>
                  <a:srgbClr val="000000"/>
                </a:solidFill>
              </a:rPr>
              <a:t>4</a:t>
            </a:r>
            <a:r>
              <a:rPr lang="zh-CN" altLang="en-US" sz="2400" b="0" i="0" dirty="0">
                <a:solidFill>
                  <a:srgbClr val="000000"/>
                </a:solidFill>
              </a:rPr>
              <a:t>，状态</a:t>
            </a:r>
            <a:r>
              <a:rPr lang="en-US" altLang="zh-CN" sz="2400" b="0" i="0" dirty="0">
                <a:solidFill>
                  <a:srgbClr val="000000"/>
                </a:solidFill>
              </a:rPr>
              <a:t>4</a:t>
            </a:r>
            <a:r>
              <a:rPr lang="zh-CN" altLang="en-US" sz="2400" b="0" i="0" dirty="0">
                <a:solidFill>
                  <a:srgbClr val="000000"/>
                </a:solidFill>
              </a:rPr>
              <a:t>经过</a:t>
            </a:r>
            <a:r>
              <a:rPr lang="en-US" altLang="zh-CN" sz="2400" b="0" i="0" dirty="0">
                <a:solidFill>
                  <a:srgbClr val="000000"/>
                </a:solidFill>
              </a:rPr>
              <a:t>b</a:t>
            </a:r>
            <a:r>
              <a:rPr lang="zh-CN" altLang="en-US" sz="2400" b="0" i="0" dirty="0">
                <a:solidFill>
                  <a:srgbClr val="000000"/>
                </a:solidFill>
              </a:rPr>
              <a:t>到达状态</a:t>
            </a:r>
            <a:r>
              <a:rPr lang="en-US" altLang="zh-CN" sz="2400" b="0" i="0" dirty="0">
                <a:solidFill>
                  <a:srgbClr val="000000"/>
                </a:solidFill>
              </a:rPr>
              <a:t>6</a:t>
            </a:r>
            <a:r>
              <a:rPr lang="zh-CN" altLang="en-US" sz="2400" b="0" i="0" dirty="0">
                <a:solidFill>
                  <a:srgbClr val="000000"/>
                </a:solidFill>
              </a:rPr>
              <a:t>，状态</a:t>
            </a:r>
            <a:r>
              <a:rPr lang="en-US" altLang="zh-CN" sz="2400" b="0" i="0" dirty="0">
                <a:solidFill>
                  <a:srgbClr val="000000"/>
                </a:solidFill>
              </a:rPr>
              <a:t>5</a:t>
            </a:r>
            <a:r>
              <a:rPr lang="zh-CN" altLang="en-US" sz="2400" b="0" i="0" dirty="0">
                <a:solidFill>
                  <a:srgbClr val="000000"/>
                </a:solidFill>
              </a:rPr>
              <a:t>经过</a:t>
            </a:r>
            <a:r>
              <a:rPr lang="en-US" altLang="zh-CN" sz="2400" b="0" i="0" dirty="0">
                <a:solidFill>
                  <a:srgbClr val="000000"/>
                </a:solidFill>
              </a:rPr>
              <a:t>b</a:t>
            </a:r>
            <a:r>
              <a:rPr lang="zh-CN" altLang="en-US" sz="2400" b="0" i="0" dirty="0">
                <a:solidFill>
                  <a:srgbClr val="000000"/>
                </a:solidFill>
              </a:rPr>
              <a:t>也到达状态</a:t>
            </a:r>
            <a:r>
              <a:rPr lang="en-US" altLang="zh-CN" sz="2400" b="0" i="0" dirty="0">
                <a:solidFill>
                  <a:srgbClr val="000000"/>
                </a:solidFill>
              </a:rPr>
              <a:t>6</a:t>
            </a:r>
            <a:r>
              <a:rPr lang="zh-CN" altLang="en-US" sz="2400" b="0" i="0" dirty="0">
                <a:solidFill>
                  <a:srgbClr val="000000"/>
                </a:solidFill>
              </a:rPr>
              <a:t>，因此状态</a:t>
            </a:r>
            <a:r>
              <a:rPr lang="en-US" altLang="zh-CN" sz="2400" b="0" i="0" dirty="0">
                <a:solidFill>
                  <a:srgbClr val="000000"/>
                </a:solidFill>
              </a:rPr>
              <a:t>4</a:t>
            </a:r>
            <a:r>
              <a:rPr lang="zh-CN" altLang="en-US" sz="2400" b="0" i="0" dirty="0">
                <a:solidFill>
                  <a:srgbClr val="000000"/>
                </a:solidFill>
              </a:rPr>
              <a:t>和状态</a:t>
            </a:r>
            <a:r>
              <a:rPr lang="en-US" altLang="zh-CN" sz="2400" b="0" i="0" dirty="0">
                <a:solidFill>
                  <a:srgbClr val="000000"/>
                </a:solidFill>
              </a:rPr>
              <a:t>5</a:t>
            </a:r>
            <a:r>
              <a:rPr lang="zh-CN" altLang="en-US" sz="2400" b="0" i="0" dirty="0">
                <a:solidFill>
                  <a:srgbClr val="000000"/>
                </a:solidFill>
              </a:rPr>
              <a:t>不可区分。</a:t>
            </a:r>
          </a:p>
        </p:txBody>
      </p:sp>
    </p:spTree>
    <p:extLst>
      <p:ext uri="{BB962C8B-B14F-4D97-AF65-F5344CB8AC3E}">
        <p14:creationId xmlns:p14="http://schemas.microsoft.com/office/powerpoint/2010/main" val="3304128039"/>
      </p:ext>
    </p:extLst>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128</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4ACC5300-4EA9-3C4C-8FF4-9966DDF76A80}"/>
              </a:ext>
            </a:extLst>
          </p:cNvPr>
          <p:cNvPicPr>
            <a:picLocks noChangeAspect="1"/>
          </p:cNvPicPr>
          <p:nvPr/>
        </p:nvPicPr>
        <p:blipFill>
          <a:blip r:embed="rId2"/>
          <a:stretch>
            <a:fillRect/>
          </a:stretch>
        </p:blipFill>
        <p:spPr>
          <a:xfrm>
            <a:off x="686909" y="2205164"/>
            <a:ext cx="4265862" cy="1730254"/>
          </a:xfrm>
          <a:prstGeom prst="rect">
            <a:avLst/>
          </a:prstGeom>
        </p:spPr>
      </p:pic>
      <p:graphicFrame>
        <p:nvGraphicFramePr>
          <p:cNvPr id="5" name="表格 4">
            <a:extLst>
              <a:ext uri="{FF2B5EF4-FFF2-40B4-BE49-F238E27FC236}">
                <a16:creationId xmlns:a16="http://schemas.microsoft.com/office/drawing/2014/main" id="{B2EE3AC4-91DD-E941-969A-B81C8B3BD3B0}"/>
              </a:ext>
            </a:extLst>
          </p:cNvPr>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extLst>
                    <a:ext uri="{9D8B030D-6E8A-4147-A177-3AD203B41FA5}">
                      <a16:colId xmlns:a16="http://schemas.microsoft.com/office/drawing/2014/main" val="3348931252"/>
                    </a:ext>
                  </a:extLst>
                </a:gridCol>
                <a:gridCol w="606152">
                  <a:extLst>
                    <a:ext uri="{9D8B030D-6E8A-4147-A177-3AD203B41FA5}">
                      <a16:colId xmlns:a16="http://schemas.microsoft.com/office/drawing/2014/main" val="2799872587"/>
                    </a:ext>
                  </a:extLst>
                </a:gridCol>
                <a:gridCol w="606152">
                  <a:extLst>
                    <a:ext uri="{9D8B030D-6E8A-4147-A177-3AD203B41FA5}">
                      <a16:colId xmlns:a16="http://schemas.microsoft.com/office/drawing/2014/main" val="4278835599"/>
                    </a:ext>
                  </a:extLst>
                </a:gridCol>
                <a:gridCol w="606152">
                  <a:extLst>
                    <a:ext uri="{9D8B030D-6E8A-4147-A177-3AD203B41FA5}">
                      <a16:colId xmlns:a16="http://schemas.microsoft.com/office/drawing/2014/main" val="608599588"/>
                    </a:ext>
                  </a:extLst>
                </a:gridCol>
                <a:gridCol w="606152">
                  <a:extLst>
                    <a:ext uri="{9D8B030D-6E8A-4147-A177-3AD203B41FA5}">
                      <a16:colId xmlns:a16="http://schemas.microsoft.com/office/drawing/2014/main" val="1687335139"/>
                    </a:ext>
                  </a:extLst>
                </a:gridCol>
                <a:gridCol w="606152">
                  <a:extLst>
                    <a:ext uri="{9D8B030D-6E8A-4147-A177-3AD203B41FA5}">
                      <a16:colId xmlns:a16="http://schemas.microsoft.com/office/drawing/2014/main" val="2795120219"/>
                    </a:ext>
                  </a:extLst>
                </a:gridCol>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126933"/>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895062"/>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7951076"/>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630065"/>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192442166"/>
                  </a:ext>
                </a:extLst>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383551"/>
                  </a:ext>
                </a:extLst>
              </a:tr>
            </a:tbl>
          </a:graphicData>
        </a:graphic>
      </p:graphicFrame>
      <p:sp>
        <p:nvSpPr>
          <p:cNvPr id="3" name="矩形 2">
            <a:extLst>
              <a:ext uri="{FF2B5EF4-FFF2-40B4-BE49-F238E27FC236}">
                <a16:creationId xmlns:a16="http://schemas.microsoft.com/office/drawing/2014/main" id="{12FAB564-BEDF-6140-A71D-D7E08F80506A}"/>
              </a:ext>
            </a:extLst>
          </p:cNvPr>
          <p:cNvSpPr/>
          <p:nvPr/>
        </p:nvSpPr>
        <p:spPr>
          <a:xfrm>
            <a:off x="900113" y="4948364"/>
            <a:ext cx="7704335" cy="1200329"/>
          </a:xfrm>
          <a:prstGeom prst="rect">
            <a:avLst/>
          </a:prstGeom>
        </p:spPr>
        <p:txBody>
          <a:bodyPr wrap="square">
            <a:spAutoFit/>
          </a:bodyPr>
          <a:lstStyle/>
          <a:p>
            <a:pPr algn="l"/>
            <a:r>
              <a:rPr lang="zh-CN" altLang="en-US" sz="2400" b="0" i="0" dirty="0">
                <a:solidFill>
                  <a:srgbClr val="000000"/>
                </a:solidFill>
              </a:rPr>
              <a:t>最后再考察状态</a:t>
            </a:r>
            <a:r>
              <a:rPr lang="en-US" altLang="zh-CN" sz="2400" b="0" i="0" dirty="0">
                <a:solidFill>
                  <a:srgbClr val="000000"/>
                </a:solidFill>
              </a:rPr>
              <a:t>1</a:t>
            </a:r>
            <a:r>
              <a:rPr lang="zh-CN" altLang="en-US" sz="2400" b="0" i="0" dirty="0">
                <a:solidFill>
                  <a:srgbClr val="000000"/>
                </a:solidFill>
              </a:rPr>
              <a:t>和状态</a:t>
            </a:r>
            <a:r>
              <a:rPr lang="en-US" altLang="zh-CN" sz="2400" b="0" i="0" dirty="0">
                <a:solidFill>
                  <a:srgbClr val="000000"/>
                </a:solidFill>
              </a:rPr>
              <a:t>6</a:t>
            </a:r>
            <a:r>
              <a:rPr lang="zh-CN" altLang="en-US" sz="2400" b="0" i="0" dirty="0">
                <a:solidFill>
                  <a:srgbClr val="000000"/>
                </a:solidFill>
              </a:rPr>
              <a:t>，状态</a:t>
            </a:r>
            <a:r>
              <a:rPr lang="en-US" altLang="zh-CN" sz="2400" b="0" i="0" dirty="0">
                <a:solidFill>
                  <a:srgbClr val="000000"/>
                </a:solidFill>
              </a:rPr>
              <a:t>1</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到达状态</a:t>
            </a:r>
            <a:r>
              <a:rPr lang="en-US" altLang="zh-CN" sz="2400" b="0" i="0" dirty="0">
                <a:solidFill>
                  <a:srgbClr val="000000"/>
                </a:solidFill>
              </a:rPr>
              <a:t>2</a:t>
            </a:r>
            <a:r>
              <a:rPr lang="zh-CN" altLang="en-US" sz="2400" b="0" i="0" dirty="0">
                <a:solidFill>
                  <a:srgbClr val="000000"/>
                </a:solidFill>
              </a:rPr>
              <a:t>，状态</a:t>
            </a:r>
            <a:r>
              <a:rPr lang="en-US" altLang="zh-CN" sz="2400" b="0" i="0" dirty="0">
                <a:solidFill>
                  <a:srgbClr val="000000"/>
                </a:solidFill>
              </a:rPr>
              <a:t>6</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到达状态</a:t>
            </a:r>
            <a:r>
              <a:rPr lang="en-US" altLang="zh-CN" sz="2400" b="0" i="0" dirty="0">
                <a:solidFill>
                  <a:srgbClr val="000000"/>
                </a:solidFill>
              </a:rPr>
              <a:t>4</a:t>
            </a:r>
            <a:r>
              <a:rPr lang="zh-CN" altLang="en-US" sz="2400" b="0" i="0" dirty="0">
                <a:solidFill>
                  <a:srgbClr val="000000"/>
                </a:solidFill>
              </a:rPr>
              <a:t>，由于状态</a:t>
            </a:r>
            <a:r>
              <a:rPr lang="en-US" altLang="zh-CN" sz="2400" b="0" i="0" dirty="0">
                <a:solidFill>
                  <a:srgbClr val="000000"/>
                </a:solidFill>
              </a:rPr>
              <a:t>2</a:t>
            </a:r>
            <a:r>
              <a:rPr lang="zh-CN" altLang="en-US" sz="2400" b="0" i="0" dirty="0">
                <a:solidFill>
                  <a:srgbClr val="000000"/>
                </a:solidFill>
              </a:rPr>
              <a:t>和状态</a:t>
            </a:r>
            <a:r>
              <a:rPr lang="en-US" altLang="zh-CN" sz="2400" b="0" i="0" dirty="0">
                <a:solidFill>
                  <a:srgbClr val="000000"/>
                </a:solidFill>
              </a:rPr>
              <a:t>4</a:t>
            </a:r>
            <a:r>
              <a:rPr lang="zh-CN" altLang="en-US" sz="2400" b="0" i="0" dirty="0">
                <a:solidFill>
                  <a:srgbClr val="000000"/>
                </a:solidFill>
              </a:rPr>
              <a:t>是可区分的，因此状态</a:t>
            </a:r>
            <a:r>
              <a:rPr lang="en-US" altLang="zh-CN" sz="2400" b="0" i="0" dirty="0">
                <a:solidFill>
                  <a:srgbClr val="000000"/>
                </a:solidFill>
              </a:rPr>
              <a:t>1</a:t>
            </a:r>
            <a:r>
              <a:rPr lang="zh-CN" altLang="en-US" sz="2400" b="0" i="0" dirty="0">
                <a:solidFill>
                  <a:srgbClr val="000000"/>
                </a:solidFill>
              </a:rPr>
              <a:t>和状态</a:t>
            </a:r>
            <a:r>
              <a:rPr lang="en-US" altLang="zh-CN" sz="2400" b="0" i="0" dirty="0">
                <a:solidFill>
                  <a:srgbClr val="000000"/>
                </a:solidFill>
              </a:rPr>
              <a:t>6</a:t>
            </a:r>
            <a:r>
              <a:rPr lang="zh-CN" altLang="en-US" sz="2400" b="0" i="0" dirty="0">
                <a:solidFill>
                  <a:srgbClr val="000000"/>
                </a:solidFill>
              </a:rPr>
              <a:t>也是可区分的。</a:t>
            </a:r>
          </a:p>
        </p:txBody>
      </p:sp>
    </p:spTree>
    <p:extLst>
      <p:ext uri="{BB962C8B-B14F-4D97-AF65-F5344CB8AC3E}">
        <p14:creationId xmlns:p14="http://schemas.microsoft.com/office/powerpoint/2010/main" val="3872391734"/>
      </p:ext>
    </p:extLst>
  </p:cSld>
  <p:clrMapOvr>
    <a:masterClrMapping/>
  </p:clrMapOvr>
  <p:transition spd="med">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129</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4ACC5300-4EA9-3C4C-8FF4-9966DDF76A80}"/>
              </a:ext>
            </a:extLst>
          </p:cNvPr>
          <p:cNvPicPr>
            <a:picLocks noChangeAspect="1"/>
          </p:cNvPicPr>
          <p:nvPr/>
        </p:nvPicPr>
        <p:blipFill>
          <a:blip r:embed="rId2"/>
          <a:stretch>
            <a:fillRect/>
          </a:stretch>
        </p:blipFill>
        <p:spPr>
          <a:xfrm>
            <a:off x="686909" y="2205164"/>
            <a:ext cx="4265862" cy="1730254"/>
          </a:xfrm>
          <a:prstGeom prst="rect">
            <a:avLst/>
          </a:prstGeom>
        </p:spPr>
      </p:pic>
      <p:graphicFrame>
        <p:nvGraphicFramePr>
          <p:cNvPr id="5" name="表格 4">
            <a:extLst>
              <a:ext uri="{FF2B5EF4-FFF2-40B4-BE49-F238E27FC236}">
                <a16:creationId xmlns:a16="http://schemas.microsoft.com/office/drawing/2014/main" id="{B2EE3AC4-91DD-E941-969A-B81C8B3BD3B0}"/>
              </a:ext>
            </a:extLst>
          </p:cNvPr>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extLst>
                    <a:ext uri="{9D8B030D-6E8A-4147-A177-3AD203B41FA5}">
                      <a16:colId xmlns:a16="http://schemas.microsoft.com/office/drawing/2014/main" val="3348931252"/>
                    </a:ext>
                  </a:extLst>
                </a:gridCol>
                <a:gridCol w="606152">
                  <a:extLst>
                    <a:ext uri="{9D8B030D-6E8A-4147-A177-3AD203B41FA5}">
                      <a16:colId xmlns:a16="http://schemas.microsoft.com/office/drawing/2014/main" val="2799872587"/>
                    </a:ext>
                  </a:extLst>
                </a:gridCol>
                <a:gridCol w="606152">
                  <a:extLst>
                    <a:ext uri="{9D8B030D-6E8A-4147-A177-3AD203B41FA5}">
                      <a16:colId xmlns:a16="http://schemas.microsoft.com/office/drawing/2014/main" val="4278835599"/>
                    </a:ext>
                  </a:extLst>
                </a:gridCol>
                <a:gridCol w="606152">
                  <a:extLst>
                    <a:ext uri="{9D8B030D-6E8A-4147-A177-3AD203B41FA5}">
                      <a16:colId xmlns:a16="http://schemas.microsoft.com/office/drawing/2014/main" val="608599588"/>
                    </a:ext>
                  </a:extLst>
                </a:gridCol>
                <a:gridCol w="606152">
                  <a:extLst>
                    <a:ext uri="{9D8B030D-6E8A-4147-A177-3AD203B41FA5}">
                      <a16:colId xmlns:a16="http://schemas.microsoft.com/office/drawing/2014/main" val="1687335139"/>
                    </a:ext>
                  </a:extLst>
                </a:gridCol>
                <a:gridCol w="606152">
                  <a:extLst>
                    <a:ext uri="{9D8B030D-6E8A-4147-A177-3AD203B41FA5}">
                      <a16:colId xmlns:a16="http://schemas.microsoft.com/office/drawing/2014/main" val="2795120219"/>
                    </a:ext>
                  </a:extLst>
                </a:gridCol>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126933"/>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895062"/>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7951076"/>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630065"/>
                  </a:ext>
                </a:extLst>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192442166"/>
                  </a:ext>
                </a:extLst>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4383551"/>
                  </a:ext>
                </a:extLst>
              </a:tr>
            </a:tbl>
          </a:graphicData>
        </a:graphic>
      </p:graphicFrame>
      <p:sp>
        <p:nvSpPr>
          <p:cNvPr id="3" name="矩形 2">
            <a:extLst>
              <a:ext uri="{FF2B5EF4-FFF2-40B4-BE49-F238E27FC236}">
                <a16:creationId xmlns:a16="http://schemas.microsoft.com/office/drawing/2014/main" id="{12FAB564-BEDF-6140-A71D-D7E08F80506A}"/>
              </a:ext>
            </a:extLst>
          </p:cNvPr>
          <p:cNvSpPr/>
          <p:nvPr/>
        </p:nvSpPr>
        <p:spPr>
          <a:xfrm>
            <a:off x="900113" y="4948364"/>
            <a:ext cx="7704335" cy="461665"/>
          </a:xfrm>
          <a:prstGeom prst="rect">
            <a:avLst/>
          </a:prstGeom>
        </p:spPr>
        <p:txBody>
          <a:bodyPr wrap="square">
            <a:spAutoFit/>
          </a:bodyPr>
          <a:lstStyle/>
          <a:p>
            <a:pPr algn="l"/>
            <a:r>
              <a:rPr lang="zh-CN" altLang="en-US" sz="2400" b="0" i="0" dirty="0">
                <a:solidFill>
                  <a:srgbClr val="000000"/>
                </a:solidFill>
              </a:rPr>
              <a:t>因此，状态</a:t>
            </a:r>
            <a:r>
              <a:rPr lang="en-US" altLang="zh-CN" sz="2400" b="0" i="0" dirty="0">
                <a:solidFill>
                  <a:srgbClr val="000000"/>
                </a:solidFill>
              </a:rPr>
              <a:t>1</a:t>
            </a:r>
            <a:r>
              <a:rPr lang="zh-CN" altLang="en-US" sz="2400" b="0" i="0" dirty="0">
                <a:solidFill>
                  <a:srgbClr val="000000"/>
                </a:solidFill>
              </a:rPr>
              <a:t>和状态</a:t>
            </a:r>
            <a:r>
              <a:rPr lang="en-US" altLang="zh-CN" sz="2400" b="0" i="0" dirty="0">
                <a:solidFill>
                  <a:srgbClr val="000000"/>
                </a:solidFill>
              </a:rPr>
              <a:t>3</a:t>
            </a:r>
            <a:r>
              <a:rPr lang="zh-CN" altLang="en-US" sz="2400" b="0" i="0" dirty="0">
                <a:solidFill>
                  <a:srgbClr val="000000"/>
                </a:solidFill>
              </a:rPr>
              <a:t>等价，状态</a:t>
            </a:r>
            <a:r>
              <a:rPr lang="en-US" altLang="zh-CN" sz="2400" b="0" i="0" dirty="0">
                <a:solidFill>
                  <a:srgbClr val="000000"/>
                </a:solidFill>
              </a:rPr>
              <a:t>4</a:t>
            </a:r>
            <a:r>
              <a:rPr lang="zh-CN" altLang="en-US" sz="2400" b="0" i="0" dirty="0">
                <a:solidFill>
                  <a:srgbClr val="000000"/>
                </a:solidFill>
              </a:rPr>
              <a:t>和状态</a:t>
            </a:r>
            <a:r>
              <a:rPr lang="en-US" altLang="zh-CN" sz="2400" b="0" i="0" dirty="0">
                <a:solidFill>
                  <a:srgbClr val="000000"/>
                </a:solidFill>
              </a:rPr>
              <a:t>5</a:t>
            </a:r>
            <a:r>
              <a:rPr lang="zh-CN" altLang="en-US" sz="2400" b="0" i="0" dirty="0">
                <a:solidFill>
                  <a:srgbClr val="000000"/>
                </a:solidFill>
              </a:rPr>
              <a:t>等价。</a:t>
            </a:r>
          </a:p>
        </p:txBody>
      </p:sp>
    </p:spTree>
    <p:extLst>
      <p:ext uri="{BB962C8B-B14F-4D97-AF65-F5344CB8AC3E}">
        <p14:creationId xmlns:p14="http://schemas.microsoft.com/office/powerpoint/2010/main" val="1218710390"/>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9" name="Line 9"/>
          <p:cNvSpPr>
            <a:spLocks noChangeShapeType="1"/>
          </p:cNvSpPr>
          <p:nvPr/>
        </p:nvSpPr>
        <p:spPr bwMode="auto">
          <a:xfrm flipV="1">
            <a:off x="8388350" y="3200400"/>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graphicFrame>
        <p:nvGraphicFramePr>
          <p:cNvPr id="102410" name="Object 10"/>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102566" name="Visio" r:id="rId3" imgW="2099914" imgH="374769" progId="Visio.Drawing.11">
                  <p:embed/>
                </p:oleObj>
              </mc:Choice>
              <mc:Fallback>
                <p:oleObj name="Visio" r:id="rId3" imgW="2099914" imgH="374769" progId="Visio.Drawing.11">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11" name="Text Box 11"/>
          <p:cNvSpPr txBox="1">
            <a:spLocks noChangeArrowheads="1"/>
          </p:cNvSpPr>
          <p:nvPr/>
        </p:nvSpPr>
        <p:spPr bwMode="auto">
          <a:xfrm>
            <a:off x="3797300"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graphicFrame>
        <p:nvGraphicFramePr>
          <p:cNvPr id="102413" name="Object 13"/>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02567" name="Visio" r:id="rId5" imgW="3214714" imgH="2545545" progId="Visio.Drawing.11">
                  <p:embed/>
                </p:oleObj>
              </mc:Choice>
              <mc:Fallback>
                <p:oleObj name="Visio" r:id="rId5" imgW="3214714" imgH="2545545" progId="Visio.Drawing.11">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14" name="Text Box 14"/>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102415" name="Text Box 15"/>
          <p:cNvSpPr txBox="1">
            <a:spLocks noChangeArrowheads="1"/>
          </p:cNvSpPr>
          <p:nvPr/>
        </p:nvSpPr>
        <p:spPr bwMode="auto">
          <a:xfrm>
            <a:off x="1738313" y="49418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102416" name="Text Box 16"/>
          <p:cNvSpPr txBox="1">
            <a:spLocks noChangeArrowheads="1"/>
          </p:cNvSpPr>
          <p:nvPr/>
        </p:nvSpPr>
        <p:spPr bwMode="auto">
          <a:xfrm>
            <a:off x="3797300" y="49418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sp>
        <p:nvSpPr>
          <p:cNvPr id="102417" name="Text Box 17"/>
          <p:cNvSpPr txBox="1">
            <a:spLocks noChangeArrowheads="1"/>
          </p:cNvSpPr>
          <p:nvPr/>
        </p:nvSpPr>
        <p:spPr bwMode="auto">
          <a:xfrm>
            <a:off x="4211638" y="5229225"/>
            <a:ext cx="484187" cy="519113"/>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endParaRPr lang="en-US" altLang="zh-CN" sz="2800" b="0" i="0"/>
          </a:p>
        </p:txBody>
      </p:sp>
      <p:sp>
        <p:nvSpPr>
          <p:cNvPr id="102418" name="Rectangle 18"/>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02419" name="Text Box 19">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6" name="文本框 15">
            <a:extLst>
              <a:ext uri="{FF2B5EF4-FFF2-40B4-BE49-F238E27FC236}">
                <a16:creationId xmlns:a16="http://schemas.microsoft.com/office/drawing/2014/main" id="{EEE6A393-ED0E-934B-9CF7-A25FE46B5B47}"/>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a:t>
            </a:r>
            <a:r>
              <a:rPr kumimoji="1" lang="en-US" altLang="zh-CN" sz="2000" b="0" i="0" dirty="0">
                <a:solidFill>
                  <a:srgbClr val="000066"/>
                </a:solidFill>
              </a:rPr>
              <a:t>3</a:t>
            </a:r>
            <a:endParaRPr kumimoji="1" lang="zh-CN" altLang="en-US" sz="2000" b="0" i="0" dirty="0">
              <a:solidFill>
                <a:srgbClr val="000066"/>
              </a:solidFill>
            </a:endParaRPr>
          </a:p>
        </p:txBody>
      </p:sp>
    </p:spTree>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130</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4ACC5300-4EA9-3C4C-8FF4-9966DDF76A80}"/>
              </a:ext>
            </a:extLst>
          </p:cNvPr>
          <p:cNvPicPr>
            <a:picLocks noChangeAspect="1"/>
          </p:cNvPicPr>
          <p:nvPr/>
        </p:nvPicPr>
        <p:blipFill>
          <a:blip r:embed="rId2"/>
          <a:stretch>
            <a:fillRect/>
          </a:stretch>
        </p:blipFill>
        <p:spPr>
          <a:xfrm>
            <a:off x="1996879" y="1698691"/>
            <a:ext cx="5269045" cy="2137150"/>
          </a:xfrm>
          <a:prstGeom prst="rect">
            <a:avLst/>
          </a:prstGeom>
        </p:spPr>
      </p:pic>
      <p:sp>
        <p:nvSpPr>
          <p:cNvPr id="2" name="椭圆 1">
            <a:extLst>
              <a:ext uri="{FF2B5EF4-FFF2-40B4-BE49-F238E27FC236}">
                <a16:creationId xmlns:a16="http://schemas.microsoft.com/office/drawing/2014/main" id="{69FFFE12-3918-6C43-97AB-ECB4C9A71AAE}"/>
              </a:ext>
            </a:extLst>
          </p:cNvPr>
          <p:cNvSpPr/>
          <p:nvPr/>
        </p:nvSpPr>
        <p:spPr bwMode="auto">
          <a:xfrm>
            <a:off x="2487960" y="5381600"/>
            <a:ext cx="351656" cy="360039"/>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椭圆 8">
            <a:extLst>
              <a:ext uri="{FF2B5EF4-FFF2-40B4-BE49-F238E27FC236}">
                <a16:creationId xmlns:a16="http://schemas.microsoft.com/office/drawing/2014/main" id="{128342D7-D5E2-0A42-8F40-C413722D93E0}"/>
              </a:ext>
            </a:extLst>
          </p:cNvPr>
          <p:cNvSpPr/>
          <p:nvPr/>
        </p:nvSpPr>
        <p:spPr bwMode="auto">
          <a:xfrm>
            <a:off x="2411760" y="5309592"/>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1" name="椭圆 10">
            <a:extLst>
              <a:ext uri="{FF2B5EF4-FFF2-40B4-BE49-F238E27FC236}">
                <a16:creationId xmlns:a16="http://schemas.microsoft.com/office/drawing/2014/main" id="{581500A2-C36E-7742-AFC8-EF52AF99647B}"/>
              </a:ext>
            </a:extLst>
          </p:cNvPr>
          <p:cNvSpPr/>
          <p:nvPr/>
        </p:nvSpPr>
        <p:spPr bwMode="auto">
          <a:xfrm>
            <a:off x="3699520" y="5309592"/>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椭圆 11">
            <a:extLst>
              <a:ext uri="{FF2B5EF4-FFF2-40B4-BE49-F238E27FC236}">
                <a16:creationId xmlns:a16="http://schemas.microsoft.com/office/drawing/2014/main" id="{752F60E1-34A7-F54C-B5D1-078A0D1422B2}"/>
              </a:ext>
            </a:extLst>
          </p:cNvPr>
          <p:cNvSpPr/>
          <p:nvPr/>
        </p:nvSpPr>
        <p:spPr bwMode="auto">
          <a:xfrm>
            <a:off x="4987280" y="5318839"/>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4" name="椭圆 13">
            <a:extLst>
              <a:ext uri="{FF2B5EF4-FFF2-40B4-BE49-F238E27FC236}">
                <a16:creationId xmlns:a16="http://schemas.microsoft.com/office/drawing/2014/main" id="{B240A93B-ED51-1D40-91DF-C112F6EEF932}"/>
              </a:ext>
            </a:extLst>
          </p:cNvPr>
          <p:cNvSpPr/>
          <p:nvPr/>
        </p:nvSpPr>
        <p:spPr bwMode="auto">
          <a:xfrm>
            <a:off x="6275040" y="5318839"/>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5" name="椭圆 14">
            <a:extLst>
              <a:ext uri="{FF2B5EF4-FFF2-40B4-BE49-F238E27FC236}">
                <a16:creationId xmlns:a16="http://schemas.microsoft.com/office/drawing/2014/main" id="{6AE5FCAD-2F52-E648-8E97-F3CA9DCD9CFD}"/>
              </a:ext>
            </a:extLst>
          </p:cNvPr>
          <p:cNvSpPr/>
          <p:nvPr/>
        </p:nvSpPr>
        <p:spPr bwMode="auto">
          <a:xfrm>
            <a:off x="6351240" y="5390847"/>
            <a:ext cx="351656" cy="360039"/>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7" name="直线箭头连接符 6">
            <a:extLst>
              <a:ext uri="{FF2B5EF4-FFF2-40B4-BE49-F238E27FC236}">
                <a16:creationId xmlns:a16="http://schemas.microsoft.com/office/drawing/2014/main" id="{A05EE1FF-F1C4-A344-ACAA-199E04E5B5B6}"/>
              </a:ext>
            </a:extLst>
          </p:cNvPr>
          <p:cNvCxnSpPr>
            <a:stCxn id="9" idx="6"/>
            <a:endCxn id="11" idx="2"/>
          </p:cNvCxnSpPr>
          <p:nvPr/>
        </p:nvCxnSpPr>
        <p:spPr bwMode="auto">
          <a:xfrm>
            <a:off x="2915816" y="5561620"/>
            <a:ext cx="783704"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6" name="直线箭头连接符 15">
            <a:extLst>
              <a:ext uri="{FF2B5EF4-FFF2-40B4-BE49-F238E27FC236}">
                <a16:creationId xmlns:a16="http://schemas.microsoft.com/office/drawing/2014/main" id="{36B082BE-DD54-8B43-9FA5-6EF8D252A36F}"/>
              </a:ext>
            </a:extLst>
          </p:cNvPr>
          <p:cNvCxnSpPr/>
          <p:nvPr/>
        </p:nvCxnSpPr>
        <p:spPr bwMode="auto">
          <a:xfrm>
            <a:off x="4203576" y="5570866"/>
            <a:ext cx="783704"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7" name="直线箭头连接符 16">
            <a:extLst>
              <a:ext uri="{FF2B5EF4-FFF2-40B4-BE49-F238E27FC236}">
                <a16:creationId xmlns:a16="http://schemas.microsoft.com/office/drawing/2014/main" id="{030793F2-335D-C242-B83B-EA0BBBF38C9A}"/>
              </a:ext>
            </a:extLst>
          </p:cNvPr>
          <p:cNvCxnSpPr>
            <a:cxnSpLocks/>
            <a:stCxn id="12" idx="7"/>
            <a:endCxn id="14" idx="1"/>
          </p:cNvCxnSpPr>
          <p:nvPr/>
        </p:nvCxnSpPr>
        <p:spPr bwMode="auto">
          <a:xfrm>
            <a:off x="5417519" y="5392656"/>
            <a:ext cx="93133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0" name="直线箭头连接符 19">
            <a:extLst>
              <a:ext uri="{FF2B5EF4-FFF2-40B4-BE49-F238E27FC236}">
                <a16:creationId xmlns:a16="http://schemas.microsoft.com/office/drawing/2014/main" id="{4D14ADBD-95BA-FF49-A408-C23BD27524D1}"/>
              </a:ext>
            </a:extLst>
          </p:cNvPr>
          <p:cNvCxnSpPr>
            <a:cxnSpLocks/>
            <a:stCxn id="14" idx="3"/>
            <a:endCxn id="12" idx="5"/>
          </p:cNvCxnSpPr>
          <p:nvPr/>
        </p:nvCxnSpPr>
        <p:spPr bwMode="auto">
          <a:xfrm flipH="1">
            <a:off x="5417519" y="5749078"/>
            <a:ext cx="93133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23" name="弧 22">
            <a:extLst>
              <a:ext uri="{FF2B5EF4-FFF2-40B4-BE49-F238E27FC236}">
                <a16:creationId xmlns:a16="http://schemas.microsoft.com/office/drawing/2014/main" id="{AD00400D-E897-CF4D-9551-085AB0133CEA}"/>
              </a:ext>
            </a:extLst>
          </p:cNvPr>
          <p:cNvSpPr/>
          <p:nvPr/>
        </p:nvSpPr>
        <p:spPr bwMode="auto">
          <a:xfrm rot="16787996">
            <a:off x="6825645" y="537182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4" name="弧 23">
            <a:extLst>
              <a:ext uri="{FF2B5EF4-FFF2-40B4-BE49-F238E27FC236}">
                <a16:creationId xmlns:a16="http://schemas.microsoft.com/office/drawing/2014/main" id="{D2762354-0679-B342-A1C6-9B913CFEFD79}"/>
              </a:ext>
            </a:extLst>
          </p:cNvPr>
          <p:cNvSpPr/>
          <p:nvPr/>
        </p:nvSpPr>
        <p:spPr bwMode="auto">
          <a:xfrm rot="11575578">
            <a:off x="5039977" y="4909922"/>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5" name="弧 24">
            <a:extLst>
              <a:ext uri="{FF2B5EF4-FFF2-40B4-BE49-F238E27FC236}">
                <a16:creationId xmlns:a16="http://schemas.microsoft.com/office/drawing/2014/main" id="{04763792-D6F0-E34B-B66F-2045ABF1F79F}"/>
              </a:ext>
            </a:extLst>
          </p:cNvPr>
          <p:cNvSpPr/>
          <p:nvPr/>
        </p:nvSpPr>
        <p:spPr bwMode="auto">
          <a:xfrm rot="11575578">
            <a:off x="2478291" y="491830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26" name="直线箭头连接符 25">
            <a:extLst>
              <a:ext uri="{FF2B5EF4-FFF2-40B4-BE49-F238E27FC236}">
                <a16:creationId xmlns:a16="http://schemas.microsoft.com/office/drawing/2014/main" id="{B9E73652-4941-E947-992F-ADD202F52827}"/>
              </a:ext>
            </a:extLst>
          </p:cNvPr>
          <p:cNvCxnSpPr>
            <a:endCxn id="9" idx="2"/>
          </p:cNvCxnSpPr>
          <p:nvPr/>
        </p:nvCxnSpPr>
        <p:spPr bwMode="auto">
          <a:xfrm>
            <a:off x="1763688" y="5561619"/>
            <a:ext cx="648072"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27" name="文本框 26">
            <a:extLst>
              <a:ext uri="{FF2B5EF4-FFF2-40B4-BE49-F238E27FC236}">
                <a16:creationId xmlns:a16="http://schemas.microsoft.com/office/drawing/2014/main" id="{BC977BAD-A501-0A4A-91FC-BB35F33818A1}"/>
              </a:ext>
            </a:extLst>
          </p:cNvPr>
          <p:cNvSpPr txBox="1"/>
          <p:nvPr/>
        </p:nvSpPr>
        <p:spPr>
          <a:xfrm>
            <a:off x="2435747" y="4524082"/>
            <a:ext cx="477362" cy="400110"/>
          </a:xfrm>
          <a:prstGeom prst="rect">
            <a:avLst/>
          </a:prstGeom>
          <a:noFill/>
        </p:spPr>
        <p:txBody>
          <a:bodyPr wrap="square" rtlCol="0">
            <a:spAutoFit/>
          </a:bodyPr>
          <a:lstStyle/>
          <a:p>
            <a:r>
              <a:rPr kumimoji="1" lang="en-US" altLang="zh-CN" b="0" i="0" dirty="0">
                <a:solidFill>
                  <a:srgbClr val="000000"/>
                </a:solidFill>
              </a:rPr>
              <a:t>b</a:t>
            </a:r>
            <a:endParaRPr kumimoji="1" lang="zh-CN" altLang="en-US" b="0" i="0" dirty="0">
              <a:solidFill>
                <a:srgbClr val="000000"/>
              </a:solidFill>
            </a:endParaRPr>
          </a:p>
        </p:txBody>
      </p:sp>
      <p:sp>
        <p:nvSpPr>
          <p:cNvPr id="29" name="文本框 28">
            <a:extLst>
              <a:ext uri="{FF2B5EF4-FFF2-40B4-BE49-F238E27FC236}">
                <a16:creationId xmlns:a16="http://schemas.microsoft.com/office/drawing/2014/main" id="{ABC22460-7CD9-9D4D-BC8B-0C7C28648FC7}"/>
              </a:ext>
            </a:extLst>
          </p:cNvPr>
          <p:cNvSpPr txBox="1"/>
          <p:nvPr/>
        </p:nvSpPr>
        <p:spPr>
          <a:xfrm>
            <a:off x="3086526" y="5143106"/>
            <a:ext cx="477362" cy="400110"/>
          </a:xfrm>
          <a:prstGeom prst="rect">
            <a:avLst/>
          </a:prstGeom>
          <a:noFill/>
        </p:spPr>
        <p:txBody>
          <a:bodyPr wrap="square" rtlCol="0">
            <a:spAutoFit/>
          </a:bodyPr>
          <a:lstStyle/>
          <a:p>
            <a:r>
              <a:rPr kumimoji="1" lang="en-US" altLang="zh-CN" b="0" i="0" dirty="0">
                <a:solidFill>
                  <a:srgbClr val="000000"/>
                </a:solidFill>
              </a:rPr>
              <a:t>a</a:t>
            </a:r>
            <a:endParaRPr kumimoji="1" lang="zh-CN" altLang="en-US" b="0" i="0" dirty="0">
              <a:solidFill>
                <a:srgbClr val="000000"/>
              </a:solidFill>
            </a:endParaRPr>
          </a:p>
        </p:txBody>
      </p:sp>
      <p:sp>
        <p:nvSpPr>
          <p:cNvPr id="30" name="文本框 29">
            <a:extLst>
              <a:ext uri="{FF2B5EF4-FFF2-40B4-BE49-F238E27FC236}">
                <a16:creationId xmlns:a16="http://schemas.microsoft.com/office/drawing/2014/main" id="{9E58DF58-7B0A-374D-BDEC-3E92526716FF}"/>
              </a:ext>
            </a:extLst>
          </p:cNvPr>
          <p:cNvSpPr txBox="1"/>
          <p:nvPr/>
        </p:nvSpPr>
        <p:spPr>
          <a:xfrm>
            <a:off x="4279776" y="5139635"/>
            <a:ext cx="715274" cy="400110"/>
          </a:xfrm>
          <a:prstGeom prst="rect">
            <a:avLst/>
          </a:prstGeom>
          <a:noFill/>
        </p:spPr>
        <p:txBody>
          <a:bodyPr wrap="square" rtlCol="0">
            <a:spAutoFit/>
          </a:bodyPr>
          <a:lstStyle/>
          <a:p>
            <a:r>
              <a:rPr lang="en-US" altLang="zh-CN" b="0" i="0" dirty="0">
                <a:solidFill>
                  <a:srgbClr val="000000"/>
                </a:solidFill>
              </a:rPr>
              <a:t>a</a:t>
            </a:r>
            <a:r>
              <a:rPr kumimoji="1" lang="en-US" altLang="zh-CN" b="0" i="0" dirty="0">
                <a:solidFill>
                  <a:srgbClr val="000000"/>
                </a:solidFill>
              </a:rPr>
              <a:t>, b</a:t>
            </a:r>
            <a:endParaRPr kumimoji="1" lang="zh-CN" altLang="en-US" b="0" i="0" dirty="0">
              <a:solidFill>
                <a:srgbClr val="000000"/>
              </a:solidFill>
            </a:endParaRPr>
          </a:p>
        </p:txBody>
      </p:sp>
      <p:sp>
        <p:nvSpPr>
          <p:cNvPr id="31" name="文本框 30">
            <a:extLst>
              <a:ext uri="{FF2B5EF4-FFF2-40B4-BE49-F238E27FC236}">
                <a16:creationId xmlns:a16="http://schemas.microsoft.com/office/drawing/2014/main" id="{0AF99124-918A-A444-AD27-B9FD43321A7F}"/>
              </a:ext>
            </a:extLst>
          </p:cNvPr>
          <p:cNvSpPr txBox="1"/>
          <p:nvPr/>
        </p:nvSpPr>
        <p:spPr>
          <a:xfrm>
            <a:off x="4878477" y="4504845"/>
            <a:ext cx="715274" cy="400110"/>
          </a:xfrm>
          <a:prstGeom prst="rect">
            <a:avLst/>
          </a:prstGeom>
          <a:noFill/>
        </p:spPr>
        <p:txBody>
          <a:bodyPr wrap="square" rtlCol="0">
            <a:spAutoFit/>
          </a:bodyPr>
          <a:lstStyle/>
          <a:p>
            <a:r>
              <a:rPr lang="en-US" altLang="zh-CN" b="0" i="0" dirty="0">
                <a:solidFill>
                  <a:srgbClr val="000000"/>
                </a:solidFill>
              </a:rPr>
              <a:t>a</a:t>
            </a:r>
            <a:endParaRPr kumimoji="1" lang="zh-CN" altLang="en-US" b="0" i="0" dirty="0">
              <a:solidFill>
                <a:srgbClr val="000000"/>
              </a:solidFill>
            </a:endParaRPr>
          </a:p>
        </p:txBody>
      </p:sp>
      <p:sp>
        <p:nvSpPr>
          <p:cNvPr id="32" name="文本框 31">
            <a:extLst>
              <a:ext uri="{FF2B5EF4-FFF2-40B4-BE49-F238E27FC236}">
                <a16:creationId xmlns:a16="http://schemas.microsoft.com/office/drawing/2014/main" id="{34A24C89-667F-8249-B416-BA220D7662ED}"/>
              </a:ext>
            </a:extLst>
          </p:cNvPr>
          <p:cNvSpPr txBox="1"/>
          <p:nvPr/>
        </p:nvSpPr>
        <p:spPr>
          <a:xfrm>
            <a:off x="5702554" y="4939580"/>
            <a:ext cx="477362" cy="400110"/>
          </a:xfrm>
          <a:prstGeom prst="rect">
            <a:avLst/>
          </a:prstGeom>
          <a:noFill/>
        </p:spPr>
        <p:txBody>
          <a:bodyPr wrap="square" rtlCol="0">
            <a:spAutoFit/>
          </a:bodyPr>
          <a:lstStyle/>
          <a:p>
            <a:r>
              <a:rPr kumimoji="1" lang="en-US" altLang="zh-CN" b="0" i="0" dirty="0">
                <a:solidFill>
                  <a:srgbClr val="000000"/>
                </a:solidFill>
              </a:rPr>
              <a:t>a</a:t>
            </a:r>
            <a:endParaRPr kumimoji="1" lang="zh-CN" altLang="en-US" b="0" i="0" dirty="0">
              <a:solidFill>
                <a:srgbClr val="000000"/>
              </a:solidFill>
            </a:endParaRPr>
          </a:p>
        </p:txBody>
      </p:sp>
      <p:sp>
        <p:nvSpPr>
          <p:cNvPr id="33" name="文本框 32">
            <a:extLst>
              <a:ext uri="{FF2B5EF4-FFF2-40B4-BE49-F238E27FC236}">
                <a16:creationId xmlns:a16="http://schemas.microsoft.com/office/drawing/2014/main" id="{CAA4FC82-0525-4C47-8200-8A2608182914}"/>
              </a:ext>
            </a:extLst>
          </p:cNvPr>
          <p:cNvSpPr txBox="1"/>
          <p:nvPr/>
        </p:nvSpPr>
        <p:spPr>
          <a:xfrm>
            <a:off x="5702554" y="5793396"/>
            <a:ext cx="477362" cy="400110"/>
          </a:xfrm>
          <a:prstGeom prst="rect">
            <a:avLst/>
          </a:prstGeom>
          <a:noFill/>
        </p:spPr>
        <p:txBody>
          <a:bodyPr wrap="square" rtlCol="0">
            <a:spAutoFit/>
          </a:bodyPr>
          <a:lstStyle/>
          <a:p>
            <a:r>
              <a:rPr kumimoji="1" lang="en-US" altLang="zh-CN" b="0" i="0" dirty="0">
                <a:solidFill>
                  <a:srgbClr val="000000"/>
                </a:solidFill>
              </a:rPr>
              <a:t>b</a:t>
            </a:r>
            <a:endParaRPr kumimoji="1" lang="zh-CN" altLang="en-US" b="0" i="0" dirty="0">
              <a:solidFill>
                <a:srgbClr val="000000"/>
              </a:solidFill>
            </a:endParaRPr>
          </a:p>
        </p:txBody>
      </p:sp>
      <p:sp>
        <p:nvSpPr>
          <p:cNvPr id="34" name="文本框 33">
            <a:extLst>
              <a:ext uri="{FF2B5EF4-FFF2-40B4-BE49-F238E27FC236}">
                <a16:creationId xmlns:a16="http://schemas.microsoft.com/office/drawing/2014/main" id="{73146244-556D-604C-96CB-E8C5B356F997}"/>
              </a:ext>
            </a:extLst>
          </p:cNvPr>
          <p:cNvSpPr txBox="1"/>
          <p:nvPr/>
        </p:nvSpPr>
        <p:spPr>
          <a:xfrm>
            <a:off x="6908340" y="4959608"/>
            <a:ext cx="477362" cy="400110"/>
          </a:xfrm>
          <a:prstGeom prst="rect">
            <a:avLst/>
          </a:prstGeom>
          <a:noFill/>
        </p:spPr>
        <p:txBody>
          <a:bodyPr wrap="square" rtlCol="0">
            <a:spAutoFit/>
          </a:bodyPr>
          <a:lstStyle/>
          <a:p>
            <a:r>
              <a:rPr kumimoji="1" lang="en-US" altLang="zh-CN" b="0" i="0" dirty="0">
                <a:solidFill>
                  <a:srgbClr val="000000"/>
                </a:solidFill>
              </a:rPr>
              <a:t>b</a:t>
            </a:r>
            <a:endParaRPr kumimoji="1" lang="zh-CN" altLang="en-US" b="0" i="0" dirty="0">
              <a:solidFill>
                <a:srgbClr val="000000"/>
              </a:solidFill>
            </a:endParaRPr>
          </a:p>
        </p:txBody>
      </p:sp>
      <p:pic>
        <p:nvPicPr>
          <p:cNvPr id="28" name="图片 27">
            <a:extLst>
              <a:ext uri="{FF2B5EF4-FFF2-40B4-BE49-F238E27FC236}">
                <a16:creationId xmlns:a16="http://schemas.microsoft.com/office/drawing/2014/main" id="{8B844910-890A-344A-A0B3-5EE3EEB9D3C6}"/>
              </a:ext>
            </a:extLst>
          </p:cNvPr>
          <p:cNvPicPr>
            <a:picLocks noChangeAspect="1"/>
          </p:cNvPicPr>
          <p:nvPr/>
        </p:nvPicPr>
        <p:blipFill>
          <a:blip r:embed="rId3"/>
          <a:stretch>
            <a:fillRect/>
          </a:stretch>
        </p:blipFill>
        <p:spPr>
          <a:xfrm>
            <a:off x="1718339" y="6147806"/>
            <a:ext cx="1981181" cy="317497"/>
          </a:xfrm>
          <a:prstGeom prst="rect">
            <a:avLst/>
          </a:prstGeom>
        </p:spPr>
      </p:pic>
      <p:pic>
        <p:nvPicPr>
          <p:cNvPr id="35" name="图片 34">
            <a:extLst>
              <a:ext uri="{FF2B5EF4-FFF2-40B4-BE49-F238E27FC236}">
                <a16:creationId xmlns:a16="http://schemas.microsoft.com/office/drawing/2014/main" id="{122F118B-97CD-FA41-9F06-58E62B006389}"/>
              </a:ext>
            </a:extLst>
          </p:cNvPr>
          <p:cNvPicPr>
            <a:picLocks noChangeAspect="1"/>
          </p:cNvPicPr>
          <p:nvPr/>
        </p:nvPicPr>
        <p:blipFill>
          <a:blip r:embed="rId4"/>
          <a:stretch>
            <a:fillRect/>
          </a:stretch>
        </p:blipFill>
        <p:spPr>
          <a:xfrm>
            <a:off x="3100648" y="6147803"/>
            <a:ext cx="1701800" cy="317500"/>
          </a:xfrm>
          <a:prstGeom prst="rect">
            <a:avLst/>
          </a:prstGeom>
        </p:spPr>
      </p:pic>
      <p:pic>
        <p:nvPicPr>
          <p:cNvPr id="36" name="图片 35">
            <a:extLst>
              <a:ext uri="{FF2B5EF4-FFF2-40B4-BE49-F238E27FC236}">
                <a16:creationId xmlns:a16="http://schemas.microsoft.com/office/drawing/2014/main" id="{379C4C9B-DAD0-D947-ACD8-559240DB69CD}"/>
              </a:ext>
            </a:extLst>
          </p:cNvPr>
          <p:cNvPicPr>
            <a:picLocks noChangeAspect="1"/>
          </p:cNvPicPr>
          <p:nvPr/>
        </p:nvPicPr>
        <p:blipFill>
          <a:blip r:embed="rId5"/>
          <a:stretch>
            <a:fillRect/>
          </a:stretch>
        </p:blipFill>
        <p:spPr>
          <a:xfrm>
            <a:off x="4245514" y="6156573"/>
            <a:ext cx="1981200" cy="317500"/>
          </a:xfrm>
          <a:prstGeom prst="rect">
            <a:avLst/>
          </a:prstGeom>
        </p:spPr>
      </p:pic>
      <p:pic>
        <p:nvPicPr>
          <p:cNvPr id="37" name="图片 36">
            <a:extLst>
              <a:ext uri="{FF2B5EF4-FFF2-40B4-BE49-F238E27FC236}">
                <a16:creationId xmlns:a16="http://schemas.microsoft.com/office/drawing/2014/main" id="{F2DB273C-33F2-B948-BF7A-CF798FCFC063}"/>
              </a:ext>
            </a:extLst>
          </p:cNvPr>
          <p:cNvPicPr>
            <a:picLocks noChangeAspect="1"/>
          </p:cNvPicPr>
          <p:nvPr/>
        </p:nvPicPr>
        <p:blipFill>
          <a:blip r:embed="rId6"/>
          <a:stretch>
            <a:fillRect/>
          </a:stretch>
        </p:blipFill>
        <p:spPr>
          <a:xfrm>
            <a:off x="5676168" y="6156573"/>
            <a:ext cx="1701800" cy="317500"/>
          </a:xfrm>
          <a:prstGeom prst="rect">
            <a:avLst/>
          </a:prstGeom>
        </p:spPr>
      </p:pic>
    </p:spTree>
    <p:extLst>
      <p:ext uri="{BB962C8B-B14F-4D97-AF65-F5344CB8AC3E}">
        <p14:creationId xmlns:p14="http://schemas.microsoft.com/office/powerpoint/2010/main" val="2931299075"/>
      </p:ext>
    </p:extLst>
  </p:cSld>
  <p:clrMapOvr>
    <a:masterClrMapping/>
  </p:clrMapOvr>
  <p:transition spd="med">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131</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a:extLst>
              <a:ext uri="{FF2B5EF4-FFF2-40B4-BE49-F238E27FC236}">
                <a16:creationId xmlns:a16="http://schemas.microsoft.com/office/drawing/2014/main" id="{559D03F7-2B83-8846-B2F3-88AB184BC310}"/>
              </a:ext>
            </a:extLst>
          </p:cNvPr>
          <p:cNvPicPr>
            <a:picLocks noChangeAspect="1"/>
          </p:cNvPicPr>
          <p:nvPr/>
        </p:nvPicPr>
        <p:blipFill>
          <a:blip r:embed="rId2"/>
          <a:stretch>
            <a:fillRect/>
          </a:stretch>
        </p:blipFill>
        <p:spPr>
          <a:xfrm>
            <a:off x="683568" y="1960565"/>
            <a:ext cx="2376264" cy="3335107"/>
          </a:xfrm>
          <a:prstGeom prst="rect">
            <a:avLst/>
          </a:prstGeom>
        </p:spPr>
      </p:pic>
      <p:graphicFrame>
        <p:nvGraphicFramePr>
          <p:cNvPr id="5" name="表格 4">
            <a:extLst>
              <a:ext uri="{FF2B5EF4-FFF2-40B4-BE49-F238E27FC236}">
                <a16:creationId xmlns:a16="http://schemas.microsoft.com/office/drawing/2014/main" id="{87FDB245-D731-E54F-A5CF-5F653756D0D2}"/>
              </a:ext>
            </a:extLst>
          </p:cNvPr>
          <p:cNvGraphicFramePr>
            <a:graphicFrameLocks noGrp="1"/>
          </p:cNvGraphicFramePr>
          <p:nvPr>
            <p:extLst>
              <p:ext uri="{D42A27DB-BD31-4B8C-83A1-F6EECF244321}">
                <p14:modId xmlns:p14="http://schemas.microsoft.com/office/powerpoint/2010/main" val="1384886015"/>
              </p:ext>
            </p:extLst>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extLst>
                    <a:ext uri="{9D8B030D-6E8A-4147-A177-3AD203B41FA5}">
                      <a16:colId xmlns:a16="http://schemas.microsoft.com/office/drawing/2014/main" val="631184961"/>
                    </a:ext>
                  </a:extLst>
                </a:gridCol>
                <a:gridCol w="675844">
                  <a:extLst>
                    <a:ext uri="{9D8B030D-6E8A-4147-A177-3AD203B41FA5}">
                      <a16:colId xmlns:a16="http://schemas.microsoft.com/office/drawing/2014/main" val="4116581004"/>
                    </a:ext>
                  </a:extLst>
                </a:gridCol>
                <a:gridCol w="675844">
                  <a:extLst>
                    <a:ext uri="{9D8B030D-6E8A-4147-A177-3AD203B41FA5}">
                      <a16:colId xmlns:a16="http://schemas.microsoft.com/office/drawing/2014/main" val="152389759"/>
                    </a:ext>
                  </a:extLst>
                </a:gridCol>
                <a:gridCol w="675844">
                  <a:extLst>
                    <a:ext uri="{9D8B030D-6E8A-4147-A177-3AD203B41FA5}">
                      <a16:colId xmlns:a16="http://schemas.microsoft.com/office/drawing/2014/main" val="4205418249"/>
                    </a:ext>
                  </a:extLst>
                </a:gridCol>
                <a:gridCol w="675844">
                  <a:extLst>
                    <a:ext uri="{9D8B030D-6E8A-4147-A177-3AD203B41FA5}">
                      <a16:colId xmlns:a16="http://schemas.microsoft.com/office/drawing/2014/main" val="2619935414"/>
                    </a:ext>
                  </a:extLst>
                </a:gridCol>
                <a:gridCol w="675844">
                  <a:extLst>
                    <a:ext uri="{9D8B030D-6E8A-4147-A177-3AD203B41FA5}">
                      <a16:colId xmlns:a16="http://schemas.microsoft.com/office/drawing/2014/main" val="1416354431"/>
                    </a:ext>
                  </a:extLst>
                </a:gridCol>
                <a:gridCol w="675844">
                  <a:extLst>
                    <a:ext uri="{9D8B030D-6E8A-4147-A177-3AD203B41FA5}">
                      <a16:colId xmlns:a16="http://schemas.microsoft.com/office/drawing/2014/main" val="3408354598"/>
                    </a:ext>
                  </a:extLst>
                </a:gridCol>
                <a:gridCol w="675844">
                  <a:extLst>
                    <a:ext uri="{9D8B030D-6E8A-4147-A177-3AD203B41FA5}">
                      <a16:colId xmlns:a16="http://schemas.microsoft.com/office/drawing/2014/main" val="1634274475"/>
                    </a:ext>
                  </a:extLst>
                </a:gridCol>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8944225"/>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35671"/>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1797338"/>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23695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393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16589"/>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535985"/>
                  </a:ext>
                </a:extLst>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381342"/>
                  </a:ext>
                </a:extLst>
              </a:tr>
            </a:tbl>
          </a:graphicData>
        </a:graphic>
      </p:graphicFrame>
      <p:sp>
        <p:nvSpPr>
          <p:cNvPr id="6" name="文本框 5">
            <a:extLst>
              <a:ext uri="{FF2B5EF4-FFF2-40B4-BE49-F238E27FC236}">
                <a16:creationId xmlns:a16="http://schemas.microsoft.com/office/drawing/2014/main" id="{221A43F5-0BD5-D94F-9F8B-1450F35DA644}"/>
              </a:ext>
            </a:extLst>
          </p:cNvPr>
          <p:cNvSpPr txBox="1"/>
          <p:nvPr/>
        </p:nvSpPr>
        <p:spPr>
          <a:xfrm>
            <a:off x="900113" y="5805264"/>
            <a:ext cx="6696744" cy="461665"/>
          </a:xfrm>
          <a:prstGeom prst="rect">
            <a:avLst/>
          </a:prstGeom>
          <a:noFill/>
        </p:spPr>
        <p:txBody>
          <a:bodyPr wrap="square" rtlCol="0">
            <a:spAutoFit/>
          </a:bodyPr>
          <a:lstStyle/>
          <a:p>
            <a:pPr algn="l"/>
            <a:r>
              <a:rPr lang="zh-CN" altLang="en-US" sz="2400" b="0" i="0" dirty="0">
                <a:solidFill>
                  <a:srgbClr val="000000"/>
                </a:solidFill>
              </a:rPr>
              <a:t>首先建立起表格，注意行和列的元素设置。</a:t>
            </a:r>
            <a:endParaRPr kumimoji="1" lang="zh-CN" altLang="en-US" sz="2400" b="0" i="0" dirty="0">
              <a:solidFill>
                <a:srgbClr val="000000"/>
              </a:solidFill>
            </a:endParaRPr>
          </a:p>
        </p:txBody>
      </p:sp>
    </p:spTree>
    <p:extLst>
      <p:ext uri="{BB962C8B-B14F-4D97-AF65-F5344CB8AC3E}">
        <p14:creationId xmlns:p14="http://schemas.microsoft.com/office/powerpoint/2010/main" val="840747873"/>
      </p:ext>
    </p:extLst>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132</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a:extLst>
              <a:ext uri="{FF2B5EF4-FFF2-40B4-BE49-F238E27FC236}">
                <a16:creationId xmlns:a16="http://schemas.microsoft.com/office/drawing/2014/main" id="{559D03F7-2B83-8846-B2F3-88AB184BC310}"/>
              </a:ext>
            </a:extLst>
          </p:cNvPr>
          <p:cNvPicPr>
            <a:picLocks noChangeAspect="1"/>
          </p:cNvPicPr>
          <p:nvPr/>
        </p:nvPicPr>
        <p:blipFill>
          <a:blip r:embed="rId2"/>
          <a:stretch>
            <a:fillRect/>
          </a:stretch>
        </p:blipFill>
        <p:spPr>
          <a:xfrm>
            <a:off x="683568" y="1960565"/>
            <a:ext cx="2376264" cy="3335107"/>
          </a:xfrm>
          <a:prstGeom prst="rect">
            <a:avLst/>
          </a:prstGeom>
        </p:spPr>
      </p:pic>
      <p:graphicFrame>
        <p:nvGraphicFramePr>
          <p:cNvPr id="5" name="表格 4">
            <a:extLst>
              <a:ext uri="{FF2B5EF4-FFF2-40B4-BE49-F238E27FC236}">
                <a16:creationId xmlns:a16="http://schemas.microsoft.com/office/drawing/2014/main" id="{87FDB245-D731-E54F-A5CF-5F653756D0D2}"/>
              </a:ext>
            </a:extLst>
          </p:cNvPr>
          <p:cNvGraphicFramePr>
            <a:graphicFrameLocks noGrp="1"/>
          </p:cNvGraphicFramePr>
          <p:nvPr>
            <p:extLst>
              <p:ext uri="{D42A27DB-BD31-4B8C-83A1-F6EECF244321}">
                <p14:modId xmlns:p14="http://schemas.microsoft.com/office/powerpoint/2010/main" val="2807010974"/>
              </p:ext>
            </p:extLst>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extLst>
                    <a:ext uri="{9D8B030D-6E8A-4147-A177-3AD203B41FA5}">
                      <a16:colId xmlns:a16="http://schemas.microsoft.com/office/drawing/2014/main" val="631184961"/>
                    </a:ext>
                  </a:extLst>
                </a:gridCol>
                <a:gridCol w="675844">
                  <a:extLst>
                    <a:ext uri="{9D8B030D-6E8A-4147-A177-3AD203B41FA5}">
                      <a16:colId xmlns:a16="http://schemas.microsoft.com/office/drawing/2014/main" val="4116581004"/>
                    </a:ext>
                  </a:extLst>
                </a:gridCol>
                <a:gridCol w="675844">
                  <a:extLst>
                    <a:ext uri="{9D8B030D-6E8A-4147-A177-3AD203B41FA5}">
                      <a16:colId xmlns:a16="http://schemas.microsoft.com/office/drawing/2014/main" val="152389759"/>
                    </a:ext>
                  </a:extLst>
                </a:gridCol>
                <a:gridCol w="675844">
                  <a:extLst>
                    <a:ext uri="{9D8B030D-6E8A-4147-A177-3AD203B41FA5}">
                      <a16:colId xmlns:a16="http://schemas.microsoft.com/office/drawing/2014/main" val="4205418249"/>
                    </a:ext>
                  </a:extLst>
                </a:gridCol>
                <a:gridCol w="675844">
                  <a:extLst>
                    <a:ext uri="{9D8B030D-6E8A-4147-A177-3AD203B41FA5}">
                      <a16:colId xmlns:a16="http://schemas.microsoft.com/office/drawing/2014/main" val="2619935414"/>
                    </a:ext>
                  </a:extLst>
                </a:gridCol>
                <a:gridCol w="675844">
                  <a:extLst>
                    <a:ext uri="{9D8B030D-6E8A-4147-A177-3AD203B41FA5}">
                      <a16:colId xmlns:a16="http://schemas.microsoft.com/office/drawing/2014/main" val="1416354431"/>
                    </a:ext>
                  </a:extLst>
                </a:gridCol>
                <a:gridCol w="675844">
                  <a:extLst>
                    <a:ext uri="{9D8B030D-6E8A-4147-A177-3AD203B41FA5}">
                      <a16:colId xmlns:a16="http://schemas.microsoft.com/office/drawing/2014/main" val="3408354598"/>
                    </a:ext>
                  </a:extLst>
                </a:gridCol>
                <a:gridCol w="675844">
                  <a:extLst>
                    <a:ext uri="{9D8B030D-6E8A-4147-A177-3AD203B41FA5}">
                      <a16:colId xmlns:a16="http://schemas.microsoft.com/office/drawing/2014/main" val="1634274475"/>
                    </a:ext>
                  </a:extLst>
                </a:gridCol>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8944225"/>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35671"/>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1797338"/>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23695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393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16589"/>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535985"/>
                  </a:ext>
                </a:extLst>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381342"/>
                  </a:ext>
                </a:extLst>
              </a:tr>
            </a:tbl>
          </a:graphicData>
        </a:graphic>
      </p:graphicFrame>
      <p:sp>
        <p:nvSpPr>
          <p:cNvPr id="6" name="文本框 5">
            <a:extLst>
              <a:ext uri="{FF2B5EF4-FFF2-40B4-BE49-F238E27FC236}">
                <a16:creationId xmlns:a16="http://schemas.microsoft.com/office/drawing/2014/main" id="{221A43F5-0BD5-D94F-9F8B-1450F35DA644}"/>
              </a:ext>
            </a:extLst>
          </p:cNvPr>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接下来的技巧是根据可区分状态对倒推，例如</a:t>
            </a:r>
            <a:r>
              <a:rPr kumimoji="1" lang="en-US" altLang="zh-CN" sz="2400" b="0" i="0" dirty="0">
                <a:solidFill>
                  <a:srgbClr val="000000"/>
                </a:solidFill>
              </a:rPr>
              <a:t>(A, D)</a:t>
            </a:r>
            <a:r>
              <a:rPr kumimoji="1" lang="zh-CN" altLang="en-US" sz="2400" b="0" i="0" dirty="0">
                <a:solidFill>
                  <a:srgbClr val="000000"/>
                </a:solidFill>
              </a:rPr>
              <a:t>，看看哪些状态经过同样的符号能达到</a:t>
            </a:r>
            <a:r>
              <a:rPr kumimoji="1" lang="en-US" altLang="zh-CN" sz="2400" b="0" i="0" dirty="0">
                <a:solidFill>
                  <a:srgbClr val="000000"/>
                </a:solidFill>
              </a:rPr>
              <a:t>(A, D)</a:t>
            </a:r>
            <a:r>
              <a:rPr kumimoji="1" lang="zh-CN" altLang="en-US" sz="2400" b="0" i="0" dirty="0">
                <a:solidFill>
                  <a:srgbClr val="000000"/>
                </a:solidFill>
              </a:rPr>
              <a:t>。</a:t>
            </a:r>
          </a:p>
        </p:txBody>
      </p:sp>
      <p:sp>
        <p:nvSpPr>
          <p:cNvPr id="2" name="矩形 1">
            <a:extLst>
              <a:ext uri="{FF2B5EF4-FFF2-40B4-BE49-F238E27FC236}">
                <a16:creationId xmlns:a16="http://schemas.microsoft.com/office/drawing/2014/main" id="{911387CA-794D-D04B-A84C-71310F587A17}"/>
              </a:ext>
            </a:extLst>
          </p:cNvPr>
          <p:cNvSpPr/>
          <p:nvPr/>
        </p:nvSpPr>
        <p:spPr bwMode="auto">
          <a:xfrm>
            <a:off x="1907704" y="278092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矩形 8">
            <a:extLst>
              <a:ext uri="{FF2B5EF4-FFF2-40B4-BE49-F238E27FC236}">
                <a16:creationId xmlns:a16="http://schemas.microsoft.com/office/drawing/2014/main" id="{97588CBE-8430-634D-BA87-FD582FE810A1}"/>
              </a:ext>
            </a:extLst>
          </p:cNvPr>
          <p:cNvSpPr/>
          <p:nvPr/>
        </p:nvSpPr>
        <p:spPr bwMode="auto">
          <a:xfrm>
            <a:off x="1907704" y="314096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1" name="矩形 10">
            <a:extLst>
              <a:ext uri="{FF2B5EF4-FFF2-40B4-BE49-F238E27FC236}">
                <a16:creationId xmlns:a16="http://schemas.microsoft.com/office/drawing/2014/main" id="{4D180F6F-4BB4-9D4C-8E34-BD15BD89F271}"/>
              </a:ext>
            </a:extLst>
          </p:cNvPr>
          <p:cNvSpPr/>
          <p:nvPr/>
        </p:nvSpPr>
        <p:spPr bwMode="auto">
          <a:xfrm>
            <a:off x="4067944" y="3060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矩形 11">
            <a:extLst>
              <a:ext uri="{FF2B5EF4-FFF2-40B4-BE49-F238E27FC236}">
                <a16:creationId xmlns:a16="http://schemas.microsoft.com/office/drawing/2014/main" id="{D784E48C-F051-684C-9CC8-69DEBA4541EB}"/>
              </a:ext>
            </a:extLst>
          </p:cNvPr>
          <p:cNvSpPr/>
          <p:nvPr/>
        </p:nvSpPr>
        <p:spPr bwMode="auto">
          <a:xfrm>
            <a:off x="4731444" y="2685305"/>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4" name="矩形 13">
            <a:extLst>
              <a:ext uri="{FF2B5EF4-FFF2-40B4-BE49-F238E27FC236}">
                <a16:creationId xmlns:a16="http://schemas.microsoft.com/office/drawing/2014/main" id="{7CA81D45-7107-A949-937F-DF9CB418466B}"/>
              </a:ext>
            </a:extLst>
          </p:cNvPr>
          <p:cNvSpPr/>
          <p:nvPr/>
        </p:nvSpPr>
        <p:spPr bwMode="auto">
          <a:xfrm>
            <a:off x="1136749" y="2785323"/>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5" name="矩形 14">
            <a:extLst>
              <a:ext uri="{FF2B5EF4-FFF2-40B4-BE49-F238E27FC236}">
                <a16:creationId xmlns:a16="http://schemas.microsoft.com/office/drawing/2014/main" id="{A909AB6B-37E9-D441-B194-C57600C56466}"/>
              </a:ext>
            </a:extLst>
          </p:cNvPr>
          <p:cNvSpPr/>
          <p:nvPr/>
        </p:nvSpPr>
        <p:spPr bwMode="auto">
          <a:xfrm>
            <a:off x="1136749" y="3138686"/>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Tree>
    <p:extLst>
      <p:ext uri="{BB962C8B-B14F-4D97-AF65-F5344CB8AC3E}">
        <p14:creationId xmlns:p14="http://schemas.microsoft.com/office/powerpoint/2010/main" val="2803157902"/>
      </p:ext>
    </p:extLst>
  </p:cSld>
  <p:clrMapOvr>
    <a:masterClrMapping/>
  </p:clrMapOvr>
  <p:transition spd="med">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133</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a:extLst>
              <a:ext uri="{FF2B5EF4-FFF2-40B4-BE49-F238E27FC236}">
                <a16:creationId xmlns:a16="http://schemas.microsoft.com/office/drawing/2014/main" id="{559D03F7-2B83-8846-B2F3-88AB184BC310}"/>
              </a:ext>
            </a:extLst>
          </p:cNvPr>
          <p:cNvPicPr>
            <a:picLocks noChangeAspect="1"/>
          </p:cNvPicPr>
          <p:nvPr/>
        </p:nvPicPr>
        <p:blipFill>
          <a:blip r:embed="rId2"/>
          <a:stretch>
            <a:fillRect/>
          </a:stretch>
        </p:blipFill>
        <p:spPr>
          <a:xfrm>
            <a:off x="683568" y="1960565"/>
            <a:ext cx="2376264" cy="3335107"/>
          </a:xfrm>
          <a:prstGeom prst="rect">
            <a:avLst/>
          </a:prstGeom>
        </p:spPr>
      </p:pic>
      <p:graphicFrame>
        <p:nvGraphicFramePr>
          <p:cNvPr id="5" name="表格 4">
            <a:extLst>
              <a:ext uri="{FF2B5EF4-FFF2-40B4-BE49-F238E27FC236}">
                <a16:creationId xmlns:a16="http://schemas.microsoft.com/office/drawing/2014/main" id="{87FDB245-D731-E54F-A5CF-5F653756D0D2}"/>
              </a:ext>
            </a:extLst>
          </p:cNvPr>
          <p:cNvGraphicFramePr>
            <a:graphicFrameLocks noGrp="1"/>
          </p:cNvGraphicFramePr>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extLst>
                    <a:ext uri="{9D8B030D-6E8A-4147-A177-3AD203B41FA5}">
                      <a16:colId xmlns:a16="http://schemas.microsoft.com/office/drawing/2014/main" val="631184961"/>
                    </a:ext>
                  </a:extLst>
                </a:gridCol>
                <a:gridCol w="675844">
                  <a:extLst>
                    <a:ext uri="{9D8B030D-6E8A-4147-A177-3AD203B41FA5}">
                      <a16:colId xmlns:a16="http://schemas.microsoft.com/office/drawing/2014/main" val="4116581004"/>
                    </a:ext>
                  </a:extLst>
                </a:gridCol>
                <a:gridCol w="675844">
                  <a:extLst>
                    <a:ext uri="{9D8B030D-6E8A-4147-A177-3AD203B41FA5}">
                      <a16:colId xmlns:a16="http://schemas.microsoft.com/office/drawing/2014/main" val="152389759"/>
                    </a:ext>
                  </a:extLst>
                </a:gridCol>
                <a:gridCol w="675844">
                  <a:extLst>
                    <a:ext uri="{9D8B030D-6E8A-4147-A177-3AD203B41FA5}">
                      <a16:colId xmlns:a16="http://schemas.microsoft.com/office/drawing/2014/main" val="4205418249"/>
                    </a:ext>
                  </a:extLst>
                </a:gridCol>
                <a:gridCol w="675844">
                  <a:extLst>
                    <a:ext uri="{9D8B030D-6E8A-4147-A177-3AD203B41FA5}">
                      <a16:colId xmlns:a16="http://schemas.microsoft.com/office/drawing/2014/main" val="2619935414"/>
                    </a:ext>
                  </a:extLst>
                </a:gridCol>
                <a:gridCol w="675844">
                  <a:extLst>
                    <a:ext uri="{9D8B030D-6E8A-4147-A177-3AD203B41FA5}">
                      <a16:colId xmlns:a16="http://schemas.microsoft.com/office/drawing/2014/main" val="1416354431"/>
                    </a:ext>
                  </a:extLst>
                </a:gridCol>
                <a:gridCol w="675844">
                  <a:extLst>
                    <a:ext uri="{9D8B030D-6E8A-4147-A177-3AD203B41FA5}">
                      <a16:colId xmlns:a16="http://schemas.microsoft.com/office/drawing/2014/main" val="3408354598"/>
                    </a:ext>
                  </a:extLst>
                </a:gridCol>
                <a:gridCol w="675844">
                  <a:extLst>
                    <a:ext uri="{9D8B030D-6E8A-4147-A177-3AD203B41FA5}">
                      <a16:colId xmlns:a16="http://schemas.microsoft.com/office/drawing/2014/main" val="1634274475"/>
                    </a:ext>
                  </a:extLst>
                </a:gridCol>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8944225"/>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35671"/>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1797338"/>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23695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393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16589"/>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535985"/>
                  </a:ext>
                </a:extLst>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381342"/>
                  </a:ext>
                </a:extLst>
              </a:tr>
            </a:tbl>
          </a:graphicData>
        </a:graphic>
      </p:graphicFrame>
      <p:sp>
        <p:nvSpPr>
          <p:cNvPr id="6" name="文本框 5">
            <a:extLst>
              <a:ext uri="{FF2B5EF4-FFF2-40B4-BE49-F238E27FC236}">
                <a16:creationId xmlns:a16="http://schemas.microsoft.com/office/drawing/2014/main" id="{221A43F5-0BD5-D94F-9F8B-1450F35DA644}"/>
              </a:ext>
            </a:extLst>
          </p:cNvPr>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接下来的技巧是根据可区分状态对倒推，例如</a:t>
            </a:r>
            <a:r>
              <a:rPr kumimoji="1" lang="en-US" altLang="zh-CN" sz="2400" b="0" i="0" dirty="0">
                <a:solidFill>
                  <a:srgbClr val="000000"/>
                </a:solidFill>
              </a:rPr>
              <a:t>(A, D)</a:t>
            </a:r>
            <a:r>
              <a:rPr kumimoji="1" lang="zh-CN" altLang="en-US" sz="2400" b="0" i="0" dirty="0">
                <a:solidFill>
                  <a:srgbClr val="000000"/>
                </a:solidFill>
              </a:rPr>
              <a:t>，看看哪些状态经过同样的符号能达到</a:t>
            </a:r>
            <a:r>
              <a:rPr kumimoji="1" lang="en-US" altLang="zh-CN" sz="2400" b="0" i="0" dirty="0">
                <a:solidFill>
                  <a:srgbClr val="000000"/>
                </a:solidFill>
              </a:rPr>
              <a:t>(A, D)</a:t>
            </a:r>
            <a:r>
              <a:rPr kumimoji="1" lang="zh-CN" altLang="en-US" sz="2400" b="0" i="0" dirty="0">
                <a:solidFill>
                  <a:srgbClr val="000000"/>
                </a:solidFill>
              </a:rPr>
              <a:t>。</a:t>
            </a:r>
          </a:p>
        </p:txBody>
      </p:sp>
      <p:sp>
        <p:nvSpPr>
          <p:cNvPr id="2" name="矩形 1">
            <a:extLst>
              <a:ext uri="{FF2B5EF4-FFF2-40B4-BE49-F238E27FC236}">
                <a16:creationId xmlns:a16="http://schemas.microsoft.com/office/drawing/2014/main" id="{911387CA-794D-D04B-A84C-71310F587A17}"/>
              </a:ext>
            </a:extLst>
          </p:cNvPr>
          <p:cNvSpPr/>
          <p:nvPr/>
        </p:nvSpPr>
        <p:spPr bwMode="auto">
          <a:xfrm>
            <a:off x="1907704" y="278092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矩形 8">
            <a:extLst>
              <a:ext uri="{FF2B5EF4-FFF2-40B4-BE49-F238E27FC236}">
                <a16:creationId xmlns:a16="http://schemas.microsoft.com/office/drawing/2014/main" id="{97588CBE-8430-634D-BA87-FD582FE810A1}"/>
              </a:ext>
            </a:extLst>
          </p:cNvPr>
          <p:cNvSpPr/>
          <p:nvPr/>
        </p:nvSpPr>
        <p:spPr bwMode="auto">
          <a:xfrm>
            <a:off x="1907704" y="350100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1" name="矩形 10">
            <a:extLst>
              <a:ext uri="{FF2B5EF4-FFF2-40B4-BE49-F238E27FC236}">
                <a16:creationId xmlns:a16="http://schemas.microsoft.com/office/drawing/2014/main" id="{4D180F6F-4BB4-9D4C-8E34-BD15BD89F271}"/>
              </a:ext>
            </a:extLst>
          </p:cNvPr>
          <p:cNvSpPr/>
          <p:nvPr/>
        </p:nvSpPr>
        <p:spPr bwMode="auto">
          <a:xfrm>
            <a:off x="4067944" y="3060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矩形 11">
            <a:extLst>
              <a:ext uri="{FF2B5EF4-FFF2-40B4-BE49-F238E27FC236}">
                <a16:creationId xmlns:a16="http://schemas.microsoft.com/office/drawing/2014/main" id="{D784E48C-F051-684C-9CC8-69DEBA4541EB}"/>
              </a:ext>
            </a:extLst>
          </p:cNvPr>
          <p:cNvSpPr/>
          <p:nvPr/>
        </p:nvSpPr>
        <p:spPr bwMode="auto">
          <a:xfrm>
            <a:off x="4731444" y="3068960"/>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4" name="矩形 13">
            <a:extLst>
              <a:ext uri="{FF2B5EF4-FFF2-40B4-BE49-F238E27FC236}">
                <a16:creationId xmlns:a16="http://schemas.microsoft.com/office/drawing/2014/main" id="{7CA81D45-7107-A949-937F-DF9CB418466B}"/>
              </a:ext>
            </a:extLst>
          </p:cNvPr>
          <p:cNvSpPr/>
          <p:nvPr/>
        </p:nvSpPr>
        <p:spPr bwMode="auto">
          <a:xfrm>
            <a:off x="1136749" y="2785323"/>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5" name="矩形 14">
            <a:extLst>
              <a:ext uri="{FF2B5EF4-FFF2-40B4-BE49-F238E27FC236}">
                <a16:creationId xmlns:a16="http://schemas.microsoft.com/office/drawing/2014/main" id="{A909AB6B-37E9-D441-B194-C57600C56466}"/>
              </a:ext>
            </a:extLst>
          </p:cNvPr>
          <p:cNvSpPr/>
          <p:nvPr/>
        </p:nvSpPr>
        <p:spPr bwMode="auto">
          <a:xfrm>
            <a:off x="1136749" y="3501008"/>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Tree>
    <p:extLst>
      <p:ext uri="{BB962C8B-B14F-4D97-AF65-F5344CB8AC3E}">
        <p14:creationId xmlns:p14="http://schemas.microsoft.com/office/powerpoint/2010/main" val="2964191614"/>
      </p:ext>
    </p:extLst>
  </p:cSld>
  <p:clrMapOvr>
    <a:masterClrMapping/>
  </p:clrMapOvr>
  <p:transition spd="med">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134</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a:extLst>
              <a:ext uri="{FF2B5EF4-FFF2-40B4-BE49-F238E27FC236}">
                <a16:creationId xmlns:a16="http://schemas.microsoft.com/office/drawing/2014/main" id="{559D03F7-2B83-8846-B2F3-88AB184BC310}"/>
              </a:ext>
            </a:extLst>
          </p:cNvPr>
          <p:cNvPicPr>
            <a:picLocks noChangeAspect="1"/>
          </p:cNvPicPr>
          <p:nvPr/>
        </p:nvPicPr>
        <p:blipFill>
          <a:blip r:embed="rId2"/>
          <a:stretch>
            <a:fillRect/>
          </a:stretch>
        </p:blipFill>
        <p:spPr>
          <a:xfrm>
            <a:off x="683568" y="1960565"/>
            <a:ext cx="2376264" cy="3335107"/>
          </a:xfrm>
          <a:prstGeom prst="rect">
            <a:avLst/>
          </a:prstGeom>
        </p:spPr>
      </p:pic>
      <p:graphicFrame>
        <p:nvGraphicFramePr>
          <p:cNvPr id="5" name="表格 4">
            <a:extLst>
              <a:ext uri="{FF2B5EF4-FFF2-40B4-BE49-F238E27FC236}">
                <a16:creationId xmlns:a16="http://schemas.microsoft.com/office/drawing/2014/main" id="{87FDB245-D731-E54F-A5CF-5F653756D0D2}"/>
              </a:ext>
            </a:extLst>
          </p:cNvPr>
          <p:cNvGraphicFramePr>
            <a:graphicFrameLocks noGrp="1"/>
          </p:cNvGraphicFramePr>
          <p:nvPr>
            <p:extLst>
              <p:ext uri="{D42A27DB-BD31-4B8C-83A1-F6EECF244321}">
                <p14:modId xmlns:p14="http://schemas.microsoft.com/office/powerpoint/2010/main" val="489561750"/>
              </p:ext>
            </p:extLst>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extLst>
                    <a:ext uri="{9D8B030D-6E8A-4147-A177-3AD203B41FA5}">
                      <a16:colId xmlns:a16="http://schemas.microsoft.com/office/drawing/2014/main" val="631184961"/>
                    </a:ext>
                  </a:extLst>
                </a:gridCol>
                <a:gridCol w="675844">
                  <a:extLst>
                    <a:ext uri="{9D8B030D-6E8A-4147-A177-3AD203B41FA5}">
                      <a16:colId xmlns:a16="http://schemas.microsoft.com/office/drawing/2014/main" val="4116581004"/>
                    </a:ext>
                  </a:extLst>
                </a:gridCol>
                <a:gridCol w="675844">
                  <a:extLst>
                    <a:ext uri="{9D8B030D-6E8A-4147-A177-3AD203B41FA5}">
                      <a16:colId xmlns:a16="http://schemas.microsoft.com/office/drawing/2014/main" val="152389759"/>
                    </a:ext>
                  </a:extLst>
                </a:gridCol>
                <a:gridCol w="675844">
                  <a:extLst>
                    <a:ext uri="{9D8B030D-6E8A-4147-A177-3AD203B41FA5}">
                      <a16:colId xmlns:a16="http://schemas.microsoft.com/office/drawing/2014/main" val="4205418249"/>
                    </a:ext>
                  </a:extLst>
                </a:gridCol>
                <a:gridCol w="675844">
                  <a:extLst>
                    <a:ext uri="{9D8B030D-6E8A-4147-A177-3AD203B41FA5}">
                      <a16:colId xmlns:a16="http://schemas.microsoft.com/office/drawing/2014/main" val="2619935414"/>
                    </a:ext>
                  </a:extLst>
                </a:gridCol>
                <a:gridCol w="675844">
                  <a:extLst>
                    <a:ext uri="{9D8B030D-6E8A-4147-A177-3AD203B41FA5}">
                      <a16:colId xmlns:a16="http://schemas.microsoft.com/office/drawing/2014/main" val="1416354431"/>
                    </a:ext>
                  </a:extLst>
                </a:gridCol>
                <a:gridCol w="675844">
                  <a:extLst>
                    <a:ext uri="{9D8B030D-6E8A-4147-A177-3AD203B41FA5}">
                      <a16:colId xmlns:a16="http://schemas.microsoft.com/office/drawing/2014/main" val="3408354598"/>
                    </a:ext>
                  </a:extLst>
                </a:gridCol>
                <a:gridCol w="675844">
                  <a:extLst>
                    <a:ext uri="{9D8B030D-6E8A-4147-A177-3AD203B41FA5}">
                      <a16:colId xmlns:a16="http://schemas.microsoft.com/office/drawing/2014/main" val="1634274475"/>
                    </a:ext>
                  </a:extLst>
                </a:gridCol>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8944225"/>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35671"/>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1797338"/>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23695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393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16589"/>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535985"/>
                  </a:ext>
                </a:extLst>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381342"/>
                  </a:ext>
                </a:extLst>
              </a:tr>
            </a:tbl>
          </a:graphicData>
        </a:graphic>
      </p:graphicFrame>
      <p:sp>
        <p:nvSpPr>
          <p:cNvPr id="6" name="文本框 5">
            <a:extLst>
              <a:ext uri="{FF2B5EF4-FFF2-40B4-BE49-F238E27FC236}">
                <a16:creationId xmlns:a16="http://schemas.microsoft.com/office/drawing/2014/main" id="{221A43F5-0BD5-D94F-9F8B-1450F35DA644}"/>
              </a:ext>
            </a:extLst>
          </p:cNvPr>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接下来的技巧是根据可区分状态对倒推，例如</a:t>
            </a:r>
            <a:r>
              <a:rPr kumimoji="1" lang="en-US" altLang="zh-CN" sz="2400" b="0" i="0" dirty="0">
                <a:solidFill>
                  <a:srgbClr val="000000"/>
                </a:solidFill>
              </a:rPr>
              <a:t>(A, D)</a:t>
            </a:r>
            <a:r>
              <a:rPr kumimoji="1" lang="zh-CN" altLang="en-US" sz="2400" b="0" i="0" dirty="0">
                <a:solidFill>
                  <a:srgbClr val="000000"/>
                </a:solidFill>
              </a:rPr>
              <a:t>，看看哪些状态经过同样的符号能达到</a:t>
            </a:r>
            <a:r>
              <a:rPr kumimoji="1" lang="en-US" altLang="zh-CN" sz="2400" b="0" i="0" dirty="0">
                <a:solidFill>
                  <a:srgbClr val="000000"/>
                </a:solidFill>
              </a:rPr>
              <a:t>(A, D)</a:t>
            </a:r>
            <a:r>
              <a:rPr kumimoji="1" lang="zh-CN" altLang="en-US" sz="2400" b="0" i="0" dirty="0">
                <a:solidFill>
                  <a:srgbClr val="000000"/>
                </a:solidFill>
              </a:rPr>
              <a:t>。</a:t>
            </a:r>
          </a:p>
        </p:txBody>
      </p:sp>
      <p:sp>
        <p:nvSpPr>
          <p:cNvPr id="2" name="矩形 1">
            <a:extLst>
              <a:ext uri="{FF2B5EF4-FFF2-40B4-BE49-F238E27FC236}">
                <a16:creationId xmlns:a16="http://schemas.microsoft.com/office/drawing/2014/main" id="{911387CA-794D-D04B-A84C-71310F587A17}"/>
              </a:ext>
            </a:extLst>
          </p:cNvPr>
          <p:cNvSpPr/>
          <p:nvPr/>
        </p:nvSpPr>
        <p:spPr bwMode="auto">
          <a:xfrm>
            <a:off x="1907704" y="278092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矩形 8">
            <a:extLst>
              <a:ext uri="{FF2B5EF4-FFF2-40B4-BE49-F238E27FC236}">
                <a16:creationId xmlns:a16="http://schemas.microsoft.com/office/drawing/2014/main" id="{97588CBE-8430-634D-BA87-FD582FE810A1}"/>
              </a:ext>
            </a:extLst>
          </p:cNvPr>
          <p:cNvSpPr/>
          <p:nvPr/>
        </p:nvSpPr>
        <p:spPr bwMode="auto">
          <a:xfrm>
            <a:off x="1907704" y="386104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1" name="矩形 10">
            <a:extLst>
              <a:ext uri="{FF2B5EF4-FFF2-40B4-BE49-F238E27FC236}">
                <a16:creationId xmlns:a16="http://schemas.microsoft.com/office/drawing/2014/main" id="{4D180F6F-4BB4-9D4C-8E34-BD15BD89F271}"/>
              </a:ext>
            </a:extLst>
          </p:cNvPr>
          <p:cNvSpPr/>
          <p:nvPr/>
        </p:nvSpPr>
        <p:spPr bwMode="auto">
          <a:xfrm>
            <a:off x="4067944" y="3060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矩形 11">
            <a:extLst>
              <a:ext uri="{FF2B5EF4-FFF2-40B4-BE49-F238E27FC236}">
                <a16:creationId xmlns:a16="http://schemas.microsoft.com/office/drawing/2014/main" id="{D784E48C-F051-684C-9CC8-69DEBA4541EB}"/>
              </a:ext>
            </a:extLst>
          </p:cNvPr>
          <p:cNvSpPr/>
          <p:nvPr/>
        </p:nvSpPr>
        <p:spPr bwMode="auto">
          <a:xfrm>
            <a:off x="4721089" y="3421000"/>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4" name="矩形 13">
            <a:extLst>
              <a:ext uri="{FF2B5EF4-FFF2-40B4-BE49-F238E27FC236}">
                <a16:creationId xmlns:a16="http://schemas.microsoft.com/office/drawing/2014/main" id="{7CA81D45-7107-A949-937F-DF9CB418466B}"/>
              </a:ext>
            </a:extLst>
          </p:cNvPr>
          <p:cNvSpPr/>
          <p:nvPr/>
        </p:nvSpPr>
        <p:spPr bwMode="auto">
          <a:xfrm>
            <a:off x="1136749" y="2785323"/>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5" name="矩形 14">
            <a:extLst>
              <a:ext uri="{FF2B5EF4-FFF2-40B4-BE49-F238E27FC236}">
                <a16:creationId xmlns:a16="http://schemas.microsoft.com/office/drawing/2014/main" id="{A909AB6B-37E9-D441-B194-C57600C56466}"/>
              </a:ext>
            </a:extLst>
          </p:cNvPr>
          <p:cNvSpPr/>
          <p:nvPr/>
        </p:nvSpPr>
        <p:spPr bwMode="auto">
          <a:xfrm>
            <a:off x="1136749" y="3861048"/>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Tree>
    <p:extLst>
      <p:ext uri="{BB962C8B-B14F-4D97-AF65-F5344CB8AC3E}">
        <p14:creationId xmlns:p14="http://schemas.microsoft.com/office/powerpoint/2010/main" val="1350993632"/>
      </p:ext>
    </p:extLst>
  </p:cSld>
  <p:clrMapOvr>
    <a:masterClrMapping/>
  </p:clrMapOvr>
  <p:transition spd="med">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135</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a:extLst>
              <a:ext uri="{FF2B5EF4-FFF2-40B4-BE49-F238E27FC236}">
                <a16:creationId xmlns:a16="http://schemas.microsoft.com/office/drawing/2014/main" id="{559D03F7-2B83-8846-B2F3-88AB184BC310}"/>
              </a:ext>
            </a:extLst>
          </p:cNvPr>
          <p:cNvPicPr>
            <a:picLocks noChangeAspect="1"/>
          </p:cNvPicPr>
          <p:nvPr/>
        </p:nvPicPr>
        <p:blipFill>
          <a:blip r:embed="rId2"/>
          <a:stretch>
            <a:fillRect/>
          </a:stretch>
        </p:blipFill>
        <p:spPr>
          <a:xfrm>
            <a:off x="683568" y="1960565"/>
            <a:ext cx="2376264" cy="3335107"/>
          </a:xfrm>
          <a:prstGeom prst="rect">
            <a:avLst/>
          </a:prstGeom>
        </p:spPr>
      </p:pic>
      <p:graphicFrame>
        <p:nvGraphicFramePr>
          <p:cNvPr id="5" name="表格 4">
            <a:extLst>
              <a:ext uri="{FF2B5EF4-FFF2-40B4-BE49-F238E27FC236}">
                <a16:creationId xmlns:a16="http://schemas.microsoft.com/office/drawing/2014/main" id="{87FDB245-D731-E54F-A5CF-5F653756D0D2}"/>
              </a:ext>
            </a:extLst>
          </p:cNvPr>
          <p:cNvGraphicFramePr>
            <a:graphicFrameLocks noGrp="1"/>
          </p:cNvGraphicFramePr>
          <p:nvPr>
            <p:extLst>
              <p:ext uri="{D42A27DB-BD31-4B8C-83A1-F6EECF244321}">
                <p14:modId xmlns:p14="http://schemas.microsoft.com/office/powerpoint/2010/main" val="541621527"/>
              </p:ext>
            </p:extLst>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extLst>
                    <a:ext uri="{9D8B030D-6E8A-4147-A177-3AD203B41FA5}">
                      <a16:colId xmlns:a16="http://schemas.microsoft.com/office/drawing/2014/main" val="631184961"/>
                    </a:ext>
                  </a:extLst>
                </a:gridCol>
                <a:gridCol w="675844">
                  <a:extLst>
                    <a:ext uri="{9D8B030D-6E8A-4147-A177-3AD203B41FA5}">
                      <a16:colId xmlns:a16="http://schemas.microsoft.com/office/drawing/2014/main" val="4116581004"/>
                    </a:ext>
                  </a:extLst>
                </a:gridCol>
                <a:gridCol w="675844">
                  <a:extLst>
                    <a:ext uri="{9D8B030D-6E8A-4147-A177-3AD203B41FA5}">
                      <a16:colId xmlns:a16="http://schemas.microsoft.com/office/drawing/2014/main" val="152389759"/>
                    </a:ext>
                  </a:extLst>
                </a:gridCol>
                <a:gridCol w="675844">
                  <a:extLst>
                    <a:ext uri="{9D8B030D-6E8A-4147-A177-3AD203B41FA5}">
                      <a16:colId xmlns:a16="http://schemas.microsoft.com/office/drawing/2014/main" val="4205418249"/>
                    </a:ext>
                  </a:extLst>
                </a:gridCol>
                <a:gridCol w="675844">
                  <a:extLst>
                    <a:ext uri="{9D8B030D-6E8A-4147-A177-3AD203B41FA5}">
                      <a16:colId xmlns:a16="http://schemas.microsoft.com/office/drawing/2014/main" val="2619935414"/>
                    </a:ext>
                  </a:extLst>
                </a:gridCol>
                <a:gridCol w="675844">
                  <a:extLst>
                    <a:ext uri="{9D8B030D-6E8A-4147-A177-3AD203B41FA5}">
                      <a16:colId xmlns:a16="http://schemas.microsoft.com/office/drawing/2014/main" val="1416354431"/>
                    </a:ext>
                  </a:extLst>
                </a:gridCol>
                <a:gridCol w="675844">
                  <a:extLst>
                    <a:ext uri="{9D8B030D-6E8A-4147-A177-3AD203B41FA5}">
                      <a16:colId xmlns:a16="http://schemas.microsoft.com/office/drawing/2014/main" val="3408354598"/>
                    </a:ext>
                  </a:extLst>
                </a:gridCol>
                <a:gridCol w="675844">
                  <a:extLst>
                    <a:ext uri="{9D8B030D-6E8A-4147-A177-3AD203B41FA5}">
                      <a16:colId xmlns:a16="http://schemas.microsoft.com/office/drawing/2014/main" val="1634274475"/>
                    </a:ext>
                  </a:extLst>
                </a:gridCol>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8944225"/>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35671"/>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1797338"/>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23695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393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16589"/>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535985"/>
                  </a:ext>
                </a:extLst>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381342"/>
                  </a:ext>
                </a:extLst>
              </a:tr>
            </a:tbl>
          </a:graphicData>
        </a:graphic>
      </p:graphicFrame>
      <p:sp>
        <p:nvSpPr>
          <p:cNvPr id="6" name="文本框 5">
            <a:extLst>
              <a:ext uri="{FF2B5EF4-FFF2-40B4-BE49-F238E27FC236}">
                <a16:creationId xmlns:a16="http://schemas.microsoft.com/office/drawing/2014/main" id="{221A43F5-0BD5-D94F-9F8B-1450F35DA644}"/>
              </a:ext>
            </a:extLst>
          </p:cNvPr>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接下来的技巧是根据可区分状态对倒推，例如</a:t>
            </a:r>
            <a:r>
              <a:rPr kumimoji="1" lang="en-US" altLang="zh-CN" sz="2400" b="0" i="0" dirty="0">
                <a:solidFill>
                  <a:srgbClr val="000000"/>
                </a:solidFill>
              </a:rPr>
              <a:t>(A, D)</a:t>
            </a:r>
            <a:r>
              <a:rPr kumimoji="1" lang="zh-CN" altLang="en-US" sz="2400" b="0" i="0" dirty="0">
                <a:solidFill>
                  <a:srgbClr val="000000"/>
                </a:solidFill>
              </a:rPr>
              <a:t>，看看哪些状态经过同样的符号能达到</a:t>
            </a:r>
            <a:r>
              <a:rPr kumimoji="1" lang="en-US" altLang="zh-CN" sz="2400" b="0" i="0" dirty="0">
                <a:solidFill>
                  <a:srgbClr val="000000"/>
                </a:solidFill>
              </a:rPr>
              <a:t>(A, D)</a:t>
            </a:r>
            <a:r>
              <a:rPr kumimoji="1" lang="zh-CN" altLang="en-US" sz="2400" b="0" i="0" dirty="0">
                <a:solidFill>
                  <a:srgbClr val="000000"/>
                </a:solidFill>
              </a:rPr>
              <a:t>。</a:t>
            </a:r>
          </a:p>
        </p:txBody>
      </p:sp>
      <p:sp>
        <p:nvSpPr>
          <p:cNvPr id="2" name="矩形 1">
            <a:extLst>
              <a:ext uri="{FF2B5EF4-FFF2-40B4-BE49-F238E27FC236}">
                <a16:creationId xmlns:a16="http://schemas.microsoft.com/office/drawing/2014/main" id="{911387CA-794D-D04B-A84C-71310F587A17}"/>
              </a:ext>
            </a:extLst>
          </p:cNvPr>
          <p:cNvSpPr/>
          <p:nvPr/>
        </p:nvSpPr>
        <p:spPr bwMode="auto">
          <a:xfrm>
            <a:off x="2555776" y="2425283"/>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矩形 8">
            <a:extLst>
              <a:ext uri="{FF2B5EF4-FFF2-40B4-BE49-F238E27FC236}">
                <a16:creationId xmlns:a16="http://schemas.microsoft.com/office/drawing/2014/main" id="{97588CBE-8430-634D-BA87-FD582FE810A1}"/>
              </a:ext>
            </a:extLst>
          </p:cNvPr>
          <p:cNvSpPr/>
          <p:nvPr/>
        </p:nvSpPr>
        <p:spPr bwMode="auto">
          <a:xfrm>
            <a:off x="2555776" y="4911075"/>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1" name="矩形 10">
            <a:extLst>
              <a:ext uri="{FF2B5EF4-FFF2-40B4-BE49-F238E27FC236}">
                <a16:creationId xmlns:a16="http://schemas.microsoft.com/office/drawing/2014/main" id="{4D180F6F-4BB4-9D4C-8E34-BD15BD89F271}"/>
              </a:ext>
            </a:extLst>
          </p:cNvPr>
          <p:cNvSpPr/>
          <p:nvPr/>
        </p:nvSpPr>
        <p:spPr bwMode="auto">
          <a:xfrm>
            <a:off x="4067944" y="3060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矩形 11">
            <a:extLst>
              <a:ext uri="{FF2B5EF4-FFF2-40B4-BE49-F238E27FC236}">
                <a16:creationId xmlns:a16="http://schemas.microsoft.com/office/drawing/2014/main" id="{D784E48C-F051-684C-9CC8-69DEBA4541EB}"/>
              </a:ext>
            </a:extLst>
          </p:cNvPr>
          <p:cNvSpPr/>
          <p:nvPr/>
        </p:nvSpPr>
        <p:spPr bwMode="auto">
          <a:xfrm>
            <a:off x="4044503" y="4535840"/>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4" name="矩形 13">
            <a:extLst>
              <a:ext uri="{FF2B5EF4-FFF2-40B4-BE49-F238E27FC236}">
                <a16:creationId xmlns:a16="http://schemas.microsoft.com/office/drawing/2014/main" id="{7CA81D45-7107-A949-937F-DF9CB418466B}"/>
              </a:ext>
            </a:extLst>
          </p:cNvPr>
          <p:cNvSpPr/>
          <p:nvPr/>
        </p:nvSpPr>
        <p:spPr bwMode="auto">
          <a:xfrm>
            <a:off x="1181384" y="2436147"/>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5" name="矩形 14">
            <a:extLst>
              <a:ext uri="{FF2B5EF4-FFF2-40B4-BE49-F238E27FC236}">
                <a16:creationId xmlns:a16="http://schemas.microsoft.com/office/drawing/2014/main" id="{A909AB6B-37E9-D441-B194-C57600C56466}"/>
              </a:ext>
            </a:extLst>
          </p:cNvPr>
          <p:cNvSpPr/>
          <p:nvPr/>
        </p:nvSpPr>
        <p:spPr bwMode="auto">
          <a:xfrm>
            <a:off x="1181384" y="4935632"/>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Tree>
    <p:extLst>
      <p:ext uri="{BB962C8B-B14F-4D97-AF65-F5344CB8AC3E}">
        <p14:creationId xmlns:p14="http://schemas.microsoft.com/office/powerpoint/2010/main" val="3390071787"/>
      </p:ext>
    </p:extLst>
  </p:cSld>
  <p:clrMapOvr>
    <a:masterClrMapping/>
  </p:clrMapOvr>
  <p:transition spd="med">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136</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a:extLst>
              <a:ext uri="{FF2B5EF4-FFF2-40B4-BE49-F238E27FC236}">
                <a16:creationId xmlns:a16="http://schemas.microsoft.com/office/drawing/2014/main" id="{559D03F7-2B83-8846-B2F3-88AB184BC310}"/>
              </a:ext>
            </a:extLst>
          </p:cNvPr>
          <p:cNvPicPr>
            <a:picLocks noChangeAspect="1"/>
          </p:cNvPicPr>
          <p:nvPr/>
        </p:nvPicPr>
        <p:blipFill>
          <a:blip r:embed="rId2"/>
          <a:stretch>
            <a:fillRect/>
          </a:stretch>
        </p:blipFill>
        <p:spPr>
          <a:xfrm>
            <a:off x="683568" y="1960565"/>
            <a:ext cx="2376264" cy="3335107"/>
          </a:xfrm>
          <a:prstGeom prst="rect">
            <a:avLst/>
          </a:prstGeom>
        </p:spPr>
      </p:pic>
      <p:graphicFrame>
        <p:nvGraphicFramePr>
          <p:cNvPr id="5" name="表格 4">
            <a:extLst>
              <a:ext uri="{FF2B5EF4-FFF2-40B4-BE49-F238E27FC236}">
                <a16:creationId xmlns:a16="http://schemas.microsoft.com/office/drawing/2014/main" id="{87FDB245-D731-E54F-A5CF-5F653756D0D2}"/>
              </a:ext>
            </a:extLst>
          </p:cNvPr>
          <p:cNvGraphicFramePr>
            <a:graphicFrameLocks noGrp="1"/>
          </p:cNvGraphicFramePr>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extLst>
                    <a:ext uri="{9D8B030D-6E8A-4147-A177-3AD203B41FA5}">
                      <a16:colId xmlns:a16="http://schemas.microsoft.com/office/drawing/2014/main" val="631184961"/>
                    </a:ext>
                  </a:extLst>
                </a:gridCol>
                <a:gridCol w="675844">
                  <a:extLst>
                    <a:ext uri="{9D8B030D-6E8A-4147-A177-3AD203B41FA5}">
                      <a16:colId xmlns:a16="http://schemas.microsoft.com/office/drawing/2014/main" val="4116581004"/>
                    </a:ext>
                  </a:extLst>
                </a:gridCol>
                <a:gridCol w="675844">
                  <a:extLst>
                    <a:ext uri="{9D8B030D-6E8A-4147-A177-3AD203B41FA5}">
                      <a16:colId xmlns:a16="http://schemas.microsoft.com/office/drawing/2014/main" val="152389759"/>
                    </a:ext>
                  </a:extLst>
                </a:gridCol>
                <a:gridCol w="675844">
                  <a:extLst>
                    <a:ext uri="{9D8B030D-6E8A-4147-A177-3AD203B41FA5}">
                      <a16:colId xmlns:a16="http://schemas.microsoft.com/office/drawing/2014/main" val="4205418249"/>
                    </a:ext>
                  </a:extLst>
                </a:gridCol>
                <a:gridCol w="675844">
                  <a:extLst>
                    <a:ext uri="{9D8B030D-6E8A-4147-A177-3AD203B41FA5}">
                      <a16:colId xmlns:a16="http://schemas.microsoft.com/office/drawing/2014/main" val="2619935414"/>
                    </a:ext>
                  </a:extLst>
                </a:gridCol>
                <a:gridCol w="675844">
                  <a:extLst>
                    <a:ext uri="{9D8B030D-6E8A-4147-A177-3AD203B41FA5}">
                      <a16:colId xmlns:a16="http://schemas.microsoft.com/office/drawing/2014/main" val="1416354431"/>
                    </a:ext>
                  </a:extLst>
                </a:gridCol>
                <a:gridCol w="675844">
                  <a:extLst>
                    <a:ext uri="{9D8B030D-6E8A-4147-A177-3AD203B41FA5}">
                      <a16:colId xmlns:a16="http://schemas.microsoft.com/office/drawing/2014/main" val="3408354598"/>
                    </a:ext>
                  </a:extLst>
                </a:gridCol>
                <a:gridCol w="675844">
                  <a:extLst>
                    <a:ext uri="{9D8B030D-6E8A-4147-A177-3AD203B41FA5}">
                      <a16:colId xmlns:a16="http://schemas.microsoft.com/office/drawing/2014/main" val="1634274475"/>
                    </a:ext>
                  </a:extLst>
                </a:gridCol>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8944225"/>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35671"/>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1797338"/>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23695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393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16589"/>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535985"/>
                  </a:ext>
                </a:extLst>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381342"/>
                  </a:ext>
                </a:extLst>
              </a:tr>
            </a:tbl>
          </a:graphicData>
        </a:graphic>
      </p:graphicFrame>
      <p:sp>
        <p:nvSpPr>
          <p:cNvPr id="6" name="文本框 5">
            <a:extLst>
              <a:ext uri="{FF2B5EF4-FFF2-40B4-BE49-F238E27FC236}">
                <a16:creationId xmlns:a16="http://schemas.microsoft.com/office/drawing/2014/main" id="{221A43F5-0BD5-D94F-9F8B-1450F35DA644}"/>
              </a:ext>
            </a:extLst>
          </p:cNvPr>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接下来的技巧是根据可区分状态对倒推，例如</a:t>
            </a:r>
            <a:r>
              <a:rPr kumimoji="1" lang="en-US" altLang="zh-CN" sz="2400" b="0" i="0" dirty="0">
                <a:solidFill>
                  <a:srgbClr val="000000"/>
                </a:solidFill>
              </a:rPr>
              <a:t>(A, D)</a:t>
            </a:r>
            <a:r>
              <a:rPr kumimoji="1" lang="zh-CN" altLang="en-US" sz="2400" b="0" i="0" dirty="0">
                <a:solidFill>
                  <a:srgbClr val="000000"/>
                </a:solidFill>
              </a:rPr>
              <a:t>，看看哪些状态经过同样的符号能达到</a:t>
            </a:r>
            <a:r>
              <a:rPr kumimoji="1" lang="en-US" altLang="zh-CN" sz="2400" b="0" i="0" dirty="0">
                <a:solidFill>
                  <a:srgbClr val="000000"/>
                </a:solidFill>
              </a:rPr>
              <a:t>(A, D)</a:t>
            </a:r>
            <a:r>
              <a:rPr kumimoji="1" lang="zh-CN" altLang="en-US" sz="2400" b="0" i="0" dirty="0">
                <a:solidFill>
                  <a:srgbClr val="000000"/>
                </a:solidFill>
              </a:rPr>
              <a:t>。</a:t>
            </a:r>
          </a:p>
        </p:txBody>
      </p:sp>
      <p:sp>
        <p:nvSpPr>
          <p:cNvPr id="2" name="矩形 1">
            <a:extLst>
              <a:ext uri="{FF2B5EF4-FFF2-40B4-BE49-F238E27FC236}">
                <a16:creationId xmlns:a16="http://schemas.microsoft.com/office/drawing/2014/main" id="{911387CA-794D-D04B-A84C-71310F587A17}"/>
              </a:ext>
            </a:extLst>
          </p:cNvPr>
          <p:cNvSpPr/>
          <p:nvPr/>
        </p:nvSpPr>
        <p:spPr bwMode="auto">
          <a:xfrm>
            <a:off x="2555776" y="350100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矩形 8">
            <a:extLst>
              <a:ext uri="{FF2B5EF4-FFF2-40B4-BE49-F238E27FC236}">
                <a16:creationId xmlns:a16="http://schemas.microsoft.com/office/drawing/2014/main" id="{97588CBE-8430-634D-BA87-FD582FE810A1}"/>
              </a:ext>
            </a:extLst>
          </p:cNvPr>
          <p:cNvSpPr/>
          <p:nvPr/>
        </p:nvSpPr>
        <p:spPr bwMode="auto">
          <a:xfrm>
            <a:off x="2555776" y="4911075"/>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1" name="矩形 10">
            <a:extLst>
              <a:ext uri="{FF2B5EF4-FFF2-40B4-BE49-F238E27FC236}">
                <a16:creationId xmlns:a16="http://schemas.microsoft.com/office/drawing/2014/main" id="{4D180F6F-4BB4-9D4C-8E34-BD15BD89F271}"/>
              </a:ext>
            </a:extLst>
          </p:cNvPr>
          <p:cNvSpPr/>
          <p:nvPr/>
        </p:nvSpPr>
        <p:spPr bwMode="auto">
          <a:xfrm>
            <a:off x="4067944" y="3060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矩形 11">
            <a:extLst>
              <a:ext uri="{FF2B5EF4-FFF2-40B4-BE49-F238E27FC236}">
                <a16:creationId xmlns:a16="http://schemas.microsoft.com/office/drawing/2014/main" id="{D784E48C-F051-684C-9CC8-69DEBA4541EB}"/>
              </a:ext>
            </a:extLst>
          </p:cNvPr>
          <p:cNvSpPr/>
          <p:nvPr/>
        </p:nvSpPr>
        <p:spPr bwMode="auto">
          <a:xfrm>
            <a:off x="6099596" y="4538640"/>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4" name="矩形 13">
            <a:extLst>
              <a:ext uri="{FF2B5EF4-FFF2-40B4-BE49-F238E27FC236}">
                <a16:creationId xmlns:a16="http://schemas.microsoft.com/office/drawing/2014/main" id="{7CA81D45-7107-A949-937F-DF9CB418466B}"/>
              </a:ext>
            </a:extLst>
          </p:cNvPr>
          <p:cNvSpPr/>
          <p:nvPr/>
        </p:nvSpPr>
        <p:spPr bwMode="auto">
          <a:xfrm>
            <a:off x="1181384" y="3501008"/>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5" name="矩形 14">
            <a:extLst>
              <a:ext uri="{FF2B5EF4-FFF2-40B4-BE49-F238E27FC236}">
                <a16:creationId xmlns:a16="http://schemas.microsoft.com/office/drawing/2014/main" id="{A909AB6B-37E9-D441-B194-C57600C56466}"/>
              </a:ext>
            </a:extLst>
          </p:cNvPr>
          <p:cNvSpPr/>
          <p:nvPr/>
        </p:nvSpPr>
        <p:spPr bwMode="auto">
          <a:xfrm>
            <a:off x="1181384" y="4935632"/>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Tree>
    <p:extLst>
      <p:ext uri="{BB962C8B-B14F-4D97-AF65-F5344CB8AC3E}">
        <p14:creationId xmlns:p14="http://schemas.microsoft.com/office/powerpoint/2010/main" val="4203054453"/>
      </p:ext>
    </p:extLst>
  </p:cSld>
  <p:clrMapOvr>
    <a:masterClrMapping/>
  </p:clrMapOvr>
  <p:transition spd="med">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137</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a:extLst>
              <a:ext uri="{FF2B5EF4-FFF2-40B4-BE49-F238E27FC236}">
                <a16:creationId xmlns:a16="http://schemas.microsoft.com/office/drawing/2014/main" id="{559D03F7-2B83-8846-B2F3-88AB184BC310}"/>
              </a:ext>
            </a:extLst>
          </p:cNvPr>
          <p:cNvPicPr>
            <a:picLocks noChangeAspect="1"/>
          </p:cNvPicPr>
          <p:nvPr/>
        </p:nvPicPr>
        <p:blipFill>
          <a:blip r:embed="rId2"/>
          <a:stretch>
            <a:fillRect/>
          </a:stretch>
        </p:blipFill>
        <p:spPr>
          <a:xfrm>
            <a:off x="683568" y="1960565"/>
            <a:ext cx="2376264" cy="3335107"/>
          </a:xfrm>
          <a:prstGeom prst="rect">
            <a:avLst/>
          </a:prstGeom>
        </p:spPr>
      </p:pic>
      <p:graphicFrame>
        <p:nvGraphicFramePr>
          <p:cNvPr id="5" name="表格 4">
            <a:extLst>
              <a:ext uri="{FF2B5EF4-FFF2-40B4-BE49-F238E27FC236}">
                <a16:creationId xmlns:a16="http://schemas.microsoft.com/office/drawing/2014/main" id="{87FDB245-D731-E54F-A5CF-5F653756D0D2}"/>
              </a:ext>
            </a:extLst>
          </p:cNvPr>
          <p:cNvGraphicFramePr>
            <a:graphicFrameLocks noGrp="1"/>
          </p:cNvGraphicFramePr>
          <p:nvPr>
            <p:extLst>
              <p:ext uri="{D42A27DB-BD31-4B8C-83A1-F6EECF244321}">
                <p14:modId xmlns:p14="http://schemas.microsoft.com/office/powerpoint/2010/main" val="2174163104"/>
              </p:ext>
            </p:extLst>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extLst>
                    <a:ext uri="{9D8B030D-6E8A-4147-A177-3AD203B41FA5}">
                      <a16:colId xmlns:a16="http://schemas.microsoft.com/office/drawing/2014/main" val="631184961"/>
                    </a:ext>
                  </a:extLst>
                </a:gridCol>
                <a:gridCol w="675844">
                  <a:extLst>
                    <a:ext uri="{9D8B030D-6E8A-4147-A177-3AD203B41FA5}">
                      <a16:colId xmlns:a16="http://schemas.microsoft.com/office/drawing/2014/main" val="4116581004"/>
                    </a:ext>
                  </a:extLst>
                </a:gridCol>
                <a:gridCol w="675844">
                  <a:extLst>
                    <a:ext uri="{9D8B030D-6E8A-4147-A177-3AD203B41FA5}">
                      <a16:colId xmlns:a16="http://schemas.microsoft.com/office/drawing/2014/main" val="152389759"/>
                    </a:ext>
                  </a:extLst>
                </a:gridCol>
                <a:gridCol w="675844">
                  <a:extLst>
                    <a:ext uri="{9D8B030D-6E8A-4147-A177-3AD203B41FA5}">
                      <a16:colId xmlns:a16="http://schemas.microsoft.com/office/drawing/2014/main" val="4205418249"/>
                    </a:ext>
                  </a:extLst>
                </a:gridCol>
                <a:gridCol w="675844">
                  <a:extLst>
                    <a:ext uri="{9D8B030D-6E8A-4147-A177-3AD203B41FA5}">
                      <a16:colId xmlns:a16="http://schemas.microsoft.com/office/drawing/2014/main" val="2619935414"/>
                    </a:ext>
                  </a:extLst>
                </a:gridCol>
                <a:gridCol w="675844">
                  <a:extLst>
                    <a:ext uri="{9D8B030D-6E8A-4147-A177-3AD203B41FA5}">
                      <a16:colId xmlns:a16="http://schemas.microsoft.com/office/drawing/2014/main" val="1416354431"/>
                    </a:ext>
                  </a:extLst>
                </a:gridCol>
                <a:gridCol w="675844">
                  <a:extLst>
                    <a:ext uri="{9D8B030D-6E8A-4147-A177-3AD203B41FA5}">
                      <a16:colId xmlns:a16="http://schemas.microsoft.com/office/drawing/2014/main" val="3408354598"/>
                    </a:ext>
                  </a:extLst>
                </a:gridCol>
                <a:gridCol w="675844">
                  <a:extLst>
                    <a:ext uri="{9D8B030D-6E8A-4147-A177-3AD203B41FA5}">
                      <a16:colId xmlns:a16="http://schemas.microsoft.com/office/drawing/2014/main" val="1634274475"/>
                    </a:ext>
                  </a:extLst>
                </a:gridCol>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8944225"/>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35671"/>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1797338"/>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23695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393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16589"/>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535985"/>
                  </a:ext>
                </a:extLst>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381342"/>
                  </a:ext>
                </a:extLst>
              </a:tr>
            </a:tbl>
          </a:graphicData>
        </a:graphic>
      </p:graphicFrame>
      <p:sp>
        <p:nvSpPr>
          <p:cNvPr id="6" name="文本框 5">
            <a:extLst>
              <a:ext uri="{FF2B5EF4-FFF2-40B4-BE49-F238E27FC236}">
                <a16:creationId xmlns:a16="http://schemas.microsoft.com/office/drawing/2014/main" id="{221A43F5-0BD5-D94F-9F8B-1450F35DA644}"/>
              </a:ext>
            </a:extLst>
          </p:cNvPr>
          <p:cNvSpPr txBox="1"/>
          <p:nvPr/>
        </p:nvSpPr>
        <p:spPr>
          <a:xfrm>
            <a:off x="900113" y="5805264"/>
            <a:ext cx="7899138" cy="461665"/>
          </a:xfrm>
          <a:prstGeom prst="rect">
            <a:avLst/>
          </a:prstGeom>
          <a:noFill/>
        </p:spPr>
        <p:txBody>
          <a:bodyPr wrap="square" rtlCol="0">
            <a:spAutoFit/>
          </a:bodyPr>
          <a:lstStyle/>
          <a:p>
            <a:pPr algn="l"/>
            <a:r>
              <a:rPr lang="zh-CN" altLang="en-US" sz="2400" b="0" i="0" dirty="0">
                <a:solidFill>
                  <a:srgbClr val="000000"/>
                </a:solidFill>
              </a:rPr>
              <a:t>再考察可区分的状态对</a:t>
            </a:r>
            <a:r>
              <a:rPr lang="en-US" altLang="zh-CN" sz="2400" b="0" i="0" dirty="0">
                <a:solidFill>
                  <a:srgbClr val="000000"/>
                </a:solidFill>
              </a:rPr>
              <a:t>(B, D)</a:t>
            </a:r>
            <a:r>
              <a:rPr lang="zh-CN" altLang="en-US" sz="2400" b="0" i="0" dirty="0">
                <a:solidFill>
                  <a:srgbClr val="000000"/>
                </a:solidFill>
              </a:rPr>
              <a:t>，进行倒推</a:t>
            </a:r>
            <a:r>
              <a:rPr kumimoji="1" lang="zh-CN" altLang="en-US" sz="2400" b="0" i="0" dirty="0">
                <a:solidFill>
                  <a:srgbClr val="000000"/>
                </a:solidFill>
              </a:rPr>
              <a:t>。</a:t>
            </a:r>
          </a:p>
        </p:txBody>
      </p:sp>
      <p:sp>
        <p:nvSpPr>
          <p:cNvPr id="2" name="矩形 1">
            <a:extLst>
              <a:ext uri="{FF2B5EF4-FFF2-40B4-BE49-F238E27FC236}">
                <a16:creationId xmlns:a16="http://schemas.microsoft.com/office/drawing/2014/main" id="{911387CA-794D-D04B-A84C-71310F587A17}"/>
              </a:ext>
            </a:extLst>
          </p:cNvPr>
          <p:cNvSpPr/>
          <p:nvPr/>
        </p:nvSpPr>
        <p:spPr bwMode="auto">
          <a:xfrm>
            <a:off x="1907704" y="242088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矩形 8">
            <a:extLst>
              <a:ext uri="{FF2B5EF4-FFF2-40B4-BE49-F238E27FC236}">
                <a16:creationId xmlns:a16="http://schemas.microsoft.com/office/drawing/2014/main" id="{97588CBE-8430-634D-BA87-FD582FE810A1}"/>
              </a:ext>
            </a:extLst>
          </p:cNvPr>
          <p:cNvSpPr/>
          <p:nvPr/>
        </p:nvSpPr>
        <p:spPr bwMode="auto">
          <a:xfrm>
            <a:off x="1907704" y="314096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1" name="矩形 10">
            <a:extLst>
              <a:ext uri="{FF2B5EF4-FFF2-40B4-BE49-F238E27FC236}">
                <a16:creationId xmlns:a16="http://schemas.microsoft.com/office/drawing/2014/main" id="{4D180F6F-4BB4-9D4C-8E34-BD15BD89F271}"/>
              </a:ext>
            </a:extLst>
          </p:cNvPr>
          <p:cNvSpPr/>
          <p:nvPr/>
        </p:nvSpPr>
        <p:spPr bwMode="auto">
          <a:xfrm>
            <a:off x="4788024" y="3068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矩形 11">
            <a:extLst>
              <a:ext uri="{FF2B5EF4-FFF2-40B4-BE49-F238E27FC236}">
                <a16:creationId xmlns:a16="http://schemas.microsoft.com/office/drawing/2014/main" id="{D784E48C-F051-684C-9CC8-69DEBA4541EB}"/>
              </a:ext>
            </a:extLst>
          </p:cNvPr>
          <p:cNvSpPr/>
          <p:nvPr/>
        </p:nvSpPr>
        <p:spPr bwMode="auto">
          <a:xfrm>
            <a:off x="4083372" y="2689498"/>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4" name="矩形 13">
            <a:extLst>
              <a:ext uri="{FF2B5EF4-FFF2-40B4-BE49-F238E27FC236}">
                <a16:creationId xmlns:a16="http://schemas.microsoft.com/office/drawing/2014/main" id="{7CA81D45-7107-A949-937F-DF9CB418466B}"/>
              </a:ext>
            </a:extLst>
          </p:cNvPr>
          <p:cNvSpPr/>
          <p:nvPr/>
        </p:nvSpPr>
        <p:spPr bwMode="auto">
          <a:xfrm>
            <a:off x="1181384" y="2492896"/>
            <a:ext cx="438288" cy="288032"/>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dirty="0">
              <a:ln>
                <a:noFill/>
              </a:ln>
              <a:solidFill>
                <a:srgbClr val="800080"/>
              </a:solidFill>
              <a:effectLst/>
              <a:latin typeface="Times New Roman" pitchFamily="18" charset="0"/>
              <a:ea typeface="宋体" pitchFamily="2" charset="-122"/>
            </a:endParaRPr>
          </a:p>
        </p:txBody>
      </p:sp>
      <p:sp>
        <p:nvSpPr>
          <p:cNvPr id="15" name="矩形 14">
            <a:extLst>
              <a:ext uri="{FF2B5EF4-FFF2-40B4-BE49-F238E27FC236}">
                <a16:creationId xmlns:a16="http://schemas.microsoft.com/office/drawing/2014/main" id="{A909AB6B-37E9-D441-B194-C57600C56466}"/>
              </a:ext>
            </a:extLst>
          </p:cNvPr>
          <p:cNvSpPr/>
          <p:nvPr/>
        </p:nvSpPr>
        <p:spPr bwMode="auto">
          <a:xfrm>
            <a:off x="1205725" y="3139802"/>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Tree>
    <p:extLst>
      <p:ext uri="{BB962C8B-B14F-4D97-AF65-F5344CB8AC3E}">
        <p14:creationId xmlns:p14="http://schemas.microsoft.com/office/powerpoint/2010/main" val="1829051048"/>
      </p:ext>
    </p:extLst>
  </p:cSld>
  <p:clrMapOvr>
    <a:masterClrMapping/>
  </p:clrMapOvr>
  <p:transition spd="med">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138</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a:extLst>
              <a:ext uri="{FF2B5EF4-FFF2-40B4-BE49-F238E27FC236}">
                <a16:creationId xmlns:a16="http://schemas.microsoft.com/office/drawing/2014/main" id="{559D03F7-2B83-8846-B2F3-88AB184BC310}"/>
              </a:ext>
            </a:extLst>
          </p:cNvPr>
          <p:cNvPicPr>
            <a:picLocks noChangeAspect="1"/>
          </p:cNvPicPr>
          <p:nvPr/>
        </p:nvPicPr>
        <p:blipFill>
          <a:blip r:embed="rId2"/>
          <a:stretch>
            <a:fillRect/>
          </a:stretch>
        </p:blipFill>
        <p:spPr>
          <a:xfrm>
            <a:off x="683568" y="1960565"/>
            <a:ext cx="2376264" cy="3335107"/>
          </a:xfrm>
          <a:prstGeom prst="rect">
            <a:avLst/>
          </a:prstGeom>
        </p:spPr>
      </p:pic>
      <p:graphicFrame>
        <p:nvGraphicFramePr>
          <p:cNvPr id="5" name="表格 4">
            <a:extLst>
              <a:ext uri="{FF2B5EF4-FFF2-40B4-BE49-F238E27FC236}">
                <a16:creationId xmlns:a16="http://schemas.microsoft.com/office/drawing/2014/main" id="{87FDB245-D731-E54F-A5CF-5F653756D0D2}"/>
              </a:ext>
            </a:extLst>
          </p:cNvPr>
          <p:cNvGraphicFramePr>
            <a:graphicFrameLocks noGrp="1"/>
          </p:cNvGraphicFramePr>
          <p:nvPr>
            <p:extLst>
              <p:ext uri="{D42A27DB-BD31-4B8C-83A1-F6EECF244321}">
                <p14:modId xmlns:p14="http://schemas.microsoft.com/office/powerpoint/2010/main" val="3911311465"/>
              </p:ext>
            </p:extLst>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extLst>
                    <a:ext uri="{9D8B030D-6E8A-4147-A177-3AD203B41FA5}">
                      <a16:colId xmlns:a16="http://schemas.microsoft.com/office/drawing/2014/main" val="631184961"/>
                    </a:ext>
                  </a:extLst>
                </a:gridCol>
                <a:gridCol w="675844">
                  <a:extLst>
                    <a:ext uri="{9D8B030D-6E8A-4147-A177-3AD203B41FA5}">
                      <a16:colId xmlns:a16="http://schemas.microsoft.com/office/drawing/2014/main" val="4116581004"/>
                    </a:ext>
                  </a:extLst>
                </a:gridCol>
                <a:gridCol w="675844">
                  <a:extLst>
                    <a:ext uri="{9D8B030D-6E8A-4147-A177-3AD203B41FA5}">
                      <a16:colId xmlns:a16="http://schemas.microsoft.com/office/drawing/2014/main" val="152389759"/>
                    </a:ext>
                  </a:extLst>
                </a:gridCol>
                <a:gridCol w="675844">
                  <a:extLst>
                    <a:ext uri="{9D8B030D-6E8A-4147-A177-3AD203B41FA5}">
                      <a16:colId xmlns:a16="http://schemas.microsoft.com/office/drawing/2014/main" val="4205418249"/>
                    </a:ext>
                  </a:extLst>
                </a:gridCol>
                <a:gridCol w="675844">
                  <a:extLst>
                    <a:ext uri="{9D8B030D-6E8A-4147-A177-3AD203B41FA5}">
                      <a16:colId xmlns:a16="http://schemas.microsoft.com/office/drawing/2014/main" val="2619935414"/>
                    </a:ext>
                  </a:extLst>
                </a:gridCol>
                <a:gridCol w="675844">
                  <a:extLst>
                    <a:ext uri="{9D8B030D-6E8A-4147-A177-3AD203B41FA5}">
                      <a16:colId xmlns:a16="http://schemas.microsoft.com/office/drawing/2014/main" val="1416354431"/>
                    </a:ext>
                  </a:extLst>
                </a:gridCol>
                <a:gridCol w="675844">
                  <a:extLst>
                    <a:ext uri="{9D8B030D-6E8A-4147-A177-3AD203B41FA5}">
                      <a16:colId xmlns:a16="http://schemas.microsoft.com/office/drawing/2014/main" val="3408354598"/>
                    </a:ext>
                  </a:extLst>
                </a:gridCol>
                <a:gridCol w="675844">
                  <a:extLst>
                    <a:ext uri="{9D8B030D-6E8A-4147-A177-3AD203B41FA5}">
                      <a16:colId xmlns:a16="http://schemas.microsoft.com/office/drawing/2014/main" val="1634274475"/>
                    </a:ext>
                  </a:extLst>
                </a:gridCol>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8944225"/>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35671"/>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1797338"/>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23695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393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16589"/>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535985"/>
                  </a:ext>
                </a:extLst>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381342"/>
                  </a:ext>
                </a:extLst>
              </a:tr>
            </a:tbl>
          </a:graphicData>
        </a:graphic>
      </p:graphicFrame>
      <p:sp>
        <p:nvSpPr>
          <p:cNvPr id="6" name="文本框 5">
            <a:extLst>
              <a:ext uri="{FF2B5EF4-FFF2-40B4-BE49-F238E27FC236}">
                <a16:creationId xmlns:a16="http://schemas.microsoft.com/office/drawing/2014/main" id="{221A43F5-0BD5-D94F-9F8B-1450F35DA644}"/>
              </a:ext>
            </a:extLst>
          </p:cNvPr>
          <p:cNvSpPr txBox="1"/>
          <p:nvPr/>
        </p:nvSpPr>
        <p:spPr>
          <a:xfrm>
            <a:off x="900113" y="5805264"/>
            <a:ext cx="7899138" cy="461665"/>
          </a:xfrm>
          <a:prstGeom prst="rect">
            <a:avLst/>
          </a:prstGeom>
          <a:noFill/>
        </p:spPr>
        <p:txBody>
          <a:bodyPr wrap="square" rtlCol="0">
            <a:spAutoFit/>
          </a:bodyPr>
          <a:lstStyle/>
          <a:p>
            <a:pPr algn="l"/>
            <a:r>
              <a:rPr lang="zh-CN" altLang="en-US" sz="2400" b="0" i="0" dirty="0">
                <a:solidFill>
                  <a:srgbClr val="000000"/>
                </a:solidFill>
              </a:rPr>
              <a:t>再考察可区分的状态对</a:t>
            </a:r>
            <a:r>
              <a:rPr lang="en-US" altLang="zh-CN" sz="2400" b="0" i="0" dirty="0">
                <a:solidFill>
                  <a:srgbClr val="000000"/>
                </a:solidFill>
              </a:rPr>
              <a:t>(B, D)</a:t>
            </a:r>
            <a:r>
              <a:rPr lang="zh-CN" altLang="en-US" sz="2400" b="0" i="0" dirty="0">
                <a:solidFill>
                  <a:srgbClr val="000000"/>
                </a:solidFill>
              </a:rPr>
              <a:t>，进行倒推</a:t>
            </a:r>
            <a:r>
              <a:rPr kumimoji="1" lang="zh-CN" altLang="en-US" sz="2400" b="0" i="0" dirty="0">
                <a:solidFill>
                  <a:srgbClr val="000000"/>
                </a:solidFill>
              </a:rPr>
              <a:t>。</a:t>
            </a:r>
          </a:p>
        </p:txBody>
      </p:sp>
      <p:sp>
        <p:nvSpPr>
          <p:cNvPr id="2" name="矩形 1">
            <a:extLst>
              <a:ext uri="{FF2B5EF4-FFF2-40B4-BE49-F238E27FC236}">
                <a16:creationId xmlns:a16="http://schemas.microsoft.com/office/drawing/2014/main" id="{911387CA-794D-D04B-A84C-71310F587A17}"/>
              </a:ext>
            </a:extLst>
          </p:cNvPr>
          <p:cNvSpPr/>
          <p:nvPr/>
        </p:nvSpPr>
        <p:spPr bwMode="auto">
          <a:xfrm>
            <a:off x="1907704" y="242088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矩形 8">
            <a:extLst>
              <a:ext uri="{FF2B5EF4-FFF2-40B4-BE49-F238E27FC236}">
                <a16:creationId xmlns:a16="http://schemas.microsoft.com/office/drawing/2014/main" id="{97588CBE-8430-634D-BA87-FD582FE810A1}"/>
              </a:ext>
            </a:extLst>
          </p:cNvPr>
          <p:cNvSpPr/>
          <p:nvPr/>
        </p:nvSpPr>
        <p:spPr bwMode="auto">
          <a:xfrm>
            <a:off x="1907704" y="386104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1" name="矩形 10">
            <a:extLst>
              <a:ext uri="{FF2B5EF4-FFF2-40B4-BE49-F238E27FC236}">
                <a16:creationId xmlns:a16="http://schemas.microsoft.com/office/drawing/2014/main" id="{4D180F6F-4BB4-9D4C-8E34-BD15BD89F271}"/>
              </a:ext>
            </a:extLst>
          </p:cNvPr>
          <p:cNvSpPr/>
          <p:nvPr/>
        </p:nvSpPr>
        <p:spPr bwMode="auto">
          <a:xfrm>
            <a:off x="4788024" y="3068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矩形 11">
            <a:extLst>
              <a:ext uri="{FF2B5EF4-FFF2-40B4-BE49-F238E27FC236}">
                <a16:creationId xmlns:a16="http://schemas.microsoft.com/office/drawing/2014/main" id="{D784E48C-F051-684C-9CC8-69DEBA4541EB}"/>
              </a:ext>
            </a:extLst>
          </p:cNvPr>
          <p:cNvSpPr/>
          <p:nvPr/>
        </p:nvSpPr>
        <p:spPr bwMode="auto">
          <a:xfrm>
            <a:off x="4036757" y="3415528"/>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4" name="矩形 13">
            <a:extLst>
              <a:ext uri="{FF2B5EF4-FFF2-40B4-BE49-F238E27FC236}">
                <a16:creationId xmlns:a16="http://schemas.microsoft.com/office/drawing/2014/main" id="{7CA81D45-7107-A949-937F-DF9CB418466B}"/>
              </a:ext>
            </a:extLst>
          </p:cNvPr>
          <p:cNvSpPr/>
          <p:nvPr/>
        </p:nvSpPr>
        <p:spPr bwMode="auto">
          <a:xfrm>
            <a:off x="1181384" y="2492896"/>
            <a:ext cx="438288" cy="288032"/>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dirty="0">
              <a:ln>
                <a:noFill/>
              </a:ln>
              <a:solidFill>
                <a:srgbClr val="800080"/>
              </a:solidFill>
              <a:effectLst/>
              <a:latin typeface="Times New Roman" pitchFamily="18" charset="0"/>
              <a:ea typeface="宋体" pitchFamily="2" charset="-122"/>
            </a:endParaRPr>
          </a:p>
        </p:txBody>
      </p:sp>
      <p:sp>
        <p:nvSpPr>
          <p:cNvPr id="15" name="矩形 14">
            <a:extLst>
              <a:ext uri="{FF2B5EF4-FFF2-40B4-BE49-F238E27FC236}">
                <a16:creationId xmlns:a16="http://schemas.microsoft.com/office/drawing/2014/main" id="{A909AB6B-37E9-D441-B194-C57600C56466}"/>
              </a:ext>
            </a:extLst>
          </p:cNvPr>
          <p:cNvSpPr/>
          <p:nvPr/>
        </p:nvSpPr>
        <p:spPr bwMode="auto">
          <a:xfrm>
            <a:off x="1181384" y="3897053"/>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Tree>
    <p:extLst>
      <p:ext uri="{BB962C8B-B14F-4D97-AF65-F5344CB8AC3E}">
        <p14:creationId xmlns:p14="http://schemas.microsoft.com/office/powerpoint/2010/main" val="4235789004"/>
      </p:ext>
    </p:extLst>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139</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a:extLst>
              <a:ext uri="{FF2B5EF4-FFF2-40B4-BE49-F238E27FC236}">
                <a16:creationId xmlns:a16="http://schemas.microsoft.com/office/drawing/2014/main" id="{559D03F7-2B83-8846-B2F3-88AB184BC310}"/>
              </a:ext>
            </a:extLst>
          </p:cNvPr>
          <p:cNvPicPr>
            <a:picLocks noChangeAspect="1"/>
          </p:cNvPicPr>
          <p:nvPr/>
        </p:nvPicPr>
        <p:blipFill>
          <a:blip r:embed="rId2"/>
          <a:stretch>
            <a:fillRect/>
          </a:stretch>
        </p:blipFill>
        <p:spPr>
          <a:xfrm>
            <a:off x="683568" y="1960565"/>
            <a:ext cx="2376264" cy="3335107"/>
          </a:xfrm>
          <a:prstGeom prst="rect">
            <a:avLst/>
          </a:prstGeom>
        </p:spPr>
      </p:pic>
      <p:graphicFrame>
        <p:nvGraphicFramePr>
          <p:cNvPr id="5" name="表格 4">
            <a:extLst>
              <a:ext uri="{FF2B5EF4-FFF2-40B4-BE49-F238E27FC236}">
                <a16:creationId xmlns:a16="http://schemas.microsoft.com/office/drawing/2014/main" id="{87FDB245-D731-E54F-A5CF-5F653756D0D2}"/>
              </a:ext>
            </a:extLst>
          </p:cNvPr>
          <p:cNvGraphicFramePr>
            <a:graphicFrameLocks noGrp="1"/>
          </p:cNvGraphicFramePr>
          <p:nvPr>
            <p:extLst>
              <p:ext uri="{D42A27DB-BD31-4B8C-83A1-F6EECF244321}">
                <p14:modId xmlns:p14="http://schemas.microsoft.com/office/powerpoint/2010/main" val="1554725541"/>
              </p:ext>
            </p:extLst>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extLst>
                    <a:ext uri="{9D8B030D-6E8A-4147-A177-3AD203B41FA5}">
                      <a16:colId xmlns:a16="http://schemas.microsoft.com/office/drawing/2014/main" val="631184961"/>
                    </a:ext>
                  </a:extLst>
                </a:gridCol>
                <a:gridCol w="675844">
                  <a:extLst>
                    <a:ext uri="{9D8B030D-6E8A-4147-A177-3AD203B41FA5}">
                      <a16:colId xmlns:a16="http://schemas.microsoft.com/office/drawing/2014/main" val="4116581004"/>
                    </a:ext>
                  </a:extLst>
                </a:gridCol>
                <a:gridCol w="675844">
                  <a:extLst>
                    <a:ext uri="{9D8B030D-6E8A-4147-A177-3AD203B41FA5}">
                      <a16:colId xmlns:a16="http://schemas.microsoft.com/office/drawing/2014/main" val="152389759"/>
                    </a:ext>
                  </a:extLst>
                </a:gridCol>
                <a:gridCol w="675844">
                  <a:extLst>
                    <a:ext uri="{9D8B030D-6E8A-4147-A177-3AD203B41FA5}">
                      <a16:colId xmlns:a16="http://schemas.microsoft.com/office/drawing/2014/main" val="4205418249"/>
                    </a:ext>
                  </a:extLst>
                </a:gridCol>
                <a:gridCol w="675844">
                  <a:extLst>
                    <a:ext uri="{9D8B030D-6E8A-4147-A177-3AD203B41FA5}">
                      <a16:colId xmlns:a16="http://schemas.microsoft.com/office/drawing/2014/main" val="2619935414"/>
                    </a:ext>
                  </a:extLst>
                </a:gridCol>
                <a:gridCol w="675844">
                  <a:extLst>
                    <a:ext uri="{9D8B030D-6E8A-4147-A177-3AD203B41FA5}">
                      <a16:colId xmlns:a16="http://schemas.microsoft.com/office/drawing/2014/main" val="1416354431"/>
                    </a:ext>
                  </a:extLst>
                </a:gridCol>
                <a:gridCol w="675844">
                  <a:extLst>
                    <a:ext uri="{9D8B030D-6E8A-4147-A177-3AD203B41FA5}">
                      <a16:colId xmlns:a16="http://schemas.microsoft.com/office/drawing/2014/main" val="3408354598"/>
                    </a:ext>
                  </a:extLst>
                </a:gridCol>
                <a:gridCol w="675844">
                  <a:extLst>
                    <a:ext uri="{9D8B030D-6E8A-4147-A177-3AD203B41FA5}">
                      <a16:colId xmlns:a16="http://schemas.microsoft.com/office/drawing/2014/main" val="1634274475"/>
                    </a:ext>
                  </a:extLst>
                </a:gridCol>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8944225"/>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35671"/>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1797338"/>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23695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3933"/>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16589"/>
                  </a:ext>
                </a:extLst>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535985"/>
                  </a:ext>
                </a:extLst>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381342"/>
                  </a:ext>
                </a:extLst>
              </a:tr>
            </a:tbl>
          </a:graphicData>
        </a:graphic>
      </p:graphicFrame>
      <p:sp>
        <p:nvSpPr>
          <p:cNvPr id="6" name="文本框 5">
            <a:extLst>
              <a:ext uri="{FF2B5EF4-FFF2-40B4-BE49-F238E27FC236}">
                <a16:creationId xmlns:a16="http://schemas.microsoft.com/office/drawing/2014/main" id="{221A43F5-0BD5-D94F-9F8B-1450F35DA644}"/>
              </a:ext>
            </a:extLst>
          </p:cNvPr>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依次类推，可以得到完整的表格。基本的技巧还是在左侧表格用倒推法，</a:t>
            </a:r>
            <a:r>
              <a:rPr lang="zh-CN" altLang="en-US" sz="2400" b="0" i="0" dirty="0">
                <a:solidFill>
                  <a:srgbClr val="000000"/>
                </a:solidFill>
              </a:rPr>
              <a:t>需要注意一下右侧表格单元的遍历顺序。</a:t>
            </a:r>
            <a:endParaRPr kumimoji="1" lang="zh-CN" altLang="en-US" sz="2400" b="0" i="0" dirty="0">
              <a:solidFill>
                <a:srgbClr val="000000"/>
              </a:solidFill>
            </a:endParaRPr>
          </a:p>
        </p:txBody>
      </p:sp>
    </p:spTree>
    <p:extLst>
      <p:ext uri="{BB962C8B-B14F-4D97-AF65-F5344CB8AC3E}">
        <p14:creationId xmlns:p14="http://schemas.microsoft.com/office/powerpoint/2010/main" val="1491322722"/>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3" name="Line 9"/>
          <p:cNvSpPr>
            <a:spLocks noChangeShapeType="1"/>
          </p:cNvSpPr>
          <p:nvPr/>
        </p:nvSpPr>
        <p:spPr bwMode="auto">
          <a:xfrm flipV="1">
            <a:off x="6156325" y="3192463"/>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103443" name="Text Box 19"/>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103444" name="Text Box 20"/>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103445" name="Text Box 21"/>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103446" name="Object 22"/>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03601" name="Visio" r:id="rId3" imgW="3214714" imgH="2545545" progId="Visio.Drawing.11">
                  <p:embed/>
                </p:oleObj>
              </mc:Choice>
              <mc:Fallback>
                <p:oleObj name="Visio" r:id="rId3" imgW="3214714" imgH="2545545" progId="Visio.Drawing.11">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47" name="Text Box 23"/>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graphicFrame>
        <p:nvGraphicFramePr>
          <p:cNvPr id="103448" name="Object 24"/>
          <p:cNvGraphicFramePr>
            <a:graphicFrameLocks noChangeAspect="1"/>
          </p:cNvGraphicFramePr>
          <p:nvPr/>
        </p:nvGraphicFramePr>
        <p:xfrm>
          <a:off x="5867400" y="2622550"/>
          <a:ext cx="865188" cy="449263"/>
        </p:xfrm>
        <a:graphic>
          <a:graphicData uri="http://schemas.openxmlformats.org/presentationml/2006/ole">
            <mc:AlternateContent xmlns:mc="http://schemas.openxmlformats.org/markup-compatibility/2006">
              <mc:Choice xmlns:v="urn:schemas-microsoft-com:vml" Requires="v">
                <p:oleObj spid="_x0000_s103602" name="Visio" r:id="rId5" imgW="719960" imgH="374769" progId="Visio.Drawing.11">
                  <p:embed/>
                </p:oleObj>
              </mc:Choice>
              <mc:Fallback>
                <p:oleObj name="Visio" r:id="rId5" imgW="719960" imgH="374769" progId="Visio.Drawing.11">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2622550"/>
                        <a:ext cx="8651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49" name="Rectangle 25"/>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03450" name="Text Box 26">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7A706A90-8F9F-634C-9F5B-9B23A0F88FD7}"/>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14</a:t>
            </a:r>
            <a:endParaRPr kumimoji="1" lang="zh-CN" altLang="en-US" sz="2000" b="0" i="0" dirty="0">
              <a:solidFill>
                <a:srgbClr val="000066"/>
              </a:solidFill>
            </a:endParaRPr>
          </a:p>
        </p:txBody>
      </p:sp>
    </p:spTree>
  </p:cSld>
  <p:clrMapOvr>
    <a:masterClrMapping/>
  </p:clrMapOvr>
  <p:transition spd="med">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140</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a:extLst>
              <a:ext uri="{FF2B5EF4-FFF2-40B4-BE49-F238E27FC236}">
                <a16:creationId xmlns:a16="http://schemas.microsoft.com/office/drawing/2014/main" id="{559D03F7-2B83-8846-B2F3-88AB184BC310}"/>
              </a:ext>
            </a:extLst>
          </p:cNvPr>
          <p:cNvPicPr>
            <a:picLocks noChangeAspect="1"/>
          </p:cNvPicPr>
          <p:nvPr/>
        </p:nvPicPr>
        <p:blipFill>
          <a:blip r:embed="rId2"/>
          <a:stretch>
            <a:fillRect/>
          </a:stretch>
        </p:blipFill>
        <p:spPr>
          <a:xfrm>
            <a:off x="683568" y="1960565"/>
            <a:ext cx="2376264" cy="3335107"/>
          </a:xfrm>
          <a:prstGeom prst="rect">
            <a:avLst/>
          </a:prstGeom>
        </p:spPr>
      </p:pic>
      <p:sp>
        <p:nvSpPr>
          <p:cNvPr id="6" name="文本框 5">
            <a:extLst>
              <a:ext uri="{FF2B5EF4-FFF2-40B4-BE49-F238E27FC236}">
                <a16:creationId xmlns:a16="http://schemas.microsoft.com/office/drawing/2014/main" id="{221A43F5-0BD5-D94F-9F8B-1450F35DA644}"/>
              </a:ext>
            </a:extLst>
          </p:cNvPr>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根据等价类划分，可以得到新的</a:t>
            </a:r>
            <a:r>
              <a:rPr kumimoji="1" lang="en-US" altLang="zh-CN" sz="2400" b="0" i="0" dirty="0">
                <a:solidFill>
                  <a:srgbClr val="000000"/>
                </a:solidFill>
              </a:rPr>
              <a:t>DFA</a:t>
            </a:r>
            <a:r>
              <a:rPr kumimoji="1" lang="zh-CN" altLang="en-US" sz="2400" b="0" i="0" dirty="0">
                <a:solidFill>
                  <a:srgbClr val="000000"/>
                </a:solidFill>
              </a:rPr>
              <a:t>。由于状态</a:t>
            </a:r>
            <a:r>
              <a:rPr kumimoji="1" lang="en-US" altLang="zh-CN" sz="2400" b="0" i="0" dirty="0">
                <a:solidFill>
                  <a:srgbClr val="000000"/>
                </a:solidFill>
              </a:rPr>
              <a:t>H</a:t>
            </a:r>
            <a:r>
              <a:rPr kumimoji="1" lang="zh-CN" altLang="en-US" sz="2400" b="0" i="0" dirty="0">
                <a:solidFill>
                  <a:srgbClr val="000000"/>
                </a:solidFill>
              </a:rPr>
              <a:t>不可达，</a:t>
            </a:r>
            <a:endParaRPr kumimoji="1" lang="en-US" altLang="zh-CN" sz="2400" b="0" i="0" dirty="0">
              <a:solidFill>
                <a:srgbClr val="000000"/>
              </a:solidFill>
            </a:endParaRPr>
          </a:p>
          <a:p>
            <a:pPr algn="l"/>
            <a:r>
              <a:rPr lang="zh-CN" altLang="en-US" sz="2400" b="0" i="0" dirty="0">
                <a:solidFill>
                  <a:srgbClr val="000000"/>
                </a:solidFill>
              </a:rPr>
              <a:t>可以删去。</a:t>
            </a:r>
            <a:endParaRPr kumimoji="1" lang="zh-CN" altLang="en-US" sz="2400" b="0" i="0" dirty="0">
              <a:solidFill>
                <a:srgbClr val="000000"/>
              </a:solidFill>
            </a:endParaRPr>
          </a:p>
        </p:txBody>
      </p:sp>
      <p:pic>
        <p:nvPicPr>
          <p:cNvPr id="2" name="图片 1">
            <a:extLst>
              <a:ext uri="{FF2B5EF4-FFF2-40B4-BE49-F238E27FC236}">
                <a16:creationId xmlns:a16="http://schemas.microsoft.com/office/drawing/2014/main" id="{EB420B40-F942-FC41-BD06-84884A7EABEA}"/>
              </a:ext>
            </a:extLst>
          </p:cNvPr>
          <p:cNvPicPr>
            <a:picLocks noChangeAspect="1"/>
          </p:cNvPicPr>
          <p:nvPr/>
        </p:nvPicPr>
        <p:blipFill>
          <a:blip r:embed="rId3"/>
          <a:stretch>
            <a:fillRect/>
          </a:stretch>
        </p:blipFill>
        <p:spPr>
          <a:xfrm>
            <a:off x="4139952" y="2208283"/>
            <a:ext cx="3129309" cy="2428093"/>
          </a:xfrm>
          <a:prstGeom prst="rect">
            <a:avLst/>
          </a:prstGeom>
        </p:spPr>
      </p:pic>
    </p:spTree>
    <p:extLst>
      <p:ext uri="{BB962C8B-B14F-4D97-AF65-F5344CB8AC3E}">
        <p14:creationId xmlns:p14="http://schemas.microsoft.com/office/powerpoint/2010/main" val="3958775745"/>
      </p:ext>
    </p:extLst>
  </p:cSld>
  <p:clrMapOvr>
    <a:masterClrMapping/>
  </p:clrMapOvr>
  <p:transition spd="med">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0" name="文本框 9">
            <a:extLst>
              <a:ext uri="{FF2B5EF4-FFF2-40B4-BE49-F238E27FC236}">
                <a16:creationId xmlns:a16="http://schemas.microsoft.com/office/drawing/2014/main" id="{F1EEEED6-8490-0B44-A644-7A72CFBF5AE0}"/>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141</a:t>
            </a:r>
            <a:endParaRPr kumimoji="1" lang="zh-CN" altLang="en-US" sz="2000" b="0" i="0" dirty="0">
              <a:solidFill>
                <a:srgbClr val="000066"/>
              </a:solidFill>
            </a:endParaRPr>
          </a:p>
        </p:txBody>
      </p:sp>
      <p:sp>
        <p:nvSpPr>
          <p:cNvPr id="13" name="文本框 12">
            <a:extLst>
              <a:ext uri="{FF2B5EF4-FFF2-40B4-BE49-F238E27FC236}">
                <a16:creationId xmlns:a16="http://schemas.microsoft.com/office/drawing/2014/main" id="{AEF9783E-6541-684F-88B0-ADB8FE5625E5}"/>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a:extLst>
              <a:ext uri="{FF2B5EF4-FFF2-40B4-BE49-F238E27FC236}">
                <a16:creationId xmlns:a16="http://schemas.microsoft.com/office/drawing/2014/main" id="{559D03F7-2B83-8846-B2F3-88AB184BC310}"/>
              </a:ext>
            </a:extLst>
          </p:cNvPr>
          <p:cNvPicPr>
            <a:picLocks noChangeAspect="1"/>
          </p:cNvPicPr>
          <p:nvPr/>
        </p:nvPicPr>
        <p:blipFill>
          <a:blip r:embed="rId2"/>
          <a:stretch>
            <a:fillRect/>
          </a:stretch>
        </p:blipFill>
        <p:spPr>
          <a:xfrm>
            <a:off x="683568" y="1960565"/>
            <a:ext cx="2376264" cy="3335107"/>
          </a:xfrm>
          <a:prstGeom prst="rect">
            <a:avLst/>
          </a:prstGeom>
        </p:spPr>
      </p:pic>
      <p:sp>
        <p:nvSpPr>
          <p:cNvPr id="6" name="文本框 5">
            <a:extLst>
              <a:ext uri="{FF2B5EF4-FFF2-40B4-BE49-F238E27FC236}">
                <a16:creationId xmlns:a16="http://schemas.microsoft.com/office/drawing/2014/main" id="{221A43F5-0BD5-D94F-9F8B-1450F35DA644}"/>
              </a:ext>
            </a:extLst>
          </p:cNvPr>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这是最终的结果。事实上，从一开始左表中</a:t>
            </a:r>
            <a:r>
              <a:rPr kumimoji="1" lang="en-US" altLang="zh-CN" sz="2400" b="0" i="0" dirty="0">
                <a:solidFill>
                  <a:srgbClr val="000000"/>
                </a:solidFill>
              </a:rPr>
              <a:t>E</a:t>
            </a:r>
            <a:r>
              <a:rPr kumimoji="1" lang="zh-CN" altLang="en-US" sz="2400" b="0" i="0" dirty="0">
                <a:solidFill>
                  <a:srgbClr val="000000"/>
                </a:solidFill>
              </a:rPr>
              <a:t>、</a:t>
            </a:r>
            <a:r>
              <a:rPr kumimoji="1" lang="en-US" altLang="zh-CN" sz="2400" b="0" i="0" dirty="0">
                <a:solidFill>
                  <a:srgbClr val="000000"/>
                </a:solidFill>
              </a:rPr>
              <a:t>F</a:t>
            </a:r>
            <a:r>
              <a:rPr kumimoji="1" lang="zh-CN" altLang="en-US" sz="2400" b="0" i="0" dirty="0">
                <a:solidFill>
                  <a:srgbClr val="000000"/>
                </a:solidFill>
              </a:rPr>
              <a:t>、</a:t>
            </a:r>
            <a:r>
              <a:rPr kumimoji="1" lang="en-US" altLang="zh-CN" sz="2400" b="0" i="0" dirty="0">
                <a:solidFill>
                  <a:srgbClr val="000000"/>
                </a:solidFill>
              </a:rPr>
              <a:t>G</a:t>
            </a:r>
            <a:r>
              <a:rPr kumimoji="1" lang="zh-CN" altLang="en-US" sz="2400" b="0" i="0" dirty="0">
                <a:solidFill>
                  <a:srgbClr val="000000"/>
                </a:solidFill>
              </a:rPr>
              <a:t>、</a:t>
            </a:r>
            <a:r>
              <a:rPr kumimoji="1" lang="en-US" altLang="zh-CN" sz="2400" b="0" i="0" dirty="0">
                <a:solidFill>
                  <a:srgbClr val="000000"/>
                </a:solidFill>
              </a:rPr>
              <a:t>H</a:t>
            </a:r>
            <a:r>
              <a:rPr kumimoji="1" lang="zh-CN" altLang="en-US" sz="2400" b="0" i="0" dirty="0">
                <a:solidFill>
                  <a:srgbClr val="000000"/>
                </a:solidFill>
              </a:rPr>
              <a:t>就都不可达，可以直接删去，只是为了演示填表法。</a:t>
            </a:r>
          </a:p>
        </p:txBody>
      </p:sp>
      <p:pic>
        <p:nvPicPr>
          <p:cNvPr id="2" name="图片 1">
            <a:extLst>
              <a:ext uri="{FF2B5EF4-FFF2-40B4-BE49-F238E27FC236}">
                <a16:creationId xmlns:a16="http://schemas.microsoft.com/office/drawing/2014/main" id="{EB420B40-F942-FC41-BD06-84884A7EABEA}"/>
              </a:ext>
            </a:extLst>
          </p:cNvPr>
          <p:cNvPicPr>
            <a:picLocks noChangeAspect="1"/>
          </p:cNvPicPr>
          <p:nvPr/>
        </p:nvPicPr>
        <p:blipFill rotWithShape="1">
          <a:blip r:embed="rId3"/>
          <a:srcRect b="17103"/>
          <a:stretch/>
        </p:blipFill>
        <p:spPr>
          <a:xfrm>
            <a:off x="4139952" y="2208283"/>
            <a:ext cx="3129309" cy="2012805"/>
          </a:xfrm>
          <a:prstGeom prst="rect">
            <a:avLst/>
          </a:prstGeom>
        </p:spPr>
      </p:pic>
    </p:spTree>
    <p:extLst>
      <p:ext uri="{BB962C8B-B14F-4D97-AF65-F5344CB8AC3E}">
        <p14:creationId xmlns:p14="http://schemas.microsoft.com/office/powerpoint/2010/main" val="634673969"/>
      </p:ext>
    </p:extLst>
  </p:cSld>
  <p:clrMapOvr>
    <a:masterClrMapping/>
  </p:clrMapOvr>
  <p:transition spd="med">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0" name="Text Box 6"/>
          <p:cNvSpPr txBox="1">
            <a:spLocks noChangeArrowheads="1"/>
          </p:cNvSpPr>
          <p:nvPr/>
        </p:nvSpPr>
        <p:spPr bwMode="auto">
          <a:xfrm>
            <a:off x="1259632" y="1052736"/>
            <a:ext cx="6261100" cy="5755422"/>
          </a:xfrm>
          <a:prstGeom prst="rect">
            <a:avLst/>
          </a:prstGeom>
          <a:noFill/>
          <a:ln w="9525">
            <a:noFill/>
            <a:miter lim="800000"/>
            <a:headEnd/>
            <a:tailEnd/>
          </a:ln>
          <a:effectLst/>
        </p:spPr>
        <p:txBody>
          <a:bodyPr>
            <a:spAutoFit/>
          </a:bodyPr>
          <a:lstStyle/>
          <a:p>
            <a:pPr algn="l">
              <a:buClr>
                <a:srgbClr val="800080"/>
              </a:buClr>
              <a:buFont typeface="Wingdings" pitchFamily="2" charset="2"/>
              <a:buNone/>
            </a:pPr>
            <a:endParaRPr lang="en-US" altLang="zh-CN" sz="1000" i="0" dirty="0">
              <a:solidFill>
                <a:srgbClr val="333399"/>
              </a:solidFill>
              <a:latin typeface="Arial" pitchFamily="34" charset="0"/>
              <a:ea typeface="楷体_GB2312" pitchFamily="49" charset="-122"/>
            </a:endParaRPr>
          </a:p>
          <a:p>
            <a:pPr algn="just">
              <a:buClr>
                <a:srgbClr val="800080"/>
              </a:buClr>
              <a:buFont typeface="Wingdings" pitchFamily="2" charset="2"/>
              <a:buChar char="²"/>
            </a:pPr>
            <a:r>
              <a:rPr lang="en-US" altLang="zh-CN" sz="2400" i="0" dirty="0">
                <a:solidFill>
                  <a:srgbClr val="333399"/>
                </a:solidFill>
                <a:latin typeface="Arial" pitchFamily="34" charset="0"/>
                <a:ea typeface="楷体_GB2312" pitchFamily="49" charset="-122"/>
              </a:rPr>
              <a:t> </a:t>
            </a:r>
            <a:r>
              <a:rPr lang="zh-CN" altLang="en-US" sz="2400" i="0" dirty="0">
                <a:latin typeface="楷体_GB2312" pitchFamily="49" charset="-122"/>
                <a:ea typeface="楷体_GB2312" pitchFamily="49" charset="-122"/>
              </a:rPr>
              <a:t>必做题</a:t>
            </a:r>
            <a:r>
              <a:rPr lang="en-US" altLang="zh-CN" sz="2400" i="0" dirty="0">
                <a:latin typeface="楷体_GB2312" pitchFamily="49" charset="-122"/>
                <a:ea typeface="楷体_GB2312" pitchFamily="49" charset="-122"/>
              </a:rPr>
              <a:t>:</a:t>
            </a:r>
          </a:p>
          <a:p>
            <a:pPr algn="just">
              <a:buClr>
                <a:srgbClr val="800080"/>
              </a:buClr>
            </a:pPr>
            <a:endParaRPr lang="en-US" altLang="zh-CN" sz="1000" i="0" dirty="0">
              <a:solidFill>
                <a:srgbClr val="333399"/>
              </a:solidFill>
              <a:latin typeface="楷体_GB2312" pitchFamily="49" charset="-122"/>
              <a:ea typeface="楷体_GB2312" pitchFamily="49" charset="-122"/>
            </a:endParaRPr>
          </a:p>
          <a:p>
            <a:pPr lvl="2" algn="just">
              <a:buClr>
                <a:srgbClr val="800080"/>
              </a:buClr>
              <a:buFont typeface="Symbol" pitchFamily="18" charset="2"/>
              <a:buChar char="-"/>
            </a:pPr>
            <a:r>
              <a:rPr lang="en-US" altLang="zh-CN" i="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Ex.2.2.2</a:t>
            </a:r>
            <a:endParaRPr lang="en-US" altLang="zh-CN" i="0" dirty="0">
              <a:solidFill>
                <a:srgbClr val="333399"/>
              </a:solidFill>
              <a:latin typeface="Arial" pitchFamily="34" charset="0"/>
              <a:ea typeface="楷体_GB2312" pitchFamily="49" charset="-122"/>
            </a:endParaRPr>
          </a:p>
          <a:p>
            <a:pPr lvl="2" algn="just">
              <a:buClr>
                <a:srgbClr val="800080"/>
              </a:buClr>
              <a:buFont typeface="Symbol" pitchFamily="18" charset="2"/>
              <a:buChar char="-"/>
            </a:pPr>
            <a:r>
              <a:rPr lang="en-US" altLang="zh-CN" i="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Ex.2.2.4 (b),(c)</a:t>
            </a:r>
            <a:endParaRPr lang="en-US" altLang="zh-CN" i="0" dirty="0">
              <a:solidFill>
                <a:srgbClr val="333399"/>
              </a:solidFill>
              <a:latin typeface="Arial" pitchFamily="34" charset="0"/>
              <a:ea typeface="楷体_GB2312" pitchFamily="49" charset="-122"/>
            </a:endParaRPr>
          </a:p>
          <a:p>
            <a:pPr lvl="2" algn="just">
              <a:buClr>
                <a:srgbClr val="800080"/>
              </a:buClr>
              <a:buFont typeface="Symbol" pitchFamily="18" charset="2"/>
              <a:buChar char="-"/>
            </a:pPr>
            <a:r>
              <a:rPr lang="en-US" altLang="zh-CN" i="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Ex.2.2.5 (d)</a:t>
            </a:r>
          </a:p>
          <a:p>
            <a:pPr lvl="2" algn="just">
              <a:buClr>
                <a:srgbClr val="800080"/>
              </a:buClr>
              <a:buFont typeface="Symbol" pitchFamily="18" charset="2"/>
              <a:buChar char="-"/>
            </a:pPr>
            <a:r>
              <a:rPr lang="en-US" altLang="zh-CN" dirty="0">
                <a:solidFill>
                  <a:srgbClr val="333399"/>
                </a:solidFill>
                <a:latin typeface="Arial" pitchFamily="34" charset="0"/>
                <a:ea typeface="楷体_GB2312" pitchFamily="49" charset="-122"/>
              </a:rPr>
              <a:t>    Ex.2.2.7</a:t>
            </a:r>
          </a:p>
          <a:p>
            <a:pPr lvl="2" algn="just">
              <a:buClr>
                <a:srgbClr val="800080"/>
              </a:buClr>
              <a:buFont typeface="Symbol" pitchFamily="18" charset="2"/>
              <a:buChar char="-"/>
            </a:pPr>
            <a:r>
              <a:rPr lang="en-US" altLang="zh-CN" dirty="0">
                <a:solidFill>
                  <a:srgbClr val="333399"/>
                </a:solidFill>
                <a:latin typeface="Arial" pitchFamily="34" charset="0"/>
                <a:ea typeface="楷体_GB2312" pitchFamily="49" charset="-122"/>
              </a:rPr>
              <a:t>    Ex.2.2.9</a:t>
            </a:r>
          </a:p>
          <a:p>
            <a:pPr lvl="2" algn="just">
              <a:buClr>
                <a:srgbClr val="800080"/>
              </a:buClr>
              <a:buFont typeface="Symbol" pitchFamily="18" charset="2"/>
              <a:buChar char="-"/>
            </a:pPr>
            <a:r>
              <a:rPr lang="en-US" altLang="zh-CN" dirty="0">
                <a:solidFill>
                  <a:srgbClr val="333399"/>
                </a:solidFill>
                <a:latin typeface="Arial" pitchFamily="34" charset="0"/>
                <a:ea typeface="楷体_GB2312" pitchFamily="49" charset="-122"/>
              </a:rPr>
              <a:t>    Ex.2.3.2</a:t>
            </a:r>
          </a:p>
          <a:p>
            <a:pPr lvl="2" algn="just">
              <a:buClr>
                <a:srgbClr val="800080"/>
              </a:buClr>
              <a:buFont typeface="Symbol" pitchFamily="18" charset="2"/>
              <a:buChar char="-"/>
            </a:pPr>
            <a:r>
              <a:rPr lang="en-US" altLang="zh-CN" dirty="0">
                <a:solidFill>
                  <a:srgbClr val="333399"/>
                </a:solidFill>
                <a:latin typeface="Arial" pitchFamily="34" charset="0"/>
                <a:ea typeface="楷体_GB2312" pitchFamily="49" charset="-122"/>
              </a:rPr>
              <a:t>    Ex.2.3.4 (b),(c)</a:t>
            </a:r>
          </a:p>
          <a:p>
            <a:pPr lvl="2" algn="just">
              <a:buClr>
                <a:srgbClr val="800080"/>
              </a:buClr>
              <a:buFont typeface="Symbol" pitchFamily="18" charset="2"/>
              <a:buChar char="-"/>
            </a:pPr>
            <a:r>
              <a:rPr lang="en-US" altLang="zh-CN" dirty="0">
                <a:solidFill>
                  <a:srgbClr val="333399"/>
                </a:solidFill>
                <a:latin typeface="Arial" pitchFamily="34" charset="0"/>
                <a:ea typeface="楷体_GB2312" pitchFamily="49" charset="-122"/>
              </a:rPr>
              <a:t>    Ex.2.4.2 (c) (</a:t>
            </a:r>
            <a:r>
              <a:rPr lang="zh-CN" altLang="en-US" i="0" dirty="0">
                <a:solidFill>
                  <a:srgbClr val="333399"/>
                </a:solidFill>
                <a:latin typeface="Arial" pitchFamily="34" charset="0"/>
                <a:ea typeface="楷体_GB2312" pitchFamily="49" charset="-122"/>
              </a:rPr>
              <a:t>请依所介绍的算法做</a:t>
            </a:r>
            <a:r>
              <a:rPr lang="en-US" altLang="zh-CN" dirty="0">
                <a:solidFill>
                  <a:srgbClr val="333399"/>
                </a:solidFill>
                <a:latin typeface="Arial" pitchFamily="34" charset="0"/>
                <a:ea typeface="楷体_GB2312" pitchFamily="49" charset="-122"/>
              </a:rPr>
              <a:t>)</a:t>
            </a:r>
          </a:p>
          <a:p>
            <a:pPr lvl="2" algn="just">
              <a:buClr>
                <a:srgbClr val="800080"/>
              </a:buClr>
              <a:buFont typeface="Symbol" pitchFamily="18" charset="2"/>
              <a:buChar char="-"/>
            </a:pPr>
            <a:r>
              <a:rPr lang="en-US" altLang="zh-CN" dirty="0">
                <a:solidFill>
                  <a:srgbClr val="333399"/>
                </a:solidFill>
                <a:latin typeface="Arial" pitchFamily="34" charset="0"/>
                <a:ea typeface="楷体_GB2312" pitchFamily="49" charset="-122"/>
              </a:rPr>
              <a:t>    Ex.2.5.2</a:t>
            </a:r>
          </a:p>
          <a:p>
            <a:pPr lvl="2" algn="just">
              <a:buClr>
                <a:srgbClr val="800080"/>
              </a:buClr>
              <a:buFont typeface="Symbol" pitchFamily="18" charset="2"/>
              <a:buChar char="-"/>
            </a:pPr>
            <a:r>
              <a:rPr lang="en-US" altLang="zh-CN" dirty="0">
                <a:solidFill>
                  <a:srgbClr val="333399"/>
                </a:solidFill>
                <a:latin typeface="Arial" pitchFamily="34" charset="0"/>
                <a:ea typeface="楷体_GB2312" pitchFamily="49" charset="-122"/>
              </a:rPr>
              <a:t>    Ex.2.5.3 (a),</a:t>
            </a:r>
            <a:r>
              <a:rPr lang="zh-CN" altLang="en-US"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(b)</a:t>
            </a:r>
          </a:p>
          <a:p>
            <a:pPr lvl="2" algn="just">
              <a:buClr>
                <a:srgbClr val="800080"/>
              </a:buClr>
              <a:buFont typeface="Symbol" pitchFamily="18" charset="2"/>
              <a:buChar char="-"/>
            </a:pPr>
            <a:r>
              <a:rPr lang="en-US" altLang="zh-CN" dirty="0">
                <a:solidFill>
                  <a:srgbClr val="333399"/>
                </a:solidFill>
                <a:latin typeface="Arial" pitchFamily="34" charset="0"/>
                <a:ea typeface="楷体_GB2312" pitchFamily="49" charset="-122"/>
              </a:rPr>
              <a:t>    Ex.4.4.2</a:t>
            </a:r>
          </a:p>
          <a:p>
            <a:pPr lvl="2" algn="just">
              <a:buClr>
                <a:srgbClr val="800080"/>
              </a:buClr>
              <a:buFont typeface="Symbol" pitchFamily="18" charset="2"/>
              <a:buChar char="-"/>
            </a:pPr>
            <a:r>
              <a:rPr lang="en-US" altLang="zh-CN" dirty="0">
                <a:solidFill>
                  <a:srgbClr val="333399"/>
                </a:solidFill>
                <a:latin typeface="Arial" pitchFamily="34" charset="0"/>
                <a:ea typeface="楷体_GB2312" pitchFamily="49" charset="-122"/>
              </a:rPr>
              <a:t>    !Ex.2.5.3 (c)</a:t>
            </a:r>
          </a:p>
          <a:p>
            <a:pPr lvl="2" algn="just">
              <a:buClr>
                <a:srgbClr val="800080"/>
              </a:buClr>
            </a:pPr>
            <a:endParaRPr lang="en-US" altLang="zh-CN" sz="1000" dirty="0">
              <a:solidFill>
                <a:srgbClr val="333399"/>
              </a:solidFill>
              <a:latin typeface="Arial" pitchFamily="34" charset="0"/>
              <a:ea typeface="楷体_GB2312" pitchFamily="49" charset="-122"/>
            </a:endParaRPr>
          </a:p>
          <a:p>
            <a:pPr algn="just">
              <a:buClr>
                <a:srgbClr val="800080"/>
              </a:buClr>
              <a:buFont typeface="Wingdings" pitchFamily="2" charset="2"/>
              <a:buChar char="²"/>
            </a:pPr>
            <a:r>
              <a:rPr lang="en-US" altLang="zh-CN" sz="2400" i="0" dirty="0">
                <a:solidFill>
                  <a:srgbClr val="333399"/>
                </a:solidFill>
                <a:latin typeface="Arial" pitchFamily="34" charset="0"/>
                <a:ea typeface="楷体_GB2312" pitchFamily="49" charset="-122"/>
              </a:rPr>
              <a:t> </a:t>
            </a:r>
            <a:r>
              <a:rPr lang="zh-CN" altLang="en-US" sz="2400" i="0" dirty="0">
                <a:latin typeface="Arial" pitchFamily="34" charset="0"/>
                <a:ea typeface="楷体_GB2312" pitchFamily="49" charset="-122"/>
              </a:rPr>
              <a:t>思考题</a:t>
            </a:r>
            <a:r>
              <a:rPr lang="en-US" altLang="zh-CN" sz="2400" i="0" dirty="0">
                <a:latin typeface="Arial" pitchFamily="34" charset="0"/>
                <a:ea typeface="楷体_GB2312" pitchFamily="49" charset="-122"/>
              </a:rPr>
              <a:t>:</a:t>
            </a:r>
          </a:p>
          <a:p>
            <a:pPr algn="just">
              <a:buClr>
                <a:srgbClr val="800080"/>
              </a:buClr>
            </a:pPr>
            <a:endParaRPr lang="en-US" altLang="zh-CN" sz="1000" i="0" dirty="0">
              <a:latin typeface="Arial" pitchFamily="34" charset="0"/>
              <a:ea typeface="楷体_GB2312" pitchFamily="49" charset="-122"/>
            </a:endParaRPr>
          </a:p>
          <a:p>
            <a:pPr lvl="2" algn="just">
              <a:buClr>
                <a:srgbClr val="800080"/>
              </a:buClr>
              <a:buFont typeface="Symbol" pitchFamily="18" charset="2"/>
              <a:buChar char="-"/>
            </a:pPr>
            <a:r>
              <a:rPr lang="en-US" altLang="zh-CN" i="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Ex.2.2.5 (b)</a:t>
            </a:r>
            <a:endParaRPr lang="en-US" altLang="zh-CN" i="0" dirty="0">
              <a:solidFill>
                <a:srgbClr val="333399"/>
              </a:solidFill>
              <a:latin typeface="Arial" pitchFamily="34" charset="0"/>
              <a:ea typeface="楷体_GB2312" pitchFamily="49" charset="-122"/>
            </a:endParaRPr>
          </a:p>
          <a:p>
            <a:pPr lvl="2" algn="just">
              <a:buClr>
                <a:srgbClr val="800080"/>
              </a:buClr>
              <a:buFont typeface="Symbol" pitchFamily="18" charset="2"/>
              <a:buChar char="-"/>
            </a:pPr>
            <a:r>
              <a:rPr lang="en-US" altLang="zh-CN" i="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Ex.2.2.6 *(a),(b)</a:t>
            </a:r>
          </a:p>
        </p:txBody>
      </p:sp>
      <p:sp>
        <p:nvSpPr>
          <p:cNvPr id="144391" name="Rectangle 7"/>
          <p:cNvSpPr>
            <a:spLocks noChangeArrowheads="1"/>
          </p:cNvSpPr>
          <p:nvPr/>
        </p:nvSpPr>
        <p:spPr bwMode="auto">
          <a:xfrm>
            <a:off x="1476375" y="195263"/>
            <a:ext cx="2232025"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课后练习</a:t>
            </a:r>
          </a:p>
        </p:txBody>
      </p:sp>
      <p:sp>
        <p:nvSpPr>
          <p:cNvPr id="4" name="文本框 3">
            <a:extLst>
              <a:ext uri="{FF2B5EF4-FFF2-40B4-BE49-F238E27FC236}">
                <a16:creationId xmlns:a16="http://schemas.microsoft.com/office/drawing/2014/main" id="{6940FDAB-0BCA-7641-BF09-640DF2CD1DFB}"/>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142</a:t>
            </a:r>
            <a:endParaRPr kumimoji="1" lang="zh-CN" altLang="en-US" sz="2000" b="0" i="0" dirty="0">
              <a:solidFill>
                <a:srgbClr val="000066"/>
              </a:solidFill>
            </a:endParaRPr>
          </a:p>
        </p:txBody>
      </p:sp>
    </p:spTree>
  </p:cSld>
  <p:clrMapOvr>
    <a:masterClrMapping/>
  </p:clrMapOvr>
  <p:transition spd="med">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900113" y="1052513"/>
            <a:ext cx="7850187" cy="2587625"/>
          </a:xfrm>
          <a:prstGeom prst="rect">
            <a:avLst/>
          </a:prstGeom>
          <a:noFill/>
          <a:ln w="9525">
            <a:noFill/>
            <a:miter lim="800000"/>
            <a:headEnd/>
            <a:tailEnd/>
          </a:ln>
          <a:effectLst/>
        </p:spPr>
        <p:txBody>
          <a:bodyPr>
            <a:spAutoFit/>
          </a:bodyPr>
          <a:lstStyle/>
          <a:p>
            <a:pPr algn="just">
              <a:buClr>
                <a:srgbClr val="800080"/>
              </a:buClr>
              <a:buFont typeface="Wingdings" pitchFamily="2" charset="2"/>
              <a:buChar char="²"/>
            </a:pPr>
            <a:r>
              <a:rPr lang="en-US" altLang="zh-CN"/>
              <a:t> </a:t>
            </a:r>
            <a:r>
              <a:rPr lang="zh-CN" altLang="en-US" sz="2400" i="0">
                <a:latin typeface="Arial" pitchFamily="34" charset="0"/>
                <a:ea typeface="楷体_GB2312" pitchFamily="49" charset="-122"/>
              </a:rPr>
              <a:t>思考题</a:t>
            </a:r>
            <a:r>
              <a:rPr lang="en-US" altLang="zh-CN" sz="2400" i="0">
                <a:latin typeface="Arial" pitchFamily="34" charset="0"/>
                <a:ea typeface="楷体_GB2312" pitchFamily="49" charset="-122"/>
              </a:rPr>
              <a:t>:</a:t>
            </a:r>
          </a:p>
          <a:p>
            <a:pPr algn="just">
              <a:buClr>
                <a:srgbClr val="800080"/>
              </a:buClr>
              <a:buFont typeface="Wingdings" pitchFamily="2" charset="2"/>
              <a:buNone/>
            </a:pPr>
            <a:endParaRPr lang="en-US" altLang="zh-CN" sz="1000" i="0">
              <a:latin typeface="Arial" pitchFamily="34" charset="0"/>
              <a:ea typeface="楷体_GB2312" pitchFamily="49" charset="-122"/>
            </a:endParaRPr>
          </a:p>
          <a:p>
            <a:pPr lvl="1" algn="just">
              <a:buClr>
                <a:srgbClr val="800080"/>
              </a:buClr>
              <a:buFont typeface="Symbol" pitchFamily="18" charset="2"/>
              <a:buChar char="-"/>
            </a:pPr>
            <a:r>
              <a:rPr lang="en-US" altLang="zh-CN" sz="2400"/>
              <a:t> </a:t>
            </a:r>
            <a:r>
              <a:rPr lang="zh-CN" altLang="en-US" sz="2400" i="0">
                <a:solidFill>
                  <a:srgbClr val="333399"/>
                </a:solidFill>
                <a:ea typeface="楷体_GB2312" pitchFamily="49" charset="-122"/>
              </a:rPr>
              <a:t>附加</a:t>
            </a:r>
          </a:p>
          <a:p>
            <a:pPr algn="just">
              <a:buClr>
                <a:srgbClr val="800080"/>
              </a:buClr>
              <a:buFont typeface="Wingdings" pitchFamily="2" charset="2"/>
              <a:buNone/>
            </a:pPr>
            <a:endParaRPr lang="zh-CN" altLang="en-US" sz="1000" i="0">
              <a:solidFill>
                <a:srgbClr val="333399"/>
              </a:solidFill>
              <a:latin typeface="Comic Sans MS" pitchFamily="66" charset="0"/>
              <a:ea typeface="楷体_GB2312" pitchFamily="49" charset="-122"/>
              <a:sym typeface="Symbol" pitchFamily="18" charset="2"/>
            </a:endParaRPr>
          </a:p>
          <a:p>
            <a:pPr algn="just">
              <a:buClr>
                <a:srgbClr val="800080"/>
              </a:buClr>
              <a:buFont typeface="Wingdings" pitchFamily="2" charset="2"/>
              <a:buNone/>
            </a:pPr>
            <a:r>
              <a:rPr lang="zh-CN" altLang="en-US" sz="2400" i="0">
                <a:solidFill>
                  <a:srgbClr val="333399"/>
                </a:solidFill>
                <a:latin typeface="Comic Sans MS" pitchFamily="66" charset="0"/>
                <a:ea typeface="楷体_GB2312" pitchFamily="49" charset="-122"/>
                <a:sym typeface="Symbol" pitchFamily="18" charset="2"/>
              </a:rPr>
              <a:t>   </a:t>
            </a:r>
            <a:r>
              <a:rPr lang="en-US" altLang="zh-CN" sz="2400" b="0" i="0">
                <a:solidFill>
                  <a:srgbClr val="333399"/>
                </a:solidFill>
                <a:latin typeface="Comic Sans MS" pitchFamily="66" charset="0"/>
                <a:ea typeface="楷体_GB2312" pitchFamily="49" charset="-122"/>
                <a:sym typeface="Symbol" pitchFamily="18" charset="2"/>
              </a:rPr>
              <a:t>Let L= w  In w, the number of 0’s and</a:t>
            </a:r>
          </a:p>
          <a:p>
            <a:pPr algn="l">
              <a:buFont typeface="Symbol" pitchFamily="18" charset="2"/>
              <a:buNone/>
            </a:pPr>
            <a:r>
              <a:rPr lang="en-US" altLang="zh-CN" sz="2400" b="0" i="0">
                <a:solidFill>
                  <a:srgbClr val="333399"/>
                </a:solidFill>
                <a:latin typeface="Comic Sans MS" pitchFamily="66" charset="0"/>
                <a:ea typeface="楷体_GB2312" pitchFamily="49" charset="-122"/>
                <a:sym typeface="Symbol" pitchFamily="18" charset="2"/>
              </a:rPr>
              <a:t>    the number of 1’s are the same in parity  be a </a:t>
            </a:r>
          </a:p>
          <a:p>
            <a:pPr algn="l">
              <a:buFont typeface="Symbol" pitchFamily="18" charset="2"/>
              <a:buNone/>
            </a:pPr>
            <a:r>
              <a:rPr lang="en-US" altLang="zh-CN" sz="2400" b="0" i="0">
                <a:solidFill>
                  <a:srgbClr val="333399"/>
                </a:solidFill>
                <a:latin typeface="Comic Sans MS" pitchFamily="66" charset="0"/>
                <a:ea typeface="楷体_GB2312" pitchFamily="49" charset="-122"/>
                <a:sym typeface="Symbol" pitchFamily="18" charset="2"/>
              </a:rPr>
              <a:t>    language over =0,1</a:t>
            </a:r>
            <a:r>
              <a:rPr lang="en-US" altLang="zh-CN" b="0">
                <a:sym typeface="Symbol" pitchFamily="18" charset="2"/>
              </a:rPr>
              <a:t> </a:t>
            </a:r>
            <a:r>
              <a:rPr lang="en-US" altLang="zh-CN" sz="2400" b="0" i="0">
                <a:solidFill>
                  <a:srgbClr val="333399"/>
                </a:solidFill>
                <a:latin typeface="Comic Sans MS" pitchFamily="66" charset="0"/>
                <a:ea typeface="楷体_GB2312" pitchFamily="49" charset="-122"/>
                <a:sym typeface="Symbol" pitchFamily="18" charset="2"/>
              </a:rPr>
              <a:t>. Prove that L is the  </a:t>
            </a:r>
          </a:p>
          <a:p>
            <a:pPr algn="l">
              <a:buFont typeface="Symbol" pitchFamily="18" charset="2"/>
              <a:buNone/>
            </a:pPr>
            <a:r>
              <a:rPr lang="en-US" altLang="zh-CN" sz="2400" b="0" i="0">
                <a:solidFill>
                  <a:srgbClr val="333399"/>
                </a:solidFill>
                <a:latin typeface="Comic Sans MS" pitchFamily="66" charset="0"/>
                <a:ea typeface="楷体_GB2312" pitchFamily="49" charset="-122"/>
                <a:sym typeface="Symbol" pitchFamily="18" charset="2"/>
              </a:rPr>
              <a:t>    language of following </a:t>
            </a:r>
            <a:r>
              <a:rPr lang="en-US" altLang="zh-CN" sz="2400" b="0" i="0">
                <a:solidFill>
                  <a:srgbClr val="333399"/>
                </a:solidFill>
                <a:latin typeface="Comic Sans MS" pitchFamily="66" charset="0"/>
                <a:ea typeface="楷体_GB2312" pitchFamily="49" charset="-122"/>
              </a:rPr>
              <a:t>DFA</a:t>
            </a:r>
            <a:r>
              <a:rPr lang="en-US" altLang="zh-CN" sz="2400" b="0" i="0">
                <a:solidFill>
                  <a:srgbClr val="333399"/>
                </a:solidFill>
                <a:latin typeface="Comic Sans MS" pitchFamily="66" charset="0"/>
                <a:ea typeface="楷体_GB2312" pitchFamily="49" charset="-122"/>
                <a:sym typeface="Symbol" pitchFamily="18" charset="2"/>
              </a:rPr>
              <a:t>.</a:t>
            </a:r>
          </a:p>
        </p:txBody>
      </p:sp>
      <p:sp>
        <p:nvSpPr>
          <p:cNvPr id="153603" name="Rectangle 3"/>
          <p:cNvSpPr>
            <a:spLocks noChangeArrowheads="1"/>
          </p:cNvSpPr>
          <p:nvPr/>
        </p:nvSpPr>
        <p:spPr bwMode="auto">
          <a:xfrm>
            <a:off x="1476375" y="195263"/>
            <a:ext cx="2232025"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课后练习</a:t>
            </a:r>
          </a:p>
        </p:txBody>
      </p:sp>
      <p:sp>
        <p:nvSpPr>
          <p:cNvPr id="153604" name="Text Box 4"/>
          <p:cNvSpPr txBox="1">
            <a:spLocks noChangeArrowheads="1"/>
          </p:cNvSpPr>
          <p:nvPr/>
        </p:nvSpPr>
        <p:spPr bwMode="auto">
          <a:xfrm>
            <a:off x="3336925" y="3952875"/>
            <a:ext cx="576263"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153605" name="Text Box 5"/>
          <p:cNvSpPr txBox="1">
            <a:spLocks noChangeArrowheads="1"/>
          </p:cNvSpPr>
          <p:nvPr/>
        </p:nvSpPr>
        <p:spPr bwMode="auto">
          <a:xfrm>
            <a:off x="5394325" y="3952875"/>
            <a:ext cx="606425"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153606" name="Text Box 6"/>
          <p:cNvSpPr txBox="1">
            <a:spLocks noChangeArrowheads="1"/>
          </p:cNvSpPr>
          <p:nvPr/>
        </p:nvSpPr>
        <p:spPr bwMode="auto">
          <a:xfrm>
            <a:off x="3408363" y="5969000"/>
            <a:ext cx="576262"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153607" name="Text Box 7"/>
          <p:cNvSpPr txBox="1">
            <a:spLocks noChangeArrowheads="1"/>
          </p:cNvSpPr>
          <p:nvPr/>
        </p:nvSpPr>
        <p:spPr bwMode="auto">
          <a:xfrm>
            <a:off x="5394325" y="5969000"/>
            <a:ext cx="534988"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graphicFrame>
        <p:nvGraphicFramePr>
          <p:cNvPr id="153608" name="Object 8"/>
          <p:cNvGraphicFramePr>
            <a:graphicFrameLocks noChangeAspect="1"/>
          </p:cNvGraphicFramePr>
          <p:nvPr/>
        </p:nvGraphicFramePr>
        <p:xfrm>
          <a:off x="2328863" y="3617913"/>
          <a:ext cx="4114800" cy="3267075"/>
        </p:xfrm>
        <a:graphic>
          <a:graphicData uri="http://schemas.openxmlformats.org/presentationml/2006/ole">
            <mc:AlternateContent xmlns:mc="http://schemas.openxmlformats.org/markup-compatibility/2006">
              <mc:Choice xmlns:v="urn:schemas-microsoft-com:vml" Requires="v">
                <p:oleObj spid="_x0000_s153684" name="Visio" r:id="rId3" imgW="3214714" imgH="2545545" progId="Visio.Drawing.11">
                  <p:embed/>
                </p:oleObj>
              </mc:Choice>
              <mc:Fallback>
                <p:oleObj name="Visio" r:id="rId3" imgW="3214714" imgH="2545545" progId="Visio.Drawing.11">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863" y="3617913"/>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文本框 8">
            <a:extLst>
              <a:ext uri="{FF2B5EF4-FFF2-40B4-BE49-F238E27FC236}">
                <a16:creationId xmlns:a16="http://schemas.microsoft.com/office/drawing/2014/main" id="{50BCC18C-DE58-9C48-875C-6C52AB2DCC6B}"/>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143</a:t>
            </a:r>
            <a:endParaRPr kumimoji="1" lang="zh-CN" altLang="en-US" sz="2000" b="0" i="0" dirty="0">
              <a:solidFill>
                <a:srgbClr val="000066"/>
              </a:solidFill>
            </a:endParaRPr>
          </a:p>
        </p:txBody>
      </p:sp>
    </p:spTree>
  </p:cSld>
  <p:clrMapOvr>
    <a:masterClrMapping/>
  </p:clrMapOvr>
  <p:transition spd="med">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6" name="Text Box 8"/>
          <p:cNvSpPr txBox="1">
            <a:spLocks noChangeArrowheads="1"/>
          </p:cNvSpPr>
          <p:nvPr/>
        </p:nvSpPr>
        <p:spPr bwMode="auto">
          <a:xfrm>
            <a:off x="539552" y="908720"/>
            <a:ext cx="8424936" cy="5693866"/>
          </a:xfrm>
          <a:prstGeom prst="rect">
            <a:avLst/>
          </a:prstGeom>
          <a:noFill/>
          <a:ln w="9525">
            <a:noFill/>
            <a:miter lim="800000"/>
            <a:headEnd/>
            <a:tailEnd/>
          </a:ln>
          <a:effectLst/>
        </p:spPr>
        <p:txBody>
          <a:bodyPr wrap="square">
            <a:spAutoFit/>
          </a:bodyPr>
          <a:lstStyle/>
          <a:p>
            <a:pPr marL="457200" indent="-457200" algn="l">
              <a:buClr>
                <a:srgbClr val="800080"/>
              </a:buClr>
              <a:buFont typeface="Wingdings" pitchFamily="2" charset="2"/>
              <a:buNone/>
            </a:pPr>
            <a:r>
              <a:rPr lang="en-US" altLang="zh-CN" sz="1000" i="0" dirty="0">
                <a:solidFill>
                  <a:srgbClr val="333399"/>
                </a:solidFill>
                <a:latin typeface="Arial" pitchFamily="34" charset="0"/>
                <a:ea typeface="楷体_GB2312" pitchFamily="49" charset="-122"/>
              </a:rPr>
              <a:t> </a:t>
            </a:r>
          </a:p>
          <a:p>
            <a:pPr marL="457200" indent="-457200" algn="just">
              <a:buClr>
                <a:srgbClr val="800080"/>
              </a:buClr>
              <a:buFont typeface="Wingdings" pitchFamily="2" charset="2"/>
              <a:buChar char="²"/>
            </a:pPr>
            <a:r>
              <a:rPr lang="en-US" altLang="zh-CN" sz="2400" i="0" dirty="0">
                <a:solidFill>
                  <a:srgbClr val="333399"/>
                </a:solidFill>
                <a:latin typeface="Arial" pitchFamily="34" charset="0"/>
                <a:ea typeface="楷体_GB2312" pitchFamily="49" charset="-122"/>
              </a:rPr>
              <a:t> </a:t>
            </a:r>
            <a:r>
              <a:rPr lang="zh-CN" altLang="en-US" sz="2400" i="0" dirty="0">
                <a:latin typeface="Arial" pitchFamily="34" charset="0"/>
                <a:ea typeface="楷体_GB2312" pitchFamily="49" charset="-122"/>
              </a:rPr>
              <a:t>自测题</a:t>
            </a:r>
            <a:r>
              <a:rPr lang="en-US" altLang="zh-CN" sz="2400" i="0" dirty="0">
                <a:latin typeface="Arial" pitchFamily="34" charset="0"/>
                <a:ea typeface="楷体_GB2312" pitchFamily="49" charset="-122"/>
              </a:rPr>
              <a:t>:</a:t>
            </a:r>
          </a:p>
          <a:p>
            <a:pPr marL="457200" indent="-457200" algn="just">
              <a:buClr>
                <a:srgbClr val="800080"/>
              </a:buClr>
              <a:buFont typeface="Wingdings" pitchFamily="2" charset="2"/>
              <a:buNone/>
            </a:pPr>
            <a:endParaRPr lang="en-US" altLang="zh-CN" sz="1000" i="0" dirty="0">
              <a:latin typeface="Arial" pitchFamily="34" charset="0"/>
              <a:ea typeface="楷体_GB2312" pitchFamily="49" charset="-122"/>
            </a:endParaRPr>
          </a:p>
          <a:p>
            <a:pPr marL="914400" lvl="1" indent="-457200" algn="just">
              <a:buClr>
                <a:srgbClr val="800080"/>
              </a:buClr>
              <a:buFont typeface="Symbol" pitchFamily="18" charset="2"/>
              <a:buChar char="-"/>
            </a:pPr>
            <a:r>
              <a:rPr lang="zh-CN" i="0" dirty="0">
                <a:solidFill>
                  <a:srgbClr val="333399"/>
                </a:solidFill>
                <a:latin typeface="Arial" pitchFamily="34" charset="0"/>
                <a:ea typeface="楷体_GB2312" pitchFamily="49" charset="-122"/>
              </a:rPr>
              <a:t>设计一个 </a:t>
            </a:r>
            <a:r>
              <a:rPr lang="zh-CN" altLang="zh-CN" b="0" i="0" dirty="0">
                <a:solidFill>
                  <a:srgbClr val="333399"/>
                </a:solidFill>
                <a:latin typeface="Arial" pitchFamily="34" charset="0"/>
                <a:ea typeface="楷体_GB2312" pitchFamily="49" charset="-122"/>
              </a:rPr>
              <a:t>DFA</a:t>
            </a:r>
            <a:r>
              <a:rPr lang="zh-CN" i="0" dirty="0">
                <a:solidFill>
                  <a:srgbClr val="333399"/>
                </a:solidFill>
                <a:latin typeface="Arial" pitchFamily="34" charset="0"/>
                <a:ea typeface="楷体_GB2312" pitchFamily="49" charset="-122"/>
              </a:rPr>
              <a:t>，其语言为长度至少为</a:t>
            </a:r>
            <a:r>
              <a:rPr lang="zh-CN" altLang="zh-CN" b="0" i="0" dirty="0">
                <a:solidFill>
                  <a:srgbClr val="333399"/>
                </a:solidFill>
                <a:latin typeface="Arial" pitchFamily="34" charset="0"/>
                <a:ea typeface="楷体_GB2312" pitchFamily="49" charset="-122"/>
              </a:rPr>
              <a:t>2</a:t>
            </a:r>
            <a:r>
              <a:rPr lang="zh-CN" i="0" dirty="0">
                <a:solidFill>
                  <a:srgbClr val="333399"/>
                </a:solidFill>
                <a:latin typeface="Arial" pitchFamily="34" charset="0"/>
                <a:ea typeface="楷体_GB2312" pitchFamily="49" charset="-122"/>
              </a:rPr>
              <a:t>且头两个字符不相同的</a:t>
            </a:r>
            <a:r>
              <a:rPr lang="zh-CN" altLang="zh-CN" b="0" i="0" dirty="0">
                <a:solidFill>
                  <a:srgbClr val="333399"/>
                </a:solidFill>
                <a:latin typeface="Arial" pitchFamily="34" charset="0"/>
                <a:ea typeface="楷体_GB2312" pitchFamily="49" charset="-122"/>
              </a:rPr>
              <a:t>0</a:t>
            </a:r>
            <a:r>
              <a:rPr lang="zh-CN" b="0" i="0" dirty="0">
                <a:solidFill>
                  <a:srgbClr val="333399"/>
                </a:solidFill>
                <a:latin typeface="Arial" pitchFamily="34" charset="0"/>
                <a:ea typeface="楷体_GB2312" pitchFamily="49" charset="-122"/>
              </a:rPr>
              <a:t>，</a:t>
            </a:r>
            <a:r>
              <a:rPr lang="zh-CN" altLang="zh-CN" b="0" i="0" dirty="0">
                <a:solidFill>
                  <a:srgbClr val="333399"/>
                </a:solidFill>
                <a:latin typeface="Arial" pitchFamily="34" charset="0"/>
                <a:ea typeface="楷体_GB2312" pitchFamily="49" charset="-122"/>
              </a:rPr>
              <a:t>1</a:t>
            </a:r>
            <a:r>
              <a:rPr lang="zh-CN" i="0" dirty="0">
                <a:solidFill>
                  <a:srgbClr val="333399"/>
                </a:solidFill>
                <a:latin typeface="Arial" pitchFamily="34" charset="0"/>
                <a:ea typeface="楷体_GB2312" pitchFamily="49" charset="-122"/>
              </a:rPr>
              <a:t>串构成的集合。</a:t>
            </a:r>
          </a:p>
          <a:p>
            <a:pPr marL="914400" lvl="1" indent="-457200" algn="just">
              <a:buClr>
                <a:srgbClr val="800080"/>
              </a:buClr>
              <a:buFont typeface="Symbol" pitchFamily="18" charset="2"/>
              <a:buNone/>
            </a:pPr>
            <a:endParaRPr lang="zh-CN" sz="1000" i="0" dirty="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Char char="-"/>
            </a:pPr>
            <a:r>
              <a:rPr lang="zh-CN" altLang="en-US" i="0" dirty="0">
                <a:solidFill>
                  <a:srgbClr val="333399"/>
                </a:solidFill>
                <a:latin typeface="Arial" pitchFamily="34" charset="0"/>
                <a:ea typeface="楷体_GB2312" pitchFamily="49" charset="-122"/>
              </a:rPr>
              <a:t>试构造接受下列语言的一个 </a:t>
            </a:r>
            <a:r>
              <a:rPr lang="en-US" altLang="zh-CN" b="0" i="0" dirty="0">
                <a:solidFill>
                  <a:srgbClr val="333399"/>
                </a:solidFill>
                <a:latin typeface="Arial" pitchFamily="34" charset="0"/>
                <a:ea typeface="楷体_GB2312" pitchFamily="49" charset="-122"/>
              </a:rPr>
              <a:t>DFA</a:t>
            </a:r>
            <a:r>
              <a:rPr lang="zh-CN" altLang="en-US" i="0" dirty="0">
                <a:solidFill>
                  <a:srgbClr val="333399"/>
                </a:solidFill>
                <a:latin typeface="Arial" pitchFamily="34" charset="0"/>
                <a:ea typeface="楷体_GB2312" pitchFamily="49" charset="-122"/>
              </a:rPr>
              <a:t>：</a:t>
            </a:r>
          </a:p>
          <a:p>
            <a:pPr marL="914400" lvl="1" indent="-457200" algn="just">
              <a:buClr>
                <a:srgbClr val="800080"/>
              </a:buClr>
              <a:buFont typeface="Symbol" pitchFamily="18" charset="2"/>
              <a:buNone/>
            </a:pPr>
            <a:endParaRPr lang="zh-CN" altLang="en-US" sz="1000" i="0" dirty="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None/>
            </a:pPr>
            <a:r>
              <a:rPr lang="zh-CN" altLang="en-US" i="0" dirty="0">
                <a:solidFill>
                  <a:srgbClr val="333399"/>
                </a:solidFill>
                <a:latin typeface="Arial" pitchFamily="34" charset="0"/>
                <a:ea typeface="楷体_GB2312" pitchFamily="49" charset="-122"/>
              </a:rPr>
              <a:t>       </a:t>
            </a:r>
            <a:r>
              <a:rPr lang="en-US" altLang="zh-CN" i="0" dirty="0">
                <a:solidFill>
                  <a:srgbClr val="333399"/>
                </a:solidFill>
                <a:latin typeface="Arial" pitchFamily="34" charset="0"/>
                <a:ea typeface="楷体_GB2312" pitchFamily="49" charset="-122"/>
              </a:rPr>
              <a:t>1</a:t>
            </a:r>
            <a:r>
              <a:rPr lang="zh-CN" altLang="en-US" i="0" dirty="0">
                <a:solidFill>
                  <a:srgbClr val="333399"/>
                </a:solidFill>
                <a:latin typeface="Arial" pitchFamily="34" charset="0"/>
                <a:ea typeface="楷体_GB2312" pitchFamily="49" charset="-122"/>
              </a:rPr>
              <a:t>）</a:t>
            </a:r>
            <a:r>
              <a:rPr lang="en-US" altLang="zh-CN" i="0"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pitchFamily="18" charset="2"/>
              </a:rPr>
              <a:t></a:t>
            </a:r>
            <a:r>
              <a:rPr lang="en-US" altLang="zh-CN" i="0"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a</a:t>
            </a:r>
            <a:r>
              <a:rPr lang="en-US" altLang="zh-CN" i="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b</a:t>
            </a:r>
            <a:r>
              <a:rPr lang="en-US" altLang="zh-CN" i="0" dirty="0">
                <a:solidFill>
                  <a:srgbClr val="333399"/>
                </a:solidFill>
                <a:latin typeface="Arial" pitchFamily="34" charset="0"/>
                <a:ea typeface="楷体_GB2312" pitchFamily="49" charset="-122"/>
              </a:rPr>
              <a:t>}*</a:t>
            </a:r>
            <a:r>
              <a:rPr lang="en-US" altLang="zh-CN" i="0" dirty="0">
                <a:solidFill>
                  <a:srgbClr val="333399"/>
                </a:solidFill>
                <a:latin typeface="Arial" pitchFamily="34" charset="0"/>
                <a:ea typeface="楷体_GB2312" pitchFamily="49" charset="-122"/>
                <a:sym typeface="Symbol" pitchFamily="18" charset="2"/>
              </a:rPr>
              <a:t></a:t>
            </a:r>
            <a:r>
              <a:rPr lang="en-US" altLang="zh-CN" dirty="0">
                <a:solidFill>
                  <a:srgbClr val="333399"/>
                </a:solidFill>
                <a:latin typeface="Arial" pitchFamily="34" charset="0"/>
                <a:ea typeface="楷体_GB2312" pitchFamily="49" charset="-122"/>
              </a:rPr>
              <a:t>w </a:t>
            </a:r>
            <a:r>
              <a:rPr lang="zh-CN" altLang="en-US" i="0" dirty="0">
                <a:solidFill>
                  <a:srgbClr val="333399"/>
                </a:solidFill>
                <a:latin typeface="Arial" pitchFamily="34" charset="0"/>
                <a:ea typeface="楷体_GB2312" pitchFamily="49" charset="-122"/>
              </a:rPr>
              <a:t>中不包含子串 </a:t>
            </a:r>
            <a:r>
              <a:rPr lang="en-US" altLang="zh-CN" dirty="0" err="1">
                <a:solidFill>
                  <a:srgbClr val="333399"/>
                </a:solidFill>
                <a:latin typeface="Arial" pitchFamily="34" charset="0"/>
                <a:ea typeface="楷体_GB2312" pitchFamily="49" charset="-122"/>
              </a:rPr>
              <a:t>aa</a:t>
            </a:r>
            <a:r>
              <a:rPr lang="en-US" altLang="zh-CN" i="0" dirty="0">
                <a:solidFill>
                  <a:srgbClr val="333399"/>
                </a:solidFill>
                <a:latin typeface="Arial" pitchFamily="34" charset="0"/>
                <a:ea typeface="楷体_GB2312" pitchFamily="49" charset="-122"/>
              </a:rPr>
              <a:t> }</a:t>
            </a:r>
          </a:p>
          <a:p>
            <a:pPr marL="914400" lvl="1" indent="-457200" algn="just">
              <a:buClr>
                <a:srgbClr val="800080"/>
              </a:buClr>
              <a:buFont typeface="Symbol" pitchFamily="18" charset="2"/>
              <a:buNone/>
            </a:pPr>
            <a:r>
              <a:rPr lang="en-US" altLang="zh-CN" i="0" dirty="0">
                <a:solidFill>
                  <a:srgbClr val="333399"/>
                </a:solidFill>
                <a:latin typeface="Arial" pitchFamily="34" charset="0"/>
                <a:ea typeface="楷体_GB2312" pitchFamily="49" charset="-122"/>
              </a:rPr>
              <a:t>       2</a:t>
            </a:r>
            <a:r>
              <a:rPr lang="zh-CN" altLang="en-US" i="0" dirty="0">
                <a:solidFill>
                  <a:srgbClr val="333399"/>
                </a:solidFill>
                <a:latin typeface="Arial" pitchFamily="34" charset="0"/>
                <a:ea typeface="楷体_GB2312" pitchFamily="49" charset="-122"/>
              </a:rPr>
              <a:t>）</a:t>
            </a:r>
            <a:r>
              <a:rPr lang="en-US" altLang="zh-CN" i="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rPr>
              <a:t> </a:t>
            </a:r>
            <a:r>
              <a:rPr lang="en-US" altLang="zh-CN" i="0" dirty="0">
                <a:solidFill>
                  <a:srgbClr val="333399"/>
                </a:solidFill>
                <a:latin typeface="Arial" pitchFamily="34" charset="0"/>
                <a:ea typeface="楷体_GB2312" pitchFamily="49" charset="-122"/>
                <a:sym typeface="Symbol" pitchFamily="18" charset="2"/>
              </a:rPr>
              <a:t></a:t>
            </a:r>
            <a:r>
              <a:rPr lang="en-US" altLang="zh-CN" i="0" dirty="0">
                <a:solidFill>
                  <a:srgbClr val="333399"/>
                </a:solidFill>
                <a:latin typeface="Arial" pitchFamily="34" charset="0"/>
                <a:ea typeface="楷体_GB2312" pitchFamily="49" charset="-122"/>
              </a:rPr>
              <a:t> w</a:t>
            </a:r>
            <a:r>
              <a:rPr lang="en-US" altLang="zh-CN" i="0" dirty="0">
                <a:solidFill>
                  <a:srgbClr val="333399"/>
                </a:solidFill>
                <a:latin typeface="Arial" pitchFamily="34" charset="0"/>
                <a:ea typeface="楷体_GB2312" pitchFamily="49" charset="-122"/>
                <a:sym typeface="Symbol" pitchFamily="18" charset="2"/>
              </a:rPr>
              <a:t></a:t>
            </a:r>
            <a:r>
              <a:rPr lang="en-US" altLang="zh-CN" i="0"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a</a:t>
            </a:r>
            <a:r>
              <a:rPr lang="en-US" altLang="zh-CN" i="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b</a:t>
            </a:r>
            <a:r>
              <a:rPr lang="en-US" altLang="zh-CN" i="0" dirty="0">
                <a:solidFill>
                  <a:srgbClr val="333399"/>
                </a:solidFill>
                <a:latin typeface="Arial" pitchFamily="34" charset="0"/>
                <a:ea typeface="楷体_GB2312" pitchFamily="49" charset="-122"/>
              </a:rPr>
              <a:t>}*</a:t>
            </a:r>
            <a:r>
              <a:rPr lang="zh-CN" altLang="en-US" i="0"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rPr>
              <a:t> </a:t>
            </a:r>
            <a:r>
              <a:rPr lang="zh-CN" altLang="en-US" i="0" dirty="0">
                <a:solidFill>
                  <a:srgbClr val="333399"/>
                </a:solidFill>
                <a:latin typeface="Arial" pitchFamily="34" charset="0"/>
                <a:ea typeface="楷体_GB2312" pitchFamily="49" charset="-122"/>
              </a:rPr>
              <a:t>中包含且仅包含奇数个子串 </a:t>
            </a:r>
            <a:r>
              <a:rPr lang="en-US" altLang="zh-CN" dirty="0" err="1">
                <a:solidFill>
                  <a:srgbClr val="333399"/>
                </a:solidFill>
                <a:latin typeface="Arial" pitchFamily="34" charset="0"/>
                <a:ea typeface="楷体_GB2312" pitchFamily="49" charset="-122"/>
              </a:rPr>
              <a:t>ab</a:t>
            </a:r>
            <a:r>
              <a:rPr lang="en-US" altLang="zh-CN" i="0" dirty="0">
                <a:solidFill>
                  <a:srgbClr val="333399"/>
                </a:solidFill>
                <a:latin typeface="Arial" pitchFamily="34" charset="0"/>
                <a:ea typeface="楷体_GB2312" pitchFamily="49" charset="-122"/>
              </a:rPr>
              <a:t> }</a:t>
            </a:r>
          </a:p>
          <a:p>
            <a:pPr marL="914400" lvl="1" indent="-457200" algn="just">
              <a:buClr>
                <a:srgbClr val="800080"/>
              </a:buClr>
              <a:buFont typeface="Symbol" pitchFamily="18" charset="2"/>
              <a:buNone/>
            </a:pPr>
            <a:r>
              <a:rPr lang="en-US" altLang="zh-CN" i="0" dirty="0">
                <a:solidFill>
                  <a:srgbClr val="333399"/>
                </a:solidFill>
                <a:latin typeface="Arial" pitchFamily="34" charset="0"/>
                <a:ea typeface="楷体_GB2312" pitchFamily="49" charset="-122"/>
              </a:rPr>
              <a:t>       3</a:t>
            </a:r>
            <a:r>
              <a:rPr lang="zh-CN" altLang="en-US" i="0" dirty="0">
                <a:solidFill>
                  <a:srgbClr val="333399"/>
                </a:solidFill>
                <a:latin typeface="Arial" pitchFamily="34" charset="0"/>
                <a:ea typeface="楷体_GB2312" pitchFamily="49" charset="-122"/>
              </a:rPr>
              <a:t>）</a:t>
            </a:r>
            <a:r>
              <a:rPr lang="zh-CN" altLang="zh-CN" i="0" dirty="0">
                <a:solidFill>
                  <a:srgbClr val="333399"/>
                </a:solidFill>
                <a:latin typeface="Arial" pitchFamily="34" charset="0"/>
                <a:ea typeface="楷体_GB2312" pitchFamily="49" charset="-122"/>
              </a:rPr>
              <a:t>{</a:t>
            </a:r>
            <a:r>
              <a:rPr lang="en-US" altLang="zh-CN" dirty="0" err="1">
                <a:solidFill>
                  <a:srgbClr val="333399"/>
                </a:solidFill>
                <a:latin typeface="Arial" pitchFamily="34" charset="0"/>
                <a:ea typeface="楷体_GB2312" pitchFamily="49" charset="-122"/>
              </a:rPr>
              <a:t>w</a:t>
            </a:r>
            <a:r>
              <a:rPr lang="en-US" altLang="zh-CN" i="0" dirty="0" err="1">
                <a:solidFill>
                  <a:srgbClr val="333399"/>
                </a:solidFill>
                <a:latin typeface="Arial" pitchFamily="34" charset="0"/>
                <a:ea typeface="楷体_GB2312" pitchFamily="49" charset="-122"/>
                <a:sym typeface="Symbol" pitchFamily="18" charset="2"/>
              </a:rPr>
              <a:t></a:t>
            </a:r>
            <a:r>
              <a:rPr lang="en-US" altLang="zh-CN" dirty="0" err="1">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pitchFamily="18" charset="2"/>
              </a:rPr>
              <a:t></a:t>
            </a:r>
            <a:r>
              <a:rPr lang="en-US" altLang="zh-CN" i="0"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a</a:t>
            </a:r>
            <a:r>
              <a:rPr lang="en-US" altLang="zh-CN" i="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b</a:t>
            </a:r>
            <a:r>
              <a:rPr lang="en-US" altLang="zh-CN" i="0" dirty="0">
                <a:solidFill>
                  <a:srgbClr val="333399"/>
                </a:solidFill>
                <a:latin typeface="Arial" pitchFamily="34" charset="0"/>
                <a:ea typeface="楷体_GB2312" pitchFamily="49" charset="-122"/>
              </a:rPr>
              <a:t>}*</a:t>
            </a:r>
            <a:r>
              <a:rPr lang="zh-CN" altLang="en-US" i="0" dirty="0">
                <a:solidFill>
                  <a:srgbClr val="333399"/>
                </a:solidFill>
                <a:latin typeface="Arial" pitchFamily="34" charset="0"/>
                <a:ea typeface="楷体_GB2312" pitchFamily="49" charset="-122"/>
              </a:rPr>
              <a:t>，</a:t>
            </a:r>
            <a:r>
              <a:rPr lang="zh-CN" i="0" dirty="0">
                <a:solidFill>
                  <a:srgbClr val="333399"/>
                </a:solidFill>
                <a:latin typeface="Arial" pitchFamily="34" charset="0"/>
                <a:ea typeface="楷体_GB2312" pitchFamily="49" charset="-122"/>
              </a:rPr>
              <a:t>且</a:t>
            </a:r>
            <a:r>
              <a:rPr lang="en-US" altLang="zh-CN" dirty="0">
                <a:solidFill>
                  <a:srgbClr val="333399"/>
                </a:solidFill>
                <a:latin typeface="Arial" pitchFamily="34" charset="0"/>
                <a:ea typeface="楷体_GB2312" pitchFamily="49" charset="-122"/>
              </a:rPr>
              <a:t>w</a:t>
            </a:r>
            <a:r>
              <a:rPr lang="zh-CN" i="0" dirty="0">
                <a:solidFill>
                  <a:srgbClr val="333399"/>
                </a:solidFill>
                <a:latin typeface="Arial" pitchFamily="34" charset="0"/>
                <a:ea typeface="楷体_GB2312" pitchFamily="49" charset="-122"/>
              </a:rPr>
              <a:t>中</a:t>
            </a:r>
            <a:r>
              <a:rPr lang="en-US" altLang="zh-CN" dirty="0">
                <a:solidFill>
                  <a:srgbClr val="333399"/>
                </a:solidFill>
                <a:latin typeface="Arial" pitchFamily="34" charset="0"/>
                <a:ea typeface="楷体_GB2312" pitchFamily="49" charset="-122"/>
              </a:rPr>
              <a:t>a</a:t>
            </a:r>
            <a:r>
              <a:rPr lang="zh-CN" i="0" dirty="0">
                <a:solidFill>
                  <a:srgbClr val="333399"/>
                </a:solidFill>
                <a:latin typeface="Arial" pitchFamily="34" charset="0"/>
                <a:ea typeface="楷体_GB2312" pitchFamily="49" charset="-122"/>
              </a:rPr>
              <a:t>的个数和</a:t>
            </a:r>
            <a:r>
              <a:rPr lang="en-US" altLang="zh-CN" dirty="0">
                <a:solidFill>
                  <a:srgbClr val="333399"/>
                </a:solidFill>
                <a:latin typeface="Arial" pitchFamily="34" charset="0"/>
                <a:ea typeface="楷体_GB2312" pitchFamily="49" charset="-122"/>
              </a:rPr>
              <a:t>b</a:t>
            </a:r>
            <a:r>
              <a:rPr lang="zh-CN" i="0" dirty="0">
                <a:solidFill>
                  <a:srgbClr val="333399"/>
                </a:solidFill>
                <a:latin typeface="Arial" pitchFamily="34" charset="0"/>
                <a:ea typeface="楷体_GB2312" pitchFamily="49" charset="-122"/>
              </a:rPr>
              <a:t>的个数之和是奇数 </a:t>
            </a:r>
            <a:r>
              <a:rPr lang="zh-CN" altLang="zh-CN" i="0" dirty="0">
                <a:solidFill>
                  <a:srgbClr val="333399"/>
                </a:solidFill>
                <a:latin typeface="Arial" pitchFamily="34" charset="0"/>
                <a:ea typeface="楷体_GB2312" pitchFamily="49" charset="-122"/>
              </a:rPr>
              <a:t>}</a:t>
            </a:r>
            <a:endParaRPr lang="en-US" altLang="zh-CN" i="0" dirty="0">
              <a:solidFill>
                <a:srgbClr val="333399"/>
              </a:solidFill>
              <a:latin typeface="Arial" pitchFamily="34" charset="0"/>
              <a:ea typeface="楷体_GB2312" pitchFamily="49" charset="-122"/>
            </a:endParaRPr>
          </a:p>
          <a:p>
            <a:pPr marL="914400" lvl="1" indent="-457200" algn="just">
              <a:buClr>
                <a:srgbClr val="800080"/>
              </a:buClr>
            </a:pPr>
            <a:r>
              <a:rPr lang="en-US" altLang="zh-CN" i="0" dirty="0">
                <a:solidFill>
                  <a:srgbClr val="333399"/>
                </a:solidFill>
                <a:latin typeface="Arial" pitchFamily="34" charset="0"/>
                <a:ea typeface="楷体_GB2312" pitchFamily="49" charset="-122"/>
              </a:rPr>
              <a:t>       4</a:t>
            </a:r>
            <a:r>
              <a:rPr lang="zh-CN" altLang="en-US" i="0" dirty="0">
                <a:solidFill>
                  <a:srgbClr val="333399"/>
                </a:solidFill>
                <a:latin typeface="Arial" pitchFamily="34" charset="0"/>
                <a:ea typeface="楷体_GB2312" pitchFamily="49" charset="-122"/>
              </a:rPr>
              <a:t>）</a:t>
            </a:r>
            <a:r>
              <a:rPr lang="en-US" altLang="zh-CN" i="0" dirty="0">
                <a:solidFill>
                  <a:srgbClr val="333399"/>
                </a:solidFill>
                <a:latin typeface="Arial" pitchFamily="34" charset="0"/>
                <a:ea typeface="楷体_GB2312" pitchFamily="49" charset="-122"/>
              </a:rPr>
              <a:t>{</a:t>
            </a:r>
            <a:r>
              <a:rPr lang="en-US" altLang="zh-CN" i="0" dirty="0" err="1">
                <a:solidFill>
                  <a:srgbClr val="333399"/>
                </a:solidFill>
                <a:latin typeface="Arial" pitchFamily="34" charset="0"/>
                <a:ea typeface="楷体_GB2312" pitchFamily="49" charset="-122"/>
              </a:rPr>
              <a:t>w</a:t>
            </a:r>
            <a:r>
              <a:rPr lang="en-US" altLang="zh-CN" i="0" dirty="0" err="1">
                <a:solidFill>
                  <a:srgbClr val="333399"/>
                </a:solidFill>
                <a:latin typeface="Arial" pitchFamily="34" charset="0"/>
                <a:ea typeface="楷体_GB2312" pitchFamily="49" charset="-122"/>
                <a:sym typeface="Symbol"/>
              </a:rPr>
              <a:t></a:t>
            </a:r>
            <a:r>
              <a:rPr lang="en-US" altLang="zh-CN" i="0" dirty="0" err="1">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a:rPr>
              <a:t></a:t>
            </a:r>
            <a:r>
              <a:rPr lang="en-US" altLang="zh-CN" i="0" dirty="0">
                <a:solidFill>
                  <a:srgbClr val="333399"/>
                </a:solidFill>
                <a:latin typeface="Arial" pitchFamily="34" charset="0"/>
                <a:ea typeface="楷体_GB2312" pitchFamily="49" charset="-122"/>
              </a:rPr>
              <a:t>{</a:t>
            </a:r>
            <a:r>
              <a:rPr lang="en-US" altLang="zh-CN" i="0" dirty="0" err="1">
                <a:solidFill>
                  <a:srgbClr val="333399"/>
                </a:solidFill>
                <a:latin typeface="Arial" pitchFamily="34" charset="0"/>
                <a:ea typeface="楷体_GB2312" pitchFamily="49" charset="-122"/>
              </a:rPr>
              <a:t>a,b</a:t>
            </a:r>
            <a:r>
              <a:rPr lang="en-US" altLang="zh-CN" i="0" dirty="0">
                <a:solidFill>
                  <a:srgbClr val="333399"/>
                </a:solidFill>
                <a:latin typeface="Arial" pitchFamily="34" charset="0"/>
                <a:ea typeface="楷体_GB2312" pitchFamily="49" charset="-122"/>
              </a:rPr>
              <a:t>}*</a:t>
            </a:r>
            <a:r>
              <a:rPr lang="zh-CN" altLang="zh-CN" i="0"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w</a:t>
            </a:r>
            <a:r>
              <a:rPr lang="zh-CN" altLang="zh-CN" i="0" dirty="0">
                <a:solidFill>
                  <a:srgbClr val="333399"/>
                </a:solidFill>
                <a:latin typeface="Arial" pitchFamily="34" charset="0"/>
                <a:ea typeface="楷体_GB2312" pitchFamily="49" charset="-122"/>
              </a:rPr>
              <a:t>中</a:t>
            </a:r>
            <a:r>
              <a:rPr lang="en-US" altLang="zh-CN" dirty="0">
                <a:solidFill>
                  <a:srgbClr val="333399"/>
                </a:solidFill>
                <a:latin typeface="Arial" pitchFamily="34" charset="0"/>
                <a:ea typeface="楷体_GB2312" pitchFamily="49" charset="-122"/>
              </a:rPr>
              <a:t>a</a:t>
            </a:r>
            <a:r>
              <a:rPr lang="zh-CN" altLang="zh-CN" i="0" dirty="0">
                <a:solidFill>
                  <a:srgbClr val="333399"/>
                </a:solidFill>
                <a:latin typeface="Arial" pitchFamily="34" charset="0"/>
                <a:ea typeface="楷体_GB2312" pitchFamily="49" charset="-122"/>
              </a:rPr>
              <a:t>的个数是偶数</a:t>
            </a:r>
            <a:r>
              <a:rPr lang="zh-CN" altLang="en-US" i="0" dirty="0">
                <a:solidFill>
                  <a:srgbClr val="333399"/>
                </a:solidFill>
                <a:latin typeface="Arial" pitchFamily="34" charset="0"/>
                <a:ea typeface="楷体_GB2312" pitchFamily="49" charset="-122"/>
              </a:rPr>
              <a:t>，</a:t>
            </a:r>
            <a:r>
              <a:rPr lang="zh-CN" altLang="zh-CN" i="0" dirty="0">
                <a:solidFill>
                  <a:srgbClr val="333399"/>
                </a:solidFill>
                <a:latin typeface="Arial" pitchFamily="34" charset="0"/>
                <a:ea typeface="楷体_GB2312" pitchFamily="49" charset="-122"/>
              </a:rPr>
              <a:t>且</a:t>
            </a:r>
            <a:r>
              <a:rPr lang="en-US" altLang="zh-CN" dirty="0">
                <a:solidFill>
                  <a:srgbClr val="333399"/>
                </a:solidFill>
                <a:latin typeface="Arial" pitchFamily="34" charset="0"/>
                <a:ea typeface="楷体_GB2312" pitchFamily="49" charset="-122"/>
              </a:rPr>
              <a:t>w</a:t>
            </a:r>
            <a:r>
              <a:rPr lang="zh-CN" altLang="zh-CN" i="0" dirty="0">
                <a:solidFill>
                  <a:srgbClr val="333399"/>
                </a:solidFill>
                <a:latin typeface="Arial" pitchFamily="34" charset="0"/>
                <a:ea typeface="楷体_GB2312" pitchFamily="49" charset="-122"/>
              </a:rPr>
              <a:t>的长度也为偶数 </a:t>
            </a:r>
            <a:r>
              <a:rPr lang="en-US" altLang="zh-CN" i="0" dirty="0">
                <a:solidFill>
                  <a:srgbClr val="333399"/>
                </a:solidFill>
                <a:latin typeface="Arial" pitchFamily="34" charset="0"/>
                <a:ea typeface="楷体_GB2312" pitchFamily="49" charset="-122"/>
              </a:rPr>
              <a:t>}</a:t>
            </a:r>
            <a:r>
              <a:rPr lang="zh-CN" altLang="zh-CN" i="0" dirty="0">
                <a:solidFill>
                  <a:srgbClr val="333399"/>
                </a:solidFill>
                <a:latin typeface="Arial" pitchFamily="34" charset="0"/>
                <a:ea typeface="楷体_GB2312" pitchFamily="49" charset="-122"/>
              </a:rPr>
              <a:t> </a:t>
            </a:r>
            <a:r>
              <a:rPr lang="en-US" altLang="zh-CN" i="0" dirty="0">
                <a:solidFill>
                  <a:srgbClr val="333399"/>
                </a:solidFill>
                <a:latin typeface="Arial" pitchFamily="34" charset="0"/>
                <a:ea typeface="楷体_GB2312" pitchFamily="49" charset="-122"/>
              </a:rPr>
              <a:t> </a:t>
            </a:r>
          </a:p>
          <a:p>
            <a:pPr marL="914400" lvl="1" indent="-457200" algn="just">
              <a:buClr>
                <a:srgbClr val="800080"/>
              </a:buClr>
            </a:pPr>
            <a:r>
              <a:rPr lang="en-US" altLang="zh-CN" i="0" dirty="0">
                <a:solidFill>
                  <a:srgbClr val="333399"/>
                </a:solidFill>
                <a:latin typeface="Arial" pitchFamily="34" charset="0"/>
                <a:ea typeface="楷体_GB2312" pitchFamily="49" charset="-122"/>
              </a:rPr>
              <a:t>       5</a:t>
            </a:r>
            <a:r>
              <a:rPr lang="zh-CN" altLang="en-US" i="0" dirty="0">
                <a:solidFill>
                  <a:srgbClr val="333399"/>
                </a:solidFill>
                <a:latin typeface="Arial" pitchFamily="34" charset="0"/>
                <a:ea typeface="楷体_GB2312" pitchFamily="49" charset="-122"/>
              </a:rPr>
              <a:t>）</a:t>
            </a:r>
            <a:r>
              <a:rPr lang="pt-BR" altLang="zh-CN" i="0"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panose="05050102010706020507" pitchFamily="18" charset="2"/>
              </a:rPr>
              <a:t></a:t>
            </a:r>
            <a:r>
              <a:rPr lang="en-US" altLang="zh-CN" i="0"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panose="05050102010706020507" pitchFamily="18" charset="2"/>
              </a:rPr>
              <a:t></a:t>
            </a:r>
            <a:r>
              <a:rPr lang="en-US" altLang="zh-CN" i="0" dirty="0">
                <a:solidFill>
                  <a:srgbClr val="333399"/>
                </a:solidFill>
                <a:latin typeface="Arial" pitchFamily="34" charset="0"/>
                <a:ea typeface="楷体_GB2312" pitchFamily="49" charset="-122"/>
              </a:rPr>
              <a:t>{</a:t>
            </a:r>
            <a:r>
              <a:rPr lang="en-US" altLang="zh-CN" i="0" dirty="0" err="1">
                <a:solidFill>
                  <a:srgbClr val="333399"/>
                </a:solidFill>
                <a:latin typeface="Arial" pitchFamily="34" charset="0"/>
                <a:ea typeface="楷体_GB2312" pitchFamily="49" charset="-122"/>
              </a:rPr>
              <a:t>a,b</a:t>
            </a:r>
            <a:r>
              <a:rPr lang="en-US" altLang="zh-CN" i="0" dirty="0">
                <a:solidFill>
                  <a:srgbClr val="333399"/>
                </a:solidFill>
                <a:latin typeface="Arial" pitchFamily="34" charset="0"/>
                <a:ea typeface="楷体_GB2312" pitchFamily="49" charset="-122"/>
              </a:rPr>
              <a:t>}*</a:t>
            </a:r>
            <a:r>
              <a:rPr lang="zh-CN" altLang="zh-CN" i="0" dirty="0">
                <a:solidFill>
                  <a:srgbClr val="333399"/>
                </a:solidFill>
                <a:latin typeface="Arial" pitchFamily="34" charset="0"/>
                <a:ea typeface="楷体_GB2312" pitchFamily="49" charset="-122"/>
              </a:rPr>
              <a:t>，</a:t>
            </a:r>
            <a:r>
              <a:rPr lang="en-US" altLang="zh-CN" i="0" dirty="0">
                <a:solidFill>
                  <a:srgbClr val="333399"/>
                </a:solidFill>
                <a:latin typeface="Arial" pitchFamily="34" charset="0"/>
                <a:ea typeface="楷体_GB2312" pitchFamily="49" charset="-122"/>
              </a:rPr>
              <a:t>w</a:t>
            </a:r>
            <a:r>
              <a:rPr lang="zh-CN" altLang="zh-CN" i="0" dirty="0">
                <a:solidFill>
                  <a:srgbClr val="333399"/>
                </a:solidFill>
                <a:latin typeface="Arial" pitchFamily="34" charset="0"/>
                <a:ea typeface="楷体_GB2312" pitchFamily="49" charset="-122"/>
              </a:rPr>
              <a:t>含相同个数的</a:t>
            </a:r>
            <a:r>
              <a:rPr lang="en-US" altLang="zh-CN" i="0" dirty="0">
                <a:solidFill>
                  <a:srgbClr val="333399"/>
                </a:solidFill>
                <a:latin typeface="Arial" pitchFamily="34" charset="0"/>
                <a:ea typeface="楷体_GB2312" pitchFamily="49" charset="-122"/>
              </a:rPr>
              <a:t>a</a:t>
            </a:r>
            <a:r>
              <a:rPr lang="zh-CN" altLang="zh-CN" i="0" dirty="0">
                <a:solidFill>
                  <a:srgbClr val="333399"/>
                </a:solidFill>
                <a:latin typeface="Arial" pitchFamily="34" charset="0"/>
                <a:ea typeface="楷体_GB2312" pitchFamily="49" charset="-122"/>
              </a:rPr>
              <a:t>和</a:t>
            </a:r>
            <a:r>
              <a:rPr lang="en-US" altLang="zh-CN" i="0" dirty="0">
                <a:solidFill>
                  <a:srgbClr val="333399"/>
                </a:solidFill>
                <a:latin typeface="Arial" pitchFamily="34" charset="0"/>
                <a:ea typeface="楷体_GB2312" pitchFamily="49" charset="-122"/>
              </a:rPr>
              <a:t>b</a:t>
            </a:r>
            <a:r>
              <a:rPr lang="zh-CN" altLang="zh-CN" i="0" dirty="0">
                <a:solidFill>
                  <a:srgbClr val="333399"/>
                </a:solidFill>
                <a:latin typeface="Arial" pitchFamily="34" charset="0"/>
                <a:ea typeface="楷体_GB2312" pitchFamily="49" charset="-122"/>
              </a:rPr>
              <a:t>，且</a:t>
            </a:r>
            <a:r>
              <a:rPr lang="en-US" altLang="zh-CN" i="0" dirty="0">
                <a:solidFill>
                  <a:srgbClr val="333399"/>
                </a:solidFill>
                <a:latin typeface="Arial" pitchFamily="34" charset="0"/>
                <a:ea typeface="楷体_GB2312" pitchFamily="49" charset="-122"/>
              </a:rPr>
              <a:t>w</a:t>
            </a:r>
            <a:r>
              <a:rPr lang="zh-CN" altLang="zh-CN" i="0" dirty="0">
                <a:solidFill>
                  <a:srgbClr val="333399"/>
                </a:solidFill>
                <a:latin typeface="Arial" pitchFamily="34" charset="0"/>
                <a:ea typeface="楷体_GB2312" pitchFamily="49" charset="-122"/>
              </a:rPr>
              <a:t>的每个前缀中</a:t>
            </a:r>
            <a:r>
              <a:rPr lang="en-US" altLang="zh-CN" i="0" dirty="0">
                <a:solidFill>
                  <a:srgbClr val="333399"/>
                </a:solidFill>
                <a:latin typeface="Arial" pitchFamily="34" charset="0"/>
                <a:ea typeface="楷体_GB2312" pitchFamily="49" charset="-122"/>
              </a:rPr>
              <a:t>a</a:t>
            </a:r>
            <a:r>
              <a:rPr lang="zh-CN" altLang="zh-CN" i="0" dirty="0">
                <a:solidFill>
                  <a:srgbClr val="333399"/>
                </a:solidFill>
                <a:latin typeface="Arial" pitchFamily="34" charset="0"/>
                <a:ea typeface="楷体_GB2312" pitchFamily="49" charset="-122"/>
              </a:rPr>
              <a:t>和</a:t>
            </a:r>
            <a:r>
              <a:rPr lang="en-US" altLang="zh-CN" i="0" dirty="0">
                <a:solidFill>
                  <a:srgbClr val="333399"/>
                </a:solidFill>
                <a:latin typeface="Arial" pitchFamily="34" charset="0"/>
                <a:ea typeface="楷体_GB2312" pitchFamily="49" charset="-122"/>
              </a:rPr>
              <a:t>b</a:t>
            </a:r>
          </a:p>
          <a:p>
            <a:pPr marL="914400" lvl="1" indent="-457200" algn="just">
              <a:buClr>
                <a:srgbClr val="800080"/>
              </a:buClr>
            </a:pPr>
            <a:r>
              <a:rPr lang="zh-CN" altLang="en-US" i="0" dirty="0">
                <a:solidFill>
                  <a:srgbClr val="333399"/>
                </a:solidFill>
                <a:latin typeface="Arial" pitchFamily="34" charset="0"/>
                <a:ea typeface="楷体_GB2312" pitchFamily="49" charset="-122"/>
              </a:rPr>
              <a:t>              </a:t>
            </a:r>
            <a:r>
              <a:rPr lang="zh-CN" altLang="zh-CN" i="0" dirty="0">
                <a:solidFill>
                  <a:srgbClr val="333399"/>
                </a:solidFill>
                <a:latin typeface="Arial" pitchFamily="34" charset="0"/>
                <a:ea typeface="楷体_GB2312" pitchFamily="49" charset="-122"/>
              </a:rPr>
              <a:t>个数之差不超过</a:t>
            </a:r>
            <a:r>
              <a:rPr lang="en-US" altLang="zh-CN" i="0" dirty="0">
                <a:solidFill>
                  <a:srgbClr val="333399"/>
                </a:solidFill>
                <a:latin typeface="Arial" pitchFamily="34" charset="0"/>
                <a:ea typeface="楷体_GB2312" pitchFamily="49" charset="-122"/>
              </a:rPr>
              <a:t>1 }</a:t>
            </a:r>
          </a:p>
          <a:p>
            <a:pPr marL="914400" lvl="1" indent="-457200" algn="just">
              <a:buClr>
                <a:srgbClr val="800080"/>
              </a:buClr>
            </a:pPr>
            <a:r>
              <a:rPr lang="en-US" altLang="zh-CN" i="0" dirty="0">
                <a:solidFill>
                  <a:srgbClr val="333399"/>
                </a:solidFill>
                <a:latin typeface="Arial" pitchFamily="34" charset="0"/>
                <a:ea typeface="楷体_GB2312" pitchFamily="49" charset="-122"/>
              </a:rPr>
              <a:t>       6</a:t>
            </a:r>
            <a:r>
              <a:rPr lang="zh-CN" altLang="en-US" i="0" dirty="0">
                <a:solidFill>
                  <a:srgbClr val="333399"/>
                </a:solidFill>
                <a:latin typeface="Arial" pitchFamily="34" charset="0"/>
                <a:ea typeface="楷体_GB2312" pitchFamily="49" charset="-122"/>
              </a:rPr>
              <a:t>）</a:t>
            </a:r>
            <a:r>
              <a:rPr lang="en-US" altLang="zh-CN" i="0" dirty="0">
                <a:solidFill>
                  <a:srgbClr val="333399"/>
                </a:solidFill>
                <a:latin typeface="Arial" pitchFamily="34" charset="0"/>
                <a:ea typeface="楷体_GB2312" pitchFamily="49" charset="-122"/>
              </a:rPr>
              <a:t>{ w </a:t>
            </a:r>
            <a:r>
              <a:rPr lang="en-US" altLang="zh-CN" i="0" dirty="0">
                <a:solidFill>
                  <a:srgbClr val="333399"/>
                </a:solidFill>
                <a:latin typeface="Arial" pitchFamily="34" charset="0"/>
                <a:ea typeface="楷体_GB2312" pitchFamily="49" charset="-122"/>
                <a:sym typeface="Symbol"/>
              </a:rPr>
              <a:t></a:t>
            </a:r>
            <a:r>
              <a:rPr lang="en-US" altLang="zh-CN" i="0" dirty="0">
                <a:solidFill>
                  <a:srgbClr val="333399"/>
                </a:solidFill>
                <a:latin typeface="Arial" pitchFamily="34" charset="0"/>
                <a:ea typeface="楷体_GB2312" pitchFamily="49" charset="-122"/>
              </a:rPr>
              <a:t> w</a:t>
            </a:r>
            <a:r>
              <a:rPr lang="en-US" altLang="zh-CN" i="0" dirty="0">
                <a:solidFill>
                  <a:srgbClr val="333399"/>
                </a:solidFill>
                <a:latin typeface="Arial" pitchFamily="34" charset="0"/>
                <a:ea typeface="楷体_GB2312" pitchFamily="49" charset="-122"/>
                <a:sym typeface="Symbol"/>
              </a:rPr>
              <a:t></a:t>
            </a:r>
            <a:r>
              <a:rPr lang="en-US" altLang="zh-CN" i="0" dirty="0">
                <a:solidFill>
                  <a:srgbClr val="333399"/>
                </a:solidFill>
                <a:latin typeface="Arial" pitchFamily="34" charset="0"/>
                <a:ea typeface="楷体_GB2312" pitchFamily="49" charset="-122"/>
              </a:rPr>
              <a:t>{a, b}*</a:t>
            </a:r>
            <a:r>
              <a:rPr lang="zh-CN" altLang="zh-CN" i="0" dirty="0">
                <a:solidFill>
                  <a:srgbClr val="333399"/>
                </a:solidFill>
                <a:latin typeface="Arial" pitchFamily="34" charset="0"/>
                <a:ea typeface="楷体_GB2312" pitchFamily="49" charset="-122"/>
              </a:rPr>
              <a:t>，</a:t>
            </a:r>
            <a:r>
              <a:rPr lang="en-US" altLang="zh-CN" i="0" dirty="0">
                <a:solidFill>
                  <a:srgbClr val="333399"/>
                </a:solidFill>
                <a:latin typeface="Arial" pitchFamily="34" charset="0"/>
                <a:ea typeface="楷体_GB2312" pitchFamily="49" charset="-122"/>
              </a:rPr>
              <a:t>w </a:t>
            </a:r>
            <a:r>
              <a:rPr lang="zh-CN" altLang="zh-CN" i="0" dirty="0">
                <a:solidFill>
                  <a:srgbClr val="333399"/>
                </a:solidFill>
                <a:latin typeface="Arial" pitchFamily="34" charset="0"/>
                <a:ea typeface="楷体_GB2312" pitchFamily="49" charset="-122"/>
              </a:rPr>
              <a:t>包含子串 </a:t>
            </a:r>
            <a:r>
              <a:rPr lang="en-US" altLang="zh-CN" i="0" dirty="0" err="1">
                <a:solidFill>
                  <a:srgbClr val="333399"/>
                </a:solidFill>
                <a:latin typeface="Arial" pitchFamily="34" charset="0"/>
                <a:ea typeface="楷体_GB2312" pitchFamily="49" charset="-122"/>
              </a:rPr>
              <a:t>ab</a:t>
            </a:r>
            <a:r>
              <a:rPr lang="zh-CN" altLang="zh-CN" i="0" dirty="0">
                <a:solidFill>
                  <a:srgbClr val="333399"/>
                </a:solidFill>
                <a:latin typeface="Arial" pitchFamily="34" charset="0"/>
                <a:ea typeface="楷体_GB2312" pitchFamily="49" charset="-122"/>
              </a:rPr>
              <a:t>，但不包含子串 </a:t>
            </a:r>
            <a:r>
              <a:rPr lang="en-US" altLang="zh-CN" i="0" dirty="0">
                <a:solidFill>
                  <a:srgbClr val="333399"/>
                </a:solidFill>
                <a:latin typeface="Arial" pitchFamily="34" charset="0"/>
                <a:ea typeface="楷体_GB2312" pitchFamily="49" charset="-122"/>
              </a:rPr>
              <a:t>bb }</a:t>
            </a:r>
          </a:p>
          <a:p>
            <a:pPr marL="914400" lvl="1" indent="-457200" algn="just">
              <a:buClr>
                <a:srgbClr val="800080"/>
              </a:buClr>
              <a:buFont typeface="Symbol" pitchFamily="18" charset="2"/>
              <a:buNone/>
            </a:pPr>
            <a:endParaRPr lang="en-US" altLang="zh-CN" sz="1000" i="0" dirty="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Char char="-"/>
            </a:pPr>
            <a:r>
              <a:rPr lang="zh-CN" i="0" dirty="0">
                <a:solidFill>
                  <a:srgbClr val="333399"/>
                </a:solidFill>
                <a:latin typeface="Arial" pitchFamily="34" charset="0"/>
                <a:ea typeface="楷体_GB2312" pitchFamily="49" charset="-122"/>
              </a:rPr>
              <a:t>设计一个</a:t>
            </a:r>
            <a:r>
              <a:rPr lang="zh-CN" altLang="zh-CN" b="0" i="0" dirty="0">
                <a:solidFill>
                  <a:srgbClr val="333399"/>
                </a:solidFill>
                <a:latin typeface="Arial" pitchFamily="34" charset="0"/>
                <a:ea typeface="楷体_GB2312" pitchFamily="49" charset="-122"/>
              </a:rPr>
              <a:t>NFA</a:t>
            </a:r>
            <a:r>
              <a:rPr lang="zh-CN" i="0" dirty="0">
                <a:solidFill>
                  <a:srgbClr val="333399"/>
                </a:solidFill>
                <a:latin typeface="Arial" pitchFamily="34" charset="0"/>
                <a:ea typeface="楷体_GB2312" pitchFamily="49" charset="-122"/>
              </a:rPr>
              <a:t>，其语言为长度至少为</a:t>
            </a:r>
            <a:r>
              <a:rPr lang="zh-CN" altLang="zh-CN" b="0" i="0" dirty="0">
                <a:solidFill>
                  <a:srgbClr val="333399"/>
                </a:solidFill>
                <a:latin typeface="Arial" pitchFamily="34" charset="0"/>
                <a:ea typeface="楷体_GB2312" pitchFamily="49" charset="-122"/>
              </a:rPr>
              <a:t>2</a:t>
            </a:r>
            <a:r>
              <a:rPr lang="zh-CN" i="0" dirty="0">
                <a:solidFill>
                  <a:srgbClr val="333399"/>
                </a:solidFill>
                <a:latin typeface="Arial" pitchFamily="34" charset="0"/>
                <a:ea typeface="楷体_GB2312" pitchFamily="49" charset="-122"/>
              </a:rPr>
              <a:t>且末尾两个字符不相同的</a:t>
            </a:r>
            <a:r>
              <a:rPr lang="zh-CN" altLang="zh-CN" b="0" i="0" dirty="0">
                <a:solidFill>
                  <a:srgbClr val="333399"/>
                </a:solidFill>
                <a:latin typeface="Arial" pitchFamily="34" charset="0"/>
                <a:ea typeface="楷体_GB2312" pitchFamily="49" charset="-122"/>
              </a:rPr>
              <a:t>0</a:t>
            </a:r>
            <a:r>
              <a:rPr lang="zh-CN" b="0" i="0" dirty="0">
                <a:solidFill>
                  <a:srgbClr val="333399"/>
                </a:solidFill>
                <a:latin typeface="Arial" pitchFamily="34" charset="0"/>
                <a:ea typeface="楷体_GB2312" pitchFamily="49" charset="-122"/>
              </a:rPr>
              <a:t>，</a:t>
            </a:r>
            <a:r>
              <a:rPr lang="zh-CN" altLang="zh-CN" b="0" i="0" dirty="0">
                <a:solidFill>
                  <a:srgbClr val="333399"/>
                </a:solidFill>
                <a:latin typeface="Arial" pitchFamily="34" charset="0"/>
                <a:ea typeface="楷体_GB2312" pitchFamily="49" charset="-122"/>
              </a:rPr>
              <a:t>1</a:t>
            </a:r>
            <a:r>
              <a:rPr lang="zh-CN" i="0" dirty="0">
                <a:solidFill>
                  <a:srgbClr val="333399"/>
                </a:solidFill>
                <a:latin typeface="Arial" pitchFamily="34" charset="0"/>
                <a:ea typeface="楷体_GB2312" pitchFamily="49" charset="-122"/>
              </a:rPr>
              <a:t>串构成的集合。</a:t>
            </a:r>
          </a:p>
          <a:p>
            <a:pPr marL="914400" lvl="1" indent="-457200" algn="just">
              <a:buClr>
                <a:srgbClr val="800080"/>
              </a:buClr>
              <a:buFont typeface="Symbol" pitchFamily="18" charset="2"/>
              <a:buNone/>
            </a:pPr>
            <a:endParaRPr lang="zh-CN" sz="1000" i="0" dirty="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Char char="-"/>
            </a:pPr>
            <a:r>
              <a:rPr lang="zh-CN" i="0" dirty="0">
                <a:solidFill>
                  <a:srgbClr val="333399"/>
                </a:solidFill>
                <a:latin typeface="Arial" pitchFamily="34" charset="0"/>
                <a:ea typeface="楷体_GB2312" pitchFamily="49" charset="-122"/>
              </a:rPr>
              <a:t>试给出下列正规语言 </a:t>
            </a:r>
            <a:r>
              <a:rPr lang="en-US" altLang="zh-CN" dirty="0">
                <a:solidFill>
                  <a:srgbClr val="333399"/>
                </a:solidFill>
                <a:latin typeface="Arial" pitchFamily="34" charset="0"/>
                <a:ea typeface="楷体_GB2312" pitchFamily="49" charset="-122"/>
              </a:rPr>
              <a:t>L </a:t>
            </a:r>
            <a:r>
              <a:rPr lang="zh-CN" i="0" dirty="0">
                <a:solidFill>
                  <a:srgbClr val="333399"/>
                </a:solidFill>
                <a:latin typeface="Arial" pitchFamily="34" charset="0"/>
                <a:ea typeface="楷体_GB2312" pitchFamily="49" charset="-122"/>
              </a:rPr>
              <a:t>的一个 </a:t>
            </a:r>
            <a:r>
              <a:rPr lang="en-US" altLang="zh-CN" dirty="0">
                <a:solidFill>
                  <a:srgbClr val="333399"/>
                </a:solidFill>
                <a:latin typeface="Arial" pitchFamily="34" charset="0"/>
                <a:ea typeface="楷体_GB2312" pitchFamily="49" charset="-122"/>
              </a:rPr>
              <a:t>NFA</a:t>
            </a:r>
            <a:r>
              <a:rPr lang="zh-CN" altLang="en-US" i="0" dirty="0">
                <a:solidFill>
                  <a:srgbClr val="333399"/>
                </a:solidFill>
                <a:latin typeface="Arial" pitchFamily="34" charset="0"/>
                <a:ea typeface="楷体_GB2312" pitchFamily="49" charset="-122"/>
              </a:rPr>
              <a:t>（</a:t>
            </a:r>
            <a:r>
              <a:rPr lang="zh-CN" i="0" dirty="0">
                <a:solidFill>
                  <a:srgbClr val="333399"/>
                </a:solidFill>
                <a:latin typeface="Arial" pitchFamily="34" charset="0"/>
                <a:ea typeface="楷体_GB2312" pitchFamily="49" charset="-122"/>
              </a:rPr>
              <a:t>不是 </a:t>
            </a:r>
            <a:r>
              <a:rPr lang="zh-CN" altLang="en-US" dirty="0">
                <a:solidFill>
                  <a:srgbClr val="333399"/>
                </a:solidFill>
                <a:latin typeface="Arial" pitchFamily="34" charset="0"/>
                <a:ea typeface="楷体_GB2312" pitchFamily="49" charset="-122"/>
                <a:sym typeface="Symbol" pitchFamily="18" charset="2"/>
              </a:rPr>
              <a:t></a:t>
            </a:r>
            <a:r>
              <a:rPr lang="en-US" altLang="zh-CN" dirty="0">
                <a:solidFill>
                  <a:srgbClr val="333399"/>
                </a:solidFill>
                <a:latin typeface="Arial" pitchFamily="34" charset="0"/>
                <a:ea typeface="楷体_GB2312" pitchFamily="49" charset="-122"/>
              </a:rPr>
              <a:t>-NFA</a:t>
            </a:r>
            <a:r>
              <a:rPr lang="zh-CN" altLang="en-US" i="0" dirty="0">
                <a:solidFill>
                  <a:srgbClr val="333399"/>
                </a:solidFill>
                <a:latin typeface="Arial" pitchFamily="34" charset="0"/>
                <a:ea typeface="楷体_GB2312" pitchFamily="49" charset="-122"/>
              </a:rPr>
              <a:t>）：</a:t>
            </a:r>
            <a:endParaRPr lang="zh-CN" altLang="en-US" dirty="0">
              <a:solidFill>
                <a:srgbClr val="333399"/>
              </a:solidFill>
              <a:latin typeface="Arial" pitchFamily="34" charset="0"/>
              <a:ea typeface="楷体_GB2312" pitchFamily="49" charset="-122"/>
            </a:endParaRPr>
          </a:p>
          <a:p>
            <a:pPr marL="914400" lvl="1" indent="-457200"/>
            <a:r>
              <a:rPr lang="zh-CN" altLang="en-US" dirty="0">
                <a:solidFill>
                  <a:srgbClr val="333399"/>
                </a:solidFill>
                <a:latin typeface="Arial" pitchFamily="34" charset="0"/>
                <a:ea typeface="楷体_GB2312" pitchFamily="49" charset="-122"/>
              </a:rPr>
              <a:t>    </a:t>
            </a:r>
            <a:r>
              <a:rPr lang="zh-CN" altLang="en-US" i="0" dirty="0">
                <a:solidFill>
                  <a:srgbClr val="333399"/>
                </a:solidFill>
                <a:latin typeface="Arial" pitchFamily="34" charset="0"/>
                <a:ea typeface="楷体_GB2312" pitchFamily="49" charset="-122"/>
              </a:rPr>
              <a:t> </a:t>
            </a:r>
            <a:r>
              <a:rPr lang="zh-CN" altLang="zh-CN" i="0" dirty="0">
                <a:solidFill>
                  <a:srgbClr val="333399"/>
                </a:solidFill>
                <a:latin typeface="Arial" pitchFamily="34" charset="0"/>
                <a:ea typeface="楷体_GB2312" pitchFamily="49" charset="-122"/>
              </a:rPr>
              <a:t>{</a:t>
            </a:r>
            <a:r>
              <a:rPr lang="zh-CN" altLang="zh-CN"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rPr>
              <a:t> </a:t>
            </a:r>
            <a:r>
              <a:rPr lang="en-US" altLang="zh-CN" i="0" dirty="0">
                <a:solidFill>
                  <a:srgbClr val="333399"/>
                </a:solidFill>
                <a:latin typeface="Arial" pitchFamily="34" charset="0"/>
                <a:ea typeface="楷体_GB2312" pitchFamily="49" charset="-122"/>
                <a:sym typeface="Symbol" pitchFamily="18" charset="2"/>
              </a:rPr>
              <a:t></a:t>
            </a:r>
            <a:r>
              <a:rPr lang="en-US" altLang="zh-CN" i="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pitchFamily="18" charset="2"/>
              </a:rPr>
              <a:t></a:t>
            </a:r>
            <a:r>
              <a:rPr lang="en-US" altLang="zh-CN" i="0"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a</a:t>
            </a:r>
            <a:r>
              <a:rPr lang="en-US" altLang="zh-CN" i="0"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 b</a:t>
            </a:r>
            <a:r>
              <a:rPr lang="en-US" altLang="zh-CN" i="0" dirty="0">
                <a:solidFill>
                  <a:srgbClr val="333399"/>
                </a:solidFill>
                <a:latin typeface="Arial" pitchFamily="34" charset="0"/>
                <a:ea typeface="楷体_GB2312" pitchFamily="49" charset="-122"/>
              </a:rPr>
              <a:t>}*</a:t>
            </a:r>
            <a:r>
              <a:rPr lang="zh-CN" altLang="en-US" i="0" dirty="0">
                <a:solidFill>
                  <a:srgbClr val="333399"/>
                </a:solidFill>
                <a:latin typeface="Arial" pitchFamily="34" charset="0"/>
                <a:ea typeface="楷体_GB2312" pitchFamily="49" charset="-122"/>
              </a:rPr>
              <a:t>，</a:t>
            </a:r>
            <a:r>
              <a:rPr lang="zh-CN" altLang="en-US" i="0" dirty="0">
                <a:solidFill>
                  <a:srgbClr val="333399"/>
                </a:solidFill>
                <a:latin typeface="Arial" pitchFamily="34" charset="0"/>
                <a:ea typeface="楷体_GB2312" pitchFamily="49" charset="-122"/>
                <a:sym typeface="Symbol" pitchFamily="18" charset="2"/>
              </a:rPr>
              <a:t></a:t>
            </a:r>
            <a:r>
              <a:rPr lang="en-US" altLang="zh-CN"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pitchFamily="18" charset="2"/>
              </a:rPr>
              <a:t></a:t>
            </a:r>
            <a:r>
              <a:rPr lang="en-US" altLang="zh-CN" i="0" dirty="0">
                <a:solidFill>
                  <a:srgbClr val="333399"/>
                </a:solidFill>
                <a:latin typeface="Arial" pitchFamily="34" charset="0"/>
                <a:ea typeface="楷体_GB2312" pitchFamily="49" charset="-122"/>
              </a:rPr>
              <a:t> 3</a:t>
            </a:r>
            <a:r>
              <a:rPr lang="zh-CN" altLang="en-US" i="0" dirty="0">
                <a:solidFill>
                  <a:srgbClr val="333399"/>
                </a:solidFill>
                <a:latin typeface="Arial" pitchFamily="34" charset="0"/>
                <a:ea typeface="楷体_GB2312" pitchFamily="49" charset="-122"/>
              </a:rPr>
              <a:t>，</a:t>
            </a:r>
            <a:r>
              <a:rPr lang="zh-CN" i="0" dirty="0">
                <a:solidFill>
                  <a:srgbClr val="333399"/>
                </a:solidFill>
                <a:latin typeface="Arial" pitchFamily="34" charset="0"/>
                <a:ea typeface="楷体_GB2312" pitchFamily="49" charset="-122"/>
              </a:rPr>
              <a:t>且</a:t>
            </a:r>
            <a:r>
              <a:rPr lang="en-US" altLang="zh-CN" dirty="0">
                <a:solidFill>
                  <a:srgbClr val="333399"/>
                </a:solidFill>
                <a:latin typeface="Arial" pitchFamily="34" charset="0"/>
                <a:ea typeface="楷体_GB2312" pitchFamily="49" charset="-122"/>
              </a:rPr>
              <a:t>w</a:t>
            </a:r>
            <a:r>
              <a:rPr lang="zh-CN" i="0" dirty="0">
                <a:solidFill>
                  <a:srgbClr val="333399"/>
                </a:solidFill>
                <a:latin typeface="Arial" pitchFamily="34" charset="0"/>
                <a:ea typeface="楷体_GB2312" pitchFamily="49" charset="-122"/>
              </a:rPr>
              <a:t>中第</a:t>
            </a:r>
            <a:r>
              <a:rPr lang="zh-CN" altLang="zh-CN" i="0" dirty="0">
                <a:solidFill>
                  <a:srgbClr val="333399"/>
                </a:solidFill>
                <a:latin typeface="Arial" pitchFamily="34" charset="0"/>
                <a:ea typeface="楷体_GB2312" pitchFamily="49" charset="-122"/>
              </a:rPr>
              <a:t>2</a:t>
            </a:r>
            <a:r>
              <a:rPr lang="zh-CN" i="0" dirty="0">
                <a:solidFill>
                  <a:srgbClr val="333399"/>
                </a:solidFill>
                <a:latin typeface="Arial" pitchFamily="34" charset="0"/>
                <a:ea typeface="楷体_GB2312" pitchFamily="49" charset="-122"/>
              </a:rPr>
              <a:t>位和第</a:t>
            </a:r>
            <a:r>
              <a:rPr lang="zh-CN" altLang="zh-CN" i="0" dirty="0">
                <a:solidFill>
                  <a:srgbClr val="333399"/>
                </a:solidFill>
                <a:latin typeface="Arial" pitchFamily="34" charset="0"/>
                <a:ea typeface="楷体_GB2312" pitchFamily="49" charset="-122"/>
              </a:rPr>
              <a:t>3</a:t>
            </a:r>
            <a:r>
              <a:rPr lang="zh-CN" i="0" dirty="0">
                <a:solidFill>
                  <a:srgbClr val="333399"/>
                </a:solidFill>
                <a:latin typeface="Arial" pitchFamily="34" charset="0"/>
                <a:ea typeface="楷体_GB2312" pitchFamily="49" charset="-122"/>
              </a:rPr>
              <a:t>位不同 </a:t>
            </a:r>
            <a:r>
              <a:rPr lang="zh-CN" altLang="zh-CN" i="0" dirty="0">
                <a:solidFill>
                  <a:srgbClr val="333399"/>
                </a:solidFill>
                <a:latin typeface="Arial" pitchFamily="34" charset="0"/>
                <a:ea typeface="楷体_GB2312" pitchFamily="49" charset="-122"/>
              </a:rPr>
              <a:t>}</a:t>
            </a:r>
            <a:endParaRPr lang="zh-CN" i="0" dirty="0">
              <a:solidFill>
                <a:srgbClr val="333399"/>
              </a:solidFill>
              <a:latin typeface="Arial" pitchFamily="34" charset="0"/>
              <a:ea typeface="楷体_GB2312" pitchFamily="49" charset="-122"/>
            </a:endParaRPr>
          </a:p>
        </p:txBody>
      </p:sp>
      <p:sp>
        <p:nvSpPr>
          <p:cNvPr id="114697" name="Rectangle 9"/>
          <p:cNvSpPr>
            <a:spLocks noChangeArrowheads="1"/>
          </p:cNvSpPr>
          <p:nvPr/>
        </p:nvSpPr>
        <p:spPr bwMode="auto">
          <a:xfrm>
            <a:off x="1476375" y="195263"/>
            <a:ext cx="2232025"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课后练习</a:t>
            </a:r>
          </a:p>
        </p:txBody>
      </p:sp>
      <p:sp>
        <p:nvSpPr>
          <p:cNvPr id="4" name="文本框 3">
            <a:extLst>
              <a:ext uri="{FF2B5EF4-FFF2-40B4-BE49-F238E27FC236}">
                <a16:creationId xmlns:a16="http://schemas.microsoft.com/office/drawing/2014/main" id="{9D31ECB4-1542-054E-966C-8432DC6B1154}"/>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144</a:t>
            </a:r>
            <a:endParaRPr kumimoji="1" lang="zh-CN" altLang="en-US" sz="2000" b="0" i="0" dirty="0">
              <a:solidFill>
                <a:srgbClr val="000066"/>
              </a:solidFill>
            </a:endParaRPr>
          </a:p>
        </p:txBody>
      </p:sp>
    </p:spTree>
  </p:cSld>
  <p:clrMapOvr>
    <a:masterClrMapping/>
  </p:clrMapOvr>
  <p:transition spd="med">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8" name="Text Box 6"/>
          <p:cNvSpPr txBox="1">
            <a:spLocks noChangeArrowheads="1"/>
          </p:cNvSpPr>
          <p:nvPr/>
        </p:nvSpPr>
        <p:spPr bwMode="auto">
          <a:xfrm>
            <a:off x="539750" y="1484313"/>
            <a:ext cx="8424863" cy="5078313"/>
          </a:xfrm>
          <a:prstGeom prst="rect">
            <a:avLst/>
          </a:prstGeom>
          <a:noFill/>
          <a:ln w="9525">
            <a:noFill/>
            <a:miter lim="800000"/>
            <a:headEnd/>
            <a:tailEnd/>
          </a:ln>
          <a:effectLst/>
        </p:spPr>
        <p:txBody>
          <a:bodyPr>
            <a:spAutoFit/>
          </a:bodyPr>
          <a:lstStyle/>
          <a:p>
            <a:pPr marL="457200" indent="-457200" algn="l">
              <a:buClr>
                <a:srgbClr val="800080"/>
              </a:buClr>
              <a:buFont typeface="Wingdings" pitchFamily="2" charset="2"/>
              <a:buNone/>
            </a:pPr>
            <a:r>
              <a:rPr lang="en-US" altLang="zh-CN" sz="1000" i="0" dirty="0">
                <a:solidFill>
                  <a:srgbClr val="333399"/>
                </a:solidFill>
                <a:latin typeface="Arial" pitchFamily="34" charset="0"/>
                <a:ea typeface="楷体_GB2312" pitchFamily="49" charset="-122"/>
              </a:rPr>
              <a:t> </a:t>
            </a:r>
          </a:p>
          <a:p>
            <a:pPr marL="457200" indent="-457200" algn="just">
              <a:buClr>
                <a:srgbClr val="800080"/>
              </a:buClr>
              <a:buFont typeface="Wingdings" pitchFamily="2" charset="2"/>
              <a:buChar char="²"/>
            </a:pPr>
            <a:r>
              <a:rPr lang="en-US" altLang="zh-CN" sz="2400" i="0" dirty="0">
                <a:solidFill>
                  <a:srgbClr val="333399"/>
                </a:solidFill>
                <a:latin typeface="Arial" pitchFamily="34" charset="0"/>
                <a:ea typeface="楷体_GB2312" pitchFamily="49" charset="-122"/>
              </a:rPr>
              <a:t> </a:t>
            </a:r>
            <a:r>
              <a:rPr lang="zh-CN" altLang="en-US" sz="2400" i="0" dirty="0">
                <a:latin typeface="Arial" pitchFamily="34" charset="0"/>
                <a:ea typeface="楷体_GB2312" pitchFamily="49" charset="-122"/>
              </a:rPr>
              <a:t>自测题</a:t>
            </a:r>
            <a:r>
              <a:rPr lang="en-US" altLang="zh-CN" sz="2400" i="0" dirty="0">
                <a:latin typeface="Arial" pitchFamily="34" charset="0"/>
                <a:ea typeface="楷体_GB2312" pitchFamily="49" charset="-122"/>
              </a:rPr>
              <a:t>:</a:t>
            </a:r>
          </a:p>
          <a:p>
            <a:pPr marL="457200" indent="-457200" algn="just">
              <a:buClr>
                <a:srgbClr val="800080"/>
              </a:buClr>
              <a:buFont typeface="Wingdings" pitchFamily="2" charset="2"/>
              <a:buNone/>
            </a:pPr>
            <a:endParaRPr lang="en-US" altLang="zh-CN" sz="1000" i="0" dirty="0">
              <a:latin typeface="Arial" pitchFamily="34" charset="0"/>
              <a:ea typeface="楷体_GB2312" pitchFamily="49" charset="-122"/>
            </a:endParaRPr>
          </a:p>
          <a:p>
            <a:pPr marL="914400" lvl="1" indent="-457200" algn="just">
              <a:buClr>
                <a:srgbClr val="800080"/>
              </a:buClr>
              <a:buFont typeface="Symbol" pitchFamily="18" charset="2"/>
              <a:buChar char="-"/>
            </a:pPr>
            <a:r>
              <a:rPr lang="zh-CN" i="0" dirty="0">
                <a:solidFill>
                  <a:srgbClr val="333399"/>
                </a:solidFill>
                <a:ea typeface="楷体_GB2312" pitchFamily="49" charset="-122"/>
              </a:rPr>
              <a:t>设计一个</a:t>
            </a:r>
            <a:r>
              <a:rPr lang="zh-CN" i="0" dirty="0">
                <a:solidFill>
                  <a:srgbClr val="333399"/>
                </a:solidFill>
                <a:ea typeface="楷体_GB2312" pitchFamily="49" charset="-122"/>
                <a:sym typeface="Symbol" pitchFamily="18" charset="2"/>
              </a:rPr>
              <a:t></a:t>
            </a:r>
            <a:r>
              <a:rPr lang="zh-CN" altLang="zh-CN" i="0" dirty="0">
                <a:solidFill>
                  <a:srgbClr val="333399"/>
                </a:solidFill>
                <a:ea typeface="楷体_GB2312" pitchFamily="49" charset="-122"/>
              </a:rPr>
              <a:t>–NFA</a:t>
            </a:r>
            <a:r>
              <a:rPr lang="zh-CN" i="0" dirty="0">
                <a:solidFill>
                  <a:srgbClr val="333399"/>
                </a:solidFill>
                <a:ea typeface="楷体_GB2312" pitchFamily="49" charset="-122"/>
              </a:rPr>
              <a:t>，其语言由满足下述条件的</a:t>
            </a:r>
            <a:r>
              <a:rPr lang="zh-CN" altLang="zh-CN" i="0" dirty="0">
                <a:solidFill>
                  <a:srgbClr val="333399"/>
                </a:solidFill>
                <a:ea typeface="楷体_GB2312" pitchFamily="49" charset="-122"/>
              </a:rPr>
              <a:t>0</a:t>
            </a:r>
            <a:r>
              <a:rPr lang="zh-CN" i="0" dirty="0">
                <a:solidFill>
                  <a:srgbClr val="333399"/>
                </a:solidFill>
                <a:ea typeface="楷体_GB2312" pitchFamily="49" charset="-122"/>
              </a:rPr>
              <a:t>，</a:t>
            </a:r>
            <a:r>
              <a:rPr lang="zh-CN" altLang="zh-CN" i="0" dirty="0">
                <a:solidFill>
                  <a:srgbClr val="333399"/>
                </a:solidFill>
                <a:ea typeface="楷体_GB2312" pitchFamily="49" charset="-122"/>
              </a:rPr>
              <a:t>1</a:t>
            </a:r>
            <a:r>
              <a:rPr lang="zh-CN" i="0" dirty="0">
                <a:solidFill>
                  <a:srgbClr val="333399"/>
                </a:solidFill>
                <a:ea typeface="楷体_GB2312" pitchFamily="49" charset="-122"/>
              </a:rPr>
              <a:t>串构成：长度至少为</a:t>
            </a:r>
            <a:r>
              <a:rPr lang="zh-CN" altLang="zh-CN" i="0" dirty="0">
                <a:solidFill>
                  <a:srgbClr val="333399"/>
                </a:solidFill>
                <a:ea typeface="楷体_GB2312" pitchFamily="49" charset="-122"/>
              </a:rPr>
              <a:t>1</a:t>
            </a:r>
            <a:r>
              <a:rPr lang="zh-CN" i="0" dirty="0">
                <a:solidFill>
                  <a:srgbClr val="333399"/>
                </a:solidFill>
                <a:ea typeface="楷体_GB2312" pitchFamily="49" charset="-122"/>
              </a:rPr>
              <a:t>，且前三个符号中至少有一个“</a:t>
            </a:r>
            <a:r>
              <a:rPr lang="zh-CN" altLang="zh-CN" i="0" dirty="0">
                <a:solidFill>
                  <a:srgbClr val="333399"/>
                </a:solidFill>
                <a:ea typeface="楷体_GB2312" pitchFamily="49" charset="-122"/>
              </a:rPr>
              <a:t>0”</a:t>
            </a:r>
            <a:r>
              <a:rPr lang="zh-CN" i="0" dirty="0">
                <a:solidFill>
                  <a:srgbClr val="333399"/>
                </a:solidFill>
                <a:ea typeface="楷体_GB2312" pitchFamily="49" charset="-122"/>
              </a:rPr>
              <a:t>。（以状态转移图的形式给出，要能够体现</a:t>
            </a:r>
            <a:r>
              <a:rPr lang="zh-CN" i="0" dirty="0">
                <a:solidFill>
                  <a:srgbClr val="333399"/>
                </a:solidFill>
                <a:ea typeface="楷体_GB2312" pitchFamily="49" charset="-122"/>
                <a:sym typeface="Symbol" pitchFamily="18" charset="2"/>
              </a:rPr>
              <a:t></a:t>
            </a:r>
            <a:r>
              <a:rPr lang="zh-CN" altLang="zh-CN" i="0" dirty="0">
                <a:solidFill>
                  <a:srgbClr val="333399"/>
                </a:solidFill>
                <a:ea typeface="楷体_GB2312" pitchFamily="49" charset="-122"/>
              </a:rPr>
              <a:t>–NFA</a:t>
            </a:r>
            <a:r>
              <a:rPr lang="zh-CN" i="0" dirty="0">
                <a:solidFill>
                  <a:srgbClr val="333399"/>
                </a:solidFill>
                <a:ea typeface="楷体_GB2312" pitchFamily="49" charset="-122"/>
              </a:rPr>
              <a:t>的设计特点）。</a:t>
            </a:r>
          </a:p>
          <a:p>
            <a:pPr marL="914400" lvl="1" indent="-457200" algn="just">
              <a:buClr>
                <a:srgbClr val="800080"/>
              </a:buClr>
              <a:buFont typeface="Symbol" pitchFamily="18" charset="2"/>
              <a:buChar char="-"/>
            </a:pPr>
            <a:endParaRPr lang="zh-CN" i="0" dirty="0">
              <a:solidFill>
                <a:srgbClr val="333399"/>
              </a:solidFill>
              <a:ea typeface="楷体_GB2312" pitchFamily="49" charset="-122"/>
            </a:endParaRPr>
          </a:p>
          <a:p>
            <a:pPr marL="914400" lvl="1" indent="-457200" algn="just">
              <a:buClr>
                <a:srgbClr val="800080"/>
              </a:buClr>
              <a:buFont typeface="Symbol" pitchFamily="18" charset="2"/>
              <a:buChar char="-"/>
            </a:pPr>
            <a:r>
              <a:rPr lang="zh-CN" i="0" dirty="0">
                <a:solidFill>
                  <a:srgbClr val="333399"/>
                </a:solidFill>
                <a:latin typeface="Arial" pitchFamily="34" charset="0"/>
                <a:ea typeface="楷体_GB2312" pitchFamily="49" charset="-122"/>
              </a:rPr>
              <a:t>试构造接受下列正规语言 </a:t>
            </a:r>
            <a:r>
              <a:rPr lang="en-US" altLang="zh-CN" dirty="0">
                <a:solidFill>
                  <a:srgbClr val="333399"/>
                </a:solidFill>
                <a:latin typeface="Arial" pitchFamily="34" charset="0"/>
                <a:ea typeface="楷体_GB2312" pitchFamily="49" charset="-122"/>
              </a:rPr>
              <a:t>L </a:t>
            </a:r>
            <a:r>
              <a:rPr lang="zh-CN" i="0" dirty="0">
                <a:solidFill>
                  <a:srgbClr val="333399"/>
                </a:solidFill>
                <a:latin typeface="Arial" pitchFamily="34" charset="0"/>
                <a:ea typeface="楷体_GB2312" pitchFamily="49" charset="-122"/>
              </a:rPr>
              <a:t>的一个</a:t>
            </a:r>
            <a:r>
              <a:rPr lang="en-US" altLang="zh-CN" i="0" dirty="0">
                <a:solidFill>
                  <a:srgbClr val="333399"/>
                </a:solidFill>
                <a:latin typeface="Arial" pitchFamily="34" charset="0"/>
                <a:ea typeface="楷体_GB2312" pitchFamily="49" charset="-122"/>
              </a:rPr>
              <a:t>ε-</a:t>
            </a:r>
            <a:r>
              <a:rPr lang="en-US" altLang="zh-CN" dirty="0">
                <a:solidFill>
                  <a:srgbClr val="333399"/>
                </a:solidFill>
                <a:latin typeface="Arial" pitchFamily="34" charset="0"/>
                <a:ea typeface="楷体_GB2312" pitchFamily="49" charset="-122"/>
              </a:rPr>
              <a:t>NFA</a:t>
            </a:r>
            <a:r>
              <a:rPr lang="zh-CN" altLang="en-US" i="0" dirty="0">
                <a:solidFill>
                  <a:srgbClr val="333399"/>
                </a:solidFill>
                <a:latin typeface="Arial" pitchFamily="34" charset="0"/>
                <a:ea typeface="楷体_GB2312" pitchFamily="49" charset="-122"/>
              </a:rPr>
              <a:t>：</a:t>
            </a:r>
            <a:endParaRPr lang="zh-CN" altLang="en-US" dirty="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None/>
            </a:pPr>
            <a:endParaRPr lang="en-US" altLang="zh-CN" i="0" dirty="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None/>
            </a:pPr>
            <a:r>
              <a:rPr lang="zh-CN" altLang="en-US" i="0" dirty="0">
                <a:solidFill>
                  <a:srgbClr val="333399"/>
                </a:solidFill>
                <a:latin typeface="Arial" pitchFamily="34" charset="0"/>
                <a:ea typeface="楷体_GB2312" pitchFamily="49" charset="-122"/>
              </a:rPr>
              <a:t>       </a:t>
            </a:r>
            <a:r>
              <a:rPr lang="en-US" altLang="zh-CN" i="0" dirty="0">
                <a:solidFill>
                  <a:srgbClr val="333399"/>
                </a:solidFill>
                <a:latin typeface="Arial" pitchFamily="34" charset="0"/>
                <a:ea typeface="楷体_GB2312" pitchFamily="49" charset="-122"/>
              </a:rPr>
              <a:t>1) </a:t>
            </a:r>
            <a:r>
              <a:rPr lang="zh-CN" altLang="zh-CN" i="0" dirty="0">
                <a:solidFill>
                  <a:srgbClr val="333399"/>
                </a:solidFill>
                <a:latin typeface="Arial" pitchFamily="34" charset="0"/>
                <a:ea typeface="楷体_GB2312" pitchFamily="49" charset="-122"/>
              </a:rPr>
              <a:t>{</a:t>
            </a:r>
            <a:r>
              <a:rPr lang="zh-CN" altLang="zh-CN"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rPr>
              <a:t> </a:t>
            </a:r>
            <a:r>
              <a:rPr lang="en-US" altLang="zh-CN" i="0" dirty="0">
                <a:solidFill>
                  <a:srgbClr val="333399"/>
                </a:solidFill>
                <a:latin typeface="Arial" pitchFamily="34" charset="0"/>
                <a:ea typeface="楷体_GB2312" pitchFamily="49" charset="-122"/>
                <a:sym typeface="Symbol" pitchFamily="18" charset="2"/>
              </a:rPr>
              <a:t></a:t>
            </a:r>
            <a:r>
              <a:rPr lang="en-US" altLang="zh-CN" i="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pitchFamily="18" charset="2"/>
              </a:rPr>
              <a:t></a:t>
            </a:r>
            <a:r>
              <a:rPr lang="en-US" altLang="zh-CN" i="0"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a</a:t>
            </a:r>
            <a:r>
              <a:rPr lang="en-US" altLang="zh-CN" i="0"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 b, c</a:t>
            </a:r>
            <a:r>
              <a:rPr lang="en-US" altLang="zh-CN" i="0" dirty="0">
                <a:solidFill>
                  <a:srgbClr val="333399"/>
                </a:solidFill>
                <a:latin typeface="Arial" pitchFamily="34" charset="0"/>
                <a:ea typeface="楷体_GB2312" pitchFamily="49" charset="-122"/>
              </a:rPr>
              <a:t>}*</a:t>
            </a:r>
            <a:r>
              <a:rPr lang="zh-CN" altLang="en-US" i="0" dirty="0">
                <a:solidFill>
                  <a:srgbClr val="333399"/>
                </a:solidFill>
                <a:latin typeface="Arial" pitchFamily="34" charset="0"/>
                <a:ea typeface="楷体_GB2312" pitchFamily="49" charset="-122"/>
              </a:rPr>
              <a:t>，</a:t>
            </a:r>
            <a:r>
              <a:rPr lang="zh-CN" altLang="en-US" i="0" dirty="0">
                <a:solidFill>
                  <a:srgbClr val="333399"/>
                </a:solidFill>
                <a:latin typeface="Arial" pitchFamily="34" charset="0"/>
                <a:ea typeface="楷体_GB2312" pitchFamily="49" charset="-122"/>
                <a:sym typeface="Symbol" pitchFamily="18" charset="2"/>
              </a:rPr>
              <a:t></a:t>
            </a:r>
            <a:r>
              <a:rPr lang="en-US" altLang="zh-CN"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pitchFamily="18" charset="2"/>
              </a:rPr>
              <a:t></a:t>
            </a:r>
            <a:r>
              <a:rPr lang="en-US" altLang="zh-CN" i="0" dirty="0">
                <a:solidFill>
                  <a:srgbClr val="333399"/>
                </a:solidFill>
                <a:latin typeface="Arial" pitchFamily="34" charset="0"/>
                <a:ea typeface="楷体_GB2312" pitchFamily="49" charset="-122"/>
              </a:rPr>
              <a:t> 1</a:t>
            </a:r>
            <a:r>
              <a:rPr lang="zh-CN" altLang="en-US" i="0" dirty="0">
                <a:solidFill>
                  <a:srgbClr val="333399"/>
                </a:solidFill>
                <a:latin typeface="Arial" pitchFamily="34" charset="0"/>
                <a:ea typeface="楷体_GB2312" pitchFamily="49" charset="-122"/>
              </a:rPr>
              <a:t>，</a:t>
            </a:r>
            <a:endParaRPr lang="en-US" altLang="zh-CN" i="0" dirty="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None/>
            </a:pPr>
            <a:r>
              <a:rPr lang="en-US" altLang="zh-CN" i="0" dirty="0">
                <a:solidFill>
                  <a:srgbClr val="333399"/>
                </a:solidFill>
                <a:latin typeface="Arial" pitchFamily="34" charset="0"/>
                <a:ea typeface="楷体_GB2312" pitchFamily="49" charset="-122"/>
              </a:rPr>
              <a:t>                    </a:t>
            </a:r>
            <a:r>
              <a:rPr lang="zh-CN" i="0" dirty="0">
                <a:solidFill>
                  <a:srgbClr val="333399"/>
                </a:solidFill>
                <a:latin typeface="Arial" pitchFamily="34" charset="0"/>
                <a:ea typeface="楷体_GB2312" pitchFamily="49" charset="-122"/>
              </a:rPr>
              <a:t>且 </a:t>
            </a:r>
            <a:r>
              <a:rPr lang="en-US" altLang="zh-CN" dirty="0">
                <a:solidFill>
                  <a:srgbClr val="333399"/>
                </a:solidFill>
                <a:latin typeface="Arial" pitchFamily="34" charset="0"/>
                <a:ea typeface="楷体_GB2312" pitchFamily="49" charset="-122"/>
              </a:rPr>
              <a:t>w </a:t>
            </a:r>
            <a:r>
              <a:rPr lang="zh-CN" i="0" dirty="0">
                <a:solidFill>
                  <a:srgbClr val="333399"/>
                </a:solidFill>
                <a:latin typeface="Arial" pitchFamily="34" charset="0"/>
                <a:ea typeface="楷体_GB2312" pitchFamily="49" charset="-122"/>
              </a:rPr>
              <a:t>后 </a:t>
            </a:r>
            <a:r>
              <a:rPr lang="zh-CN" altLang="zh-CN" i="0" dirty="0">
                <a:solidFill>
                  <a:srgbClr val="333399"/>
                </a:solidFill>
                <a:latin typeface="Arial" pitchFamily="34" charset="0"/>
                <a:ea typeface="楷体_GB2312" pitchFamily="49" charset="-122"/>
              </a:rPr>
              <a:t>3 </a:t>
            </a:r>
            <a:r>
              <a:rPr lang="zh-CN" i="0" dirty="0">
                <a:solidFill>
                  <a:srgbClr val="333399"/>
                </a:solidFill>
                <a:latin typeface="Arial" pitchFamily="34" charset="0"/>
                <a:ea typeface="楷体_GB2312" pitchFamily="49" charset="-122"/>
              </a:rPr>
              <a:t>位中至少有一位不是 </a:t>
            </a:r>
            <a:r>
              <a:rPr lang="zh-CN" altLang="zh-CN" dirty="0">
                <a:solidFill>
                  <a:srgbClr val="333399"/>
                </a:solidFill>
                <a:latin typeface="Arial" pitchFamily="34" charset="0"/>
                <a:ea typeface="楷体_GB2312" pitchFamily="49" charset="-122"/>
              </a:rPr>
              <a:t>c</a:t>
            </a:r>
            <a:r>
              <a:rPr lang="zh-CN" altLang="zh-CN" i="0" dirty="0">
                <a:solidFill>
                  <a:srgbClr val="333399"/>
                </a:solidFill>
                <a:latin typeface="Arial" pitchFamily="34" charset="0"/>
                <a:ea typeface="楷体_GB2312" pitchFamily="49" charset="-122"/>
              </a:rPr>
              <a:t> }</a:t>
            </a:r>
            <a:r>
              <a:rPr lang="zh-CN" altLang="zh-CN" dirty="0">
                <a:solidFill>
                  <a:srgbClr val="333399"/>
                </a:solidFill>
                <a:latin typeface="Arial" pitchFamily="34" charset="0"/>
                <a:ea typeface="楷体_GB2312" pitchFamily="49" charset="-122"/>
              </a:rPr>
              <a:t> </a:t>
            </a:r>
            <a:endParaRPr lang="en-US" altLang="zh-CN" dirty="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None/>
            </a:pPr>
            <a:endParaRPr lang="en-US" altLang="zh-CN" dirty="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None/>
            </a:pPr>
            <a:r>
              <a:rPr lang="en-US" altLang="zh-CN" dirty="0">
                <a:solidFill>
                  <a:srgbClr val="333399"/>
                </a:solidFill>
                <a:latin typeface="Arial" pitchFamily="34" charset="0"/>
                <a:ea typeface="楷体_GB2312" pitchFamily="49" charset="-122"/>
              </a:rPr>
              <a:t>       2</a:t>
            </a:r>
            <a:r>
              <a:rPr lang="en-US" altLang="zh-CN" i="0" dirty="0">
                <a:solidFill>
                  <a:srgbClr val="333399"/>
                </a:solidFill>
                <a:latin typeface="Arial" pitchFamily="34" charset="0"/>
                <a:ea typeface="楷体_GB2312" pitchFamily="49" charset="-122"/>
              </a:rPr>
              <a:t>) </a:t>
            </a:r>
            <a:r>
              <a:rPr lang="zh-CN" altLang="zh-CN" i="0" dirty="0">
                <a:solidFill>
                  <a:srgbClr val="333399"/>
                </a:solidFill>
                <a:latin typeface="Arial" pitchFamily="34" charset="0"/>
                <a:ea typeface="楷体_GB2312" pitchFamily="49" charset="-122"/>
              </a:rPr>
              <a:t>{ </a:t>
            </a:r>
            <a:r>
              <a:rPr lang="en-US" altLang="zh-CN" i="0" dirty="0">
                <a:solidFill>
                  <a:srgbClr val="333399"/>
                </a:solidFill>
                <a:latin typeface="Arial" pitchFamily="34" charset="0"/>
                <a:ea typeface="楷体_GB2312" pitchFamily="49" charset="-122"/>
              </a:rPr>
              <a:t>w </a:t>
            </a:r>
            <a:r>
              <a:rPr lang="en-US" altLang="zh-CN" i="0" dirty="0">
                <a:solidFill>
                  <a:srgbClr val="333399"/>
                </a:solidFill>
                <a:latin typeface="Arial" pitchFamily="34" charset="0"/>
                <a:ea typeface="楷体_GB2312" pitchFamily="49" charset="-122"/>
                <a:sym typeface="Symbol"/>
              </a:rPr>
              <a:t></a:t>
            </a:r>
            <a:r>
              <a:rPr lang="en-US" altLang="zh-CN" i="0" dirty="0">
                <a:solidFill>
                  <a:srgbClr val="333399"/>
                </a:solidFill>
                <a:latin typeface="Arial" pitchFamily="34" charset="0"/>
                <a:ea typeface="楷体_GB2312" pitchFamily="49" charset="-122"/>
              </a:rPr>
              <a:t> w</a:t>
            </a:r>
            <a:r>
              <a:rPr lang="en-US" altLang="zh-CN" i="0" dirty="0">
                <a:solidFill>
                  <a:srgbClr val="333399"/>
                </a:solidFill>
                <a:latin typeface="Arial" pitchFamily="34" charset="0"/>
                <a:ea typeface="楷体_GB2312" pitchFamily="49" charset="-122"/>
                <a:sym typeface="Symbol"/>
              </a:rPr>
              <a:t></a:t>
            </a:r>
            <a:r>
              <a:rPr lang="en-US" altLang="zh-CN" i="0" dirty="0">
                <a:solidFill>
                  <a:srgbClr val="333399"/>
                </a:solidFill>
                <a:latin typeface="Arial" pitchFamily="34" charset="0"/>
                <a:ea typeface="楷体_GB2312" pitchFamily="49" charset="-122"/>
              </a:rPr>
              <a:t>{a, b, c}*</a:t>
            </a:r>
            <a:r>
              <a:rPr lang="zh-CN" altLang="zh-CN" i="0" dirty="0">
                <a:solidFill>
                  <a:srgbClr val="333399"/>
                </a:solidFill>
                <a:latin typeface="Arial" pitchFamily="34" charset="0"/>
                <a:ea typeface="楷体_GB2312" pitchFamily="49" charset="-122"/>
              </a:rPr>
              <a:t>，</a:t>
            </a:r>
            <a:r>
              <a:rPr lang="en-US" altLang="zh-CN" i="0" dirty="0">
                <a:solidFill>
                  <a:srgbClr val="333399"/>
                </a:solidFill>
                <a:latin typeface="Arial" pitchFamily="34" charset="0"/>
                <a:ea typeface="楷体_GB2312" pitchFamily="49" charset="-122"/>
                <a:sym typeface="Symbol"/>
              </a:rPr>
              <a:t></a:t>
            </a:r>
            <a:r>
              <a:rPr lang="en-US" altLang="zh-CN" i="0"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a:rPr>
              <a:t></a:t>
            </a:r>
            <a:r>
              <a:rPr lang="en-US" altLang="zh-CN" i="0" dirty="0">
                <a:solidFill>
                  <a:srgbClr val="333399"/>
                </a:solidFill>
                <a:latin typeface="Arial" pitchFamily="34" charset="0"/>
                <a:ea typeface="楷体_GB2312" pitchFamily="49" charset="-122"/>
              </a:rPr>
              <a:t> 2</a:t>
            </a:r>
            <a:r>
              <a:rPr lang="zh-CN" altLang="zh-CN" i="0" dirty="0">
                <a:solidFill>
                  <a:srgbClr val="333399"/>
                </a:solidFill>
                <a:latin typeface="Arial" pitchFamily="34" charset="0"/>
                <a:ea typeface="楷体_GB2312" pitchFamily="49" charset="-122"/>
              </a:rPr>
              <a:t>，</a:t>
            </a:r>
            <a:endParaRPr lang="en-US" altLang="zh-CN" i="0" dirty="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None/>
            </a:pPr>
            <a:r>
              <a:rPr lang="en-US" altLang="zh-CN" i="0" dirty="0">
                <a:solidFill>
                  <a:srgbClr val="333399"/>
                </a:solidFill>
                <a:latin typeface="Arial" pitchFamily="34" charset="0"/>
                <a:ea typeface="楷体_GB2312" pitchFamily="49" charset="-122"/>
              </a:rPr>
              <a:t>                     </a:t>
            </a:r>
            <a:r>
              <a:rPr lang="zh-CN" altLang="zh-CN" i="0" dirty="0">
                <a:solidFill>
                  <a:srgbClr val="333399"/>
                </a:solidFill>
                <a:latin typeface="Arial" pitchFamily="34" charset="0"/>
                <a:ea typeface="楷体_GB2312" pitchFamily="49" charset="-122"/>
              </a:rPr>
              <a:t>且 </a:t>
            </a:r>
            <a:r>
              <a:rPr lang="en-US" altLang="zh-CN" i="0" dirty="0">
                <a:solidFill>
                  <a:srgbClr val="333399"/>
                </a:solidFill>
                <a:latin typeface="Arial" pitchFamily="34" charset="0"/>
                <a:ea typeface="楷体_GB2312" pitchFamily="49" charset="-122"/>
              </a:rPr>
              <a:t>w </a:t>
            </a:r>
            <a:r>
              <a:rPr lang="zh-CN" altLang="zh-CN" i="0" dirty="0">
                <a:solidFill>
                  <a:srgbClr val="333399"/>
                </a:solidFill>
                <a:latin typeface="Arial" pitchFamily="34" charset="0"/>
                <a:ea typeface="楷体_GB2312" pitchFamily="49" charset="-122"/>
              </a:rPr>
              <a:t>中从第 2 位到第4位至少有一位不是 c }</a:t>
            </a:r>
            <a:endParaRPr lang="en-US" altLang="zh-CN" i="0" dirty="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None/>
            </a:pPr>
            <a:endParaRPr lang="en-US" altLang="zh-CN" sz="1000" i="0" dirty="0">
              <a:solidFill>
                <a:srgbClr val="333399"/>
              </a:solidFill>
              <a:latin typeface="Arial" pitchFamily="34" charset="0"/>
              <a:ea typeface="楷体_GB2312" pitchFamily="49" charset="-122"/>
            </a:endParaRPr>
          </a:p>
          <a:p>
            <a:pPr marL="914400" lvl="1" indent="-457200" algn="just">
              <a:buClr>
                <a:srgbClr val="800080"/>
              </a:buClr>
            </a:pPr>
            <a:r>
              <a:rPr lang="en-US" altLang="zh-CN" dirty="0">
                <a:solidFill>
                  <a:srgbClr val="333399"/>
                </a:solidFill>
                <a:latin typeface="Arial" pitchFamily="34" charset="0"/>
                <a:ea typeface="楷体_GB2312" pitchFamily="49" charset="-122"/>
              </a:rPr>
              <a:t>       </a:t>
            </a:r>
            <a:r>
              <a:rPr lang="en-US" altLang="zh-CN" i="0" dirty="0">
                <a:solidFill>
                  <a:srgbClr val="333399"/>
                </a:solidFill>
                <a:latin typeface="Arial" pitchFamily="34" charset="0"/>
                <a:ea typeface="楷体_GB2312" pitchFamily="49" charset="-122"/>
              </a:rPr>
              <a:t>3)</a:t>
            </a:r>
            <a:r>
              <a:rPr lang="en-US" altLang="zh-CN" dirty="0">
                <a:solidFill>
                  <a:srgbClr val="333399"/>
                </a:solidFill>
                <a:latin typeface="Arial" pitchFamily="34" charset="0"/>
                <a:ea typeface="楷体_GB2312" pitchFamily="49" charset="-122"/>
              </a:rPr>
              <a:t> </a:t>
            </a:r>
            <a:r>
              <a:rPr lang="zh-CN" altLang="zh-CN" i="0" dirty="0">
                <a:solidFill>
                  <a:srgbClr val="333399"/>
                </a:solidFill>
                <a:latin typeface="Arial" pitchFamily="34" charset="0"/>
                <a:ea typeface="楷体_GB2312" pitchFamily="49" charset="-122"/>
              </a:rPr>
              <a:t>{</a:t>
            </a:r>
            <a:r>
              <a:rPr lang="en-US" altLang="zh-CN" dirty="0">
                <a:solidFill>
                  <a:srgbClr val="333399"/>
                </a:solidFill>
                <a:latin typeface="Arial" pitchFamily="34" charset="0"/>
                <a:ea typeface="楷体_GB2312" pitchFamily="49" charset="-122"/>
              </a:rPr>
              <a:t> w</a:t>
            </a:r>
            <a:r>
              <a:rPr lang="en-US" altLang="zh-CN" i="0" dirty="0">
                <a:solidFill>
                  <a:srgbClr val="333399"/>
                </a:solidFill>
                <a:latin typeface="Arial" pitchFamily="34" charset="0"/>
                <a:ea typeface="楷体_GB2312" pitchFamily="49" charset="-122"/>
                <a:sym typeface="Symbol" panose="05050102010706020507" pitchFamily="18" charset="2"/>
              </a:rPr>
              <a:t></a:t>
            </a:r>
            <a:r>
              <a:rPr lang="en-US" altLang="zh-CN" dirty="0">
                <a:solidFill>
                  <a:srgbClr val="333399"/>
                </a:solidFill>
                <a:latin typeface="Arial" pitchFamily="34" charset="0"/>
                <a:ea typeface="楷体_GB2312" pitchFamily="49" charset="-122"/>
                <a:sym typeface="Symbol" panose="05050102010706020507" pitchFamily="18" charset="2"/>
              </a:rPr>
              <a:t> </a:t>
            </a:r>
            <a:r>
              <a:rPr lang="en-US" altLang="zh-CN"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panose="05050102010706020507" pitchFamily="18" charset="2"/>
              </a:rPr>
              <a:t></a:t>
            </a:r>
            <a:r>
              <a:rPr lang="en-US" altLang="zh-CN" i="0" dirty="0">
                <a:solidFill>
                  <a:srgbClr val="333399"/>
                </a:solidFill>
                <a:latin typeface="Arial" pitchFamily="34" charset="0"/>
                <a:ea typeface="楷体_GB2312" pitchFamily="49" charset="-122"/>
              </a:rPr>
              <a:t>{a, b, c }*</a:t>
            </a:r>
            <a:r>
              <a:rPr lang="zh-CN" altLang="zh-CN" i="0" dirty="0">
                <a:solidFill>
                  <a:srgbClr val="333399"/>
                </a:solidFill>
                <a:latin typeface="Arial" pitchFamily="34" charset="0"/>
                <a:ea typeface="楷体_GB2312" pitchFamily="49" charset="-122"/>
              </a:rPr>
              <a:t>，</a:t>
            </a:r>
            <a:r>
              <a:rPr lang="en-US" altLang="zh-CN" i="0" dirty="0">
                <a:solidFill>
                  <a:srgbClr val="333399"/>
                </a:solidFill>
                <a:latin typeface="Arial" pitchFamily="34" charset="0"/>
                <a:ea typeface="楷体_GB2312" pitchFamily="49" charset="-122"/>
                <a:sym typeface="Symbol" panose="05050102010706020507" pitchFamily="18" charset="2"/>
              </a:rPr>
              <a:t></a:t>
            </a:r>
            <a:r>
              <a:rPr lang="en-US" altLang="zh-CN" i="0" dirty="0">
                <a:solidFill>
                  <a:srgbClr val="333399"/>
                </a:solidFill>
                <a:latin typeface="Arial" pitchFamily="34" charset="0"/>
                <a:ea typeface="楷体_GB2312" pitchFamily="49" charset="-122"/>
              </a:rPr>
              <a:t>w</a:t>
            </a:r>
            <a:r>
              <a:rPr lang="en-US" altLang="zh-CN" i="0" dirty="0">
                <a:solidFill>
                  <a:srgbClr val="333399"/>
                </a:solidFill>
                <a:latin typeface="Arial" pitchFamily="34" charset="0"/>
                <a:ea typeface="楷体_GB2312" pitchFamily="49" charset="-122"/>
                <a:sym typeface="Symbol" panose="05050102010706020507" pitchFamily="18" charset="2"/>
              </a:rPr>
              <a:t></a:t>
            </a:r>
            <a:r>
              <a:rPr lang="en-US" altLang="zh-CN" i="0" dirty="0">
                <a:solidFill>
                  <a:srgbClr val="333399"/>
                </a:solidFill>
                <a:latin typeface="Arial" pitchFamily="34" charset="0"/>
                <a:ea typeface="楷体_GB2312" pitchFamily="49" charset="-122"/>
              </a:rPr>
              <a:t> 4</a:t>
            </a:r>
            <a:r>
              <a:rPr lang="zh-CN" altLang="zh-CN" i="0" dirty="0">
                <a:solidFill>
                  <a:srgbClr val="333399"/>
                </a:solidFill>
                <a:latin typeface="Arial" pitchFamily="34" charset="0"/>
                <a:ea typeface="楷体_GB2312" pitchFamily="49" charset="-122"/>
              </a:rPr>
              <a:t>，且 </a:t>
            </a:r>
            <a:r>
              <a:rPr lang="en-US" altLang="zh-CN" i="0" dirty="0">
                <a:solidFill>
                  <a:srgbClr val="333399"/>
                </a:solidFill>
                <a:latin typeface="Arial" pitchFamily="34" charset="0"/>
                <a:ea typeface="楷体_GB2312" pitchFamily="49" charset="-122"/>
              </a:rPr>
              <a:t>w </a:t>
            </a:r>
            <a:r>
              <a:rPr lang="zh-CN" altLang="zh-CN" i="0" dirty="0">
                <a:solidFill>
                  <a:srgbClr val="333399"/>
                </a:solidFill>
                <a:latin typeface="Arial" pitchFamily="34" charset="0"/>
                <a:ea typeface="楷体_GB2312" pitchFamily="49" charset="-122"/>
              </a:rPr>
              <a:t>的前5位至少有一个子串</a:t>
            </a:r>
            <a:endParaRPr lang="en-US" altLang="zh-CN" i="0" dirty="0">
              <a:solidFill>
                <a:srgbClr val="333399"/>
              </a:solidFill>
              <a:latin typeface="Arial" pitchFamily="34" charset="0"/>
              <a:ea typeface="楷体_GB2312" pitchFamily="49" charset="-122"/>
            </a:endParaRPr>
          </a:p>
          <a:p>
            <a:pPr marL="914400" lvl="1" indent="-457200" algn="just">
              <a:buClr>
                <a:srgbClr val="800080"/>
              </a:buClr>
            </a:pPr>
            <a:r>
              <a:rPr lang="en-US" altLang="zh-CN" i="0" dirty="0">
                <a:solidFill>
                  <a:srgbClr val="333399"/>
                </a:solidFill>
                <a:latin typeface="Arial" pitchFamily="34" charset="0"/>
                <a:ea typeface="楷体_GB2312" pitchFamily="49" charset="-122"/>
              </a:rPr>
              <a:t>                   </a:t>
            </a:r>
            <a:r>
              <a:rPr lang="zh-CN" altLang="zh-CN" i="0" dirty="0">
                <a:solidFill>
                  <a:srgbClr val="333399"/>
                </a:solidFill>
                <a:latin typeface="Arial" pitchFamily="34" charset="0"/>
                <a:ea typeface="楷体_GB2312" pitchFamily="49" charset="-122"/>
              </a:rPr>
              <a:t> bac ，且 </a:t>
            </a:r>
            <a:r>
              <a:rPr lang="en-US" altLang="zh-CN" i="0" dirty="0">
                <a:solidFill>
                  <a:srgbClr val="333399"/>
                </a:solidFill>
                <a:latin typeface="Arial" pitchFamily="34" charset="0"/>
                <a:ea typeface="楷体_GB2312" pitchFamily="49" charset="-122"/>
              </a:rPr>
              <a:t>w </a:t>
            </a:r>
            <a:r>
              <a:rPr lang="zh-CN" altLang="zh-CN" i="0" dirty="0">
                <a:solidFill>
                  <a:srgbClr val="333399"/>
                </a:solidFill>
                <a:latin typeface="Arial" pitchFamily="34" charset="0"/>
                <a:ea typeface="楷体_GB2312" pitchFamily="49" charset="-122"/>
              </a:rPr>
              <a:t>的后5位至少有一个子串 acb }</a:t>
            </a:r>
          </a:p>
        </p:txBody>
      </p:sp>
      <p:sp>
        <p:nvSpPr>
          <p:cNvPr id="146439" name="Rectangle 7"/>
          <p:cNvSpPr>
            <a:spLocks noChangeArrowheads="1"/>
          </p:cNvSpPr>
          <p:nvPr/>
        </p:nvSpPr>
        <p:spPr bwMode="auto">
          <a:xfrm>
            <a:off x="1476375" y="195263"/>
            <a:ext cx="2232025"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课后练习</a:t>
            </a:r>
          </a:p>
        </p:txBody>
      </p:sp>
      <p:sp>
        <p:nvSpPr>
          <p:cNvPr id="4" name="文本框 3">
            <a:extLst>
              <a:ext uri="{FF2B5EF4-FFF2-40B4-BE49-F238E27FC236}">
                <a16:creationId xmlns:a16="http://schemas.microsoft.com/office/drawing/2014/main" id="{FE678E6E-ECFD-5746-B270-1BBE2AF68215}"/>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145</a:t>
            </a:r>
            <a:endParaRPr kumimoji="1" lang="zh-CN" altLang="en-US" sz="2000" b="0" i="0" dirty="0">
              <a:solidFill>
                <a:srgbClr val="000066"/>
              </a:solidFill>
            </a:endParaRPr>
          </a:p>
        </p:txBody>
      </p:sp>
    </p:spTree>
  </p:cSld>
  <p:clrMapOvr>
    <a:masterClrMapping/>
  </p:clrMapOvr>
  <p:transition spd="med">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4" name="Text Box 6"/>
          <p:cNvSpPr txBox="1">
            <a:spLocks noChangeArrowheads="1"/>
          </p:cNvSpPr>
          <p:nvPr/>
        </p:nvSpPr>
        <p:spPr bwMode="auto">
          <a:xfrm>
            <a:off x="831850" y="1484313"/>
            <a:ext cx="7772400" cy="2133600"/>
          </a:xfrm>
          <a:prstGeom prst="rect">
            <a:avLst/>
          </a:prstGeom>
          <a:noFill/>
          <a:ln w="9525">
            <a:noFill/>
            <a:miter lim="800000"/>
            <a:headEnd/>
            <a:tailEnd/>
          </a:ln>
          <a:effectLst/>
        </p:spPr>
        <p:txBody>
          <a:bodyPr>
            <a:spAutoFit/>
          </a:bodyPr>
          <a:lstStyle/>
          <a:p>
            <a:pPr marL="457200" indent="-457200" algn="l">
              <a:buClr>
                <a:srgbClr val="800080"/>
              </a:buClr>
              <a:buFont typeface="Wingdings" pitchFamily="2" charset="2"/>
              <a:buNone/>
            </a:pPr>
            <a:r>
              <a:rPr lang="en-US" altLang="zh-CN" sz="1000" i="0">
                <a:solidFill>
                  <a:srgbClr val="333399"/>
                </a:solidFill>
                <a:latin typeface="Arial" pitchFamily="34" charset="0"/>
                <a:ea typeface="楷体_GB2312" pitchFamily="49" charset="-122"/>
              </a:rPr>
              <a:t> </a:t>
            </a:r>
          </a:p>
          <a:p>
            <a:pPr marL="457200" indent="-457200" algn="just">
              <a:buClr>
                <a:srgbClr val="800080"/>
              </a:buClr>
              <a:buFont typeface="Wingdings" pitchFamily="2" charset="2"/>
              <a:buChar char="²"/>
            </a:pPr>
            <a:r>
              <a:rPr lang="en-US" altLang="zh-CN" sz="2400" i="0">
                <a:solidFill>
                  <a:srgbClr val="333399"/>
                </a:solidFill>
                <a:latin typeface="Arial" pitchFamily="34" charset="0"/>
                <a:ea typeface="楷体_GB2312" pitchFamily="49" charset="-122"/>
              </a:rPr>
              <a:t> </a:t>
            </a:r>
            <a:r>
              <a:rPr lang="zh-CN" altLang="en-US" sz="2400" i="0">
                <a:latin typeface="Arial" pitchFamily="34" charset="0"/>
                <a:ea typeface="楷体_GB2312" pitchFamily="49" charset="-122"/>
              </a:rPr>
              <a:t>自测题</a:t>
            </a:r>
            <a:r>
              <a:rPr lang="en-US" altLang="zh-CN" sz="2400" i="0">
                <a:latin typeface="Arial" pitchFamily="34" charset="0"/>
                <a:ea typeface="楷体_GB2312" pitchFamily="49" charset="-122"/>
              </a:rPr>
              <a:t>:</a:t>
            </a:r>
          </a:p>
          <a:p>
            <a:pPr marL="457200" indent="-457200" algn="just">
              <a:buClr>
                <a:srgbClr val="800080"/>
              </a:buClr>
              <a:buFont typeface="Wingdings" pitchFamily="2" charset="2"/>
              <a:buNone/>
            </a:pPr>
            <a:endParaRPr lang="en-US" altLang="zh-CN" sz="1000" i="0">
              <a:latin typeface="Arial" pitchFamily="34" charset="0"/>
              <a:ea typeface="楷体_GB2312" pitchFamily="49" charset="-122"/>
            </a:endParaRPr>
          </a:p>
          <a:p>
            <a:pPr marL="914400" lvl="1" indent="-457200" algn="just">
              <a:buClr>
                <a:srgbClr val="800080"/>
              </a:buClr>
              <a:buFont typeface="Symbol" pitchFamily="18" charset="2"/>
              <a:buChar char="-"/>
            </a:pPr>
            <a:r>
              <a:rPr lang="zh-CN" i="0">
                <a:solidFill>
                  <a:srgbClr val="333399"/>
                </a:solidFill>
                <a:latin typeface="Arial" pitchFamily="34" charset="0"/>
                <a:ea typeface="楷体_GB2312" pitchFamily="49" charset="-122"/>
              </a:rPr>
              <a:t>左下图表示一个 </a:t>
            </a:r>
            <a:r>
              <a:rPr lang="zh-CN" altLang="zh-CN" i="0">
                <a:solidFill>
                  <a:srgbClr val="333399"/>
                </a:solidFill>
                <a:latin typeface="Arial" pitchFamily="34" charset="0"/>
                <a:ea typeface="楷体_GB2312" pitchFamily="49" charset="-122"/>
              </a:rPr>
              <a:t>DFA</a:t>
            </a:r>
            <a:r>
              <a:rPr lang="zh-CN" i="0">
                <a:solidFill>
                  <a:srgbClr val="333399"/>
                </a:solidFill>
                <a:latin typeface="Arial" pitchFamily="34" charset="0"/>
                <a:ea typeface="楷体_GB2312" pitchFamily="49" charset="-122"/>
              </a:rPr>
              <a:t>，构造出与该</a:t>
            </a:r>
            <a:r>
              <a:rPr lang="en-US" altLang="zh-CN" i="0">
                <a:solidFill>
                  <a:srgbClr val="333399"/>
                </a:solidFill>
                <a:latin typeface="Arial" pitchFamily="34" charset="0"/>
                <a:ea typeface="楷体_GB2312" pitchFamily="49" charset="-122"/>
              </a:rPr>
              <a:t>DFA</a:t>
            </a:r>
            <a:r>
              <a:rPr lang="zh-CN" i="0">
                <a:solidFill>
                  <a:srgbClr val="333399"/>
                </a:solidFill>
                <a:latin typeface="Arial" pitchFamily="34" charset="0"/>
                <a:ea typeface="楷体_GB2312" pitchFamily="49" charset="-122"/>
              </a:rPr>
              <a:t>等价的最小化的</a:t>
            </a:r>
            <a:r>
              <a:rPr lang="en-US" altLang="zh-CN" i="0">
                <a:solidFill>
                  <a:srgbClr val="333399"/>
                </a:solidFill>
                <a:latin typeface="Arial" pitchFamily="34" charset="0"/>
                <a:ea typeface="楷体_GB2312" pitchFamily="49" charset="-122"/>
              </a:rPr>
              <a:t>DFA</a:t>
            </a:r>
            <a:r>
              <a:rPr lang="zh-CN" altLang="en-US" i="0">
                <a:solidFill>
                  <a:srgbClr val="333399"/>
                </a:solidFill>
                <a:latin typeface="Arial" pitchFamily="34" charset="0"/>
                <a:ea typeface="楷体_GB2312" pitchFamily="49" charset="-122"/>
              </a:rPr>
              <a:t>（即拥有的状态数目最少）。</a:t>
            </a:r>
            <a:r>
              <a:rPr lang="en-US" altLang="zh-CN" i="0">
                <a:solidFill>
                  <a:srgbClr val="333399"/>
                </a:solidFill>
                <a:latin typeface="Arial" pitchFamily="34" charset="0"/>
                <a:ea typeface="楷体_GB2312" pitchFamily="49" charset="-122"/>
              </a:rPr>
              <a:t>(</a:t>
            </a:r>
            <a:r>
              <a:rPr lang="zh-CN" altLang="en-US" i="0">
                <a:solidFill>
                  <a:srgbClr val="333399"/>
                </a:solidFill>
                <a:latin typeface="Arial" pitchFamily="34" charset="0"/>
                <a:ea typeface="楷体_GB2312" pitchFamily="49" charset="-122"/>
              </a:rPr>
              <a:t>分主要步骤或直接写出结果均可</a:t>
            </a:r>
            <a:r>
              <a:rPr lang="en-US" altLang="zh-CN" i="0">
                <a:latin typeface="Arial" pitchFamily="34" charset="0"/>
                <a:ea typeface="楷体_GB2312" pitchFamily="49" charset="-122"/>
              </a:rPr>
              <a:t>)</a:t>
            </a:r>
            <a:r>
              <a:rPr lang="zh-CN" i="0">
                <a:solidFill>
                  <a:srgbClr val="333399"/>
                </a:solidFill>
                <a:latin typeface="Arial" pitchFamily="34" charset="0"/>
                <a:ea typeface="楷体_GB2312" pitchFamily="49" charset="-122"/>
              </a:rPr>
              <a:t> </a:t>
            </a:r>
          </a:p>
          <a:p>
            <a:pPr marL="914400" lvl="1" indent="-457200" algn="just">
              <a:buClr>
                <a:srgbClr val="800080"/>
              </a:buClr>
              <a:buFont typeface="Symbol" pitchFamily="18" charset="2"/>
              <a:buChar char="-"/>
            </a:pPr>
            <a:endParaRPr lang="zh-CN" i="0">
              <a:solidFill>
                <a:srgbClr val="333399"/>
              </a:solidFill>
              <a:latin typeface="Arial" pitchFamily="34" charset="0"/>
              <a:ea typeface="楷体_GB2312" pitchFamily="49" charset="-122"/>
            </a:endParaRPr>
          </a:p>
          <a:p>
            <a:pPr marL="914400" lvl="1" indent="-457200" algn="just">
              <a:buClr>
                <a:srgbClr val="800080"/>
              </a:buClr>
              <a:buFont typeface="Symbol" pitchFamily="18" charset="2"/>
              <a:buChar char="-"/>
            </a:pPr>
            <a:endParaRPr lang="zh-CN" sz="1000" i="0">
              <a:solidFill>
                <a:srgbClr val="333399"/>
              </a:solidFill>
              <a:latin typeface="Arial" pitchFamily="34" charset="0"/>
              <a:ea typeface="楷体_GB2312" pitchFamily="49" charset="-122"/>
            </a:endParaRPr>
          </a:p>
        </p:txBody>
      </p:sp>
      <p:sp>
        <p:nvSpPr>
          <p:cNvPr id="145415" name="Rectangle 7"/>
          <p:cNvSpPr>
            <a:spLocks noChangeArrowheads="1"/>
          </p:cNvSpPr>
          <p:nvPr/>
        </p:nvSpPr>
        <p:spPr bwMode="auto">
          <a:xfrm>
            <a:off x="1476375" y="195263"/>
            <a:ext cx="2232025"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课后练习</a:t>
            </a:r>
          </a:p>
        </p:txBody>
      </p:sp>
      <p:graphicFrame>
        <p:nvGraphicFramePr>
          <p:cNvPr id="145416" name="Object 8"/>
          <p:cNvGraphicFramePr>
            <a:graphicFrameLocks noChangeAspect="1"/>
          </p:cNvGraphicFramePr>
          <p:nvPr/>
        </p:nvGraphicFramePr>
        <p:xfrm>
          <a:off x="2206625" y="3119438"/>
          <a:ext cx="4237038" cy="1697037"/>
        </p:xfrm>
        <a:graphic>
          <a:graphicData uri="http://schemas.openxmlformats.org/presentationml/2006/ole">
            <mc:AlternateContent xmlns:mc="http://schemas.openxmlformats.org/markup-compatibility/2006">
              <mc:Choice xmlns:v="urn:schemas-microsoft-com:vml" Requires="v">
                <p:oleObj spid="_x0000_s145492" name="Visio" r:id="rId3" imgW="4730857" imgH="1893664" progId="Visio.Drawing.11">
                  <p:embed/>
                </p:oleObj>
              </mc:Choice>
              <mc:Fallback>
                <p:oleObj name="Visio" r:id="rId3" imgW="4730857" imgH="1893664" progId="Visio.Drawing.11">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625" y="3119438"/>
                        <a:ext cx="4237038" cy="169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文本框 4">
            <a:extLst>
              <a:ext uri="{FF2B5EF4-FFF2-40B4-BE49-F238E27FC236}">
                <a16:creationId xmlns:a16="http://schemas.microsoft.com/office/drawing/2014/main" id="{11470E11-F31C-BB4B-BF48-5025C3FF9839}"/>
              </a:ext>
            </a:extLst>
          </p:cNvPr>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146</a:t>
            </a:r>
            <a:endParaRPr kumimoji="1" lang="zh-CN" altLang="en-US" sz="2000" b="0" i="0" dirty="0">
              <a:solidFill>
                <a:srgbClr val="000066"/>
              </a:solidFill>
            </a:endParaRPr>
          </a:p>
        </p:txBody>
      </p:sp>
    </p:spTree>
  </p:cSld>
  <p:clrMapOvr>
    <a:masterClrMapping/>
  </p:clrMapOvr>
  <p:transition spd="med">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352800" y="4479925"/>
            <a:ext cx="2819400" cy="701675"/>
          </a:xfrm>
          <a:prstGeom prst="rect">
            <a:avLst/>
          </a:prstGeom>
          <a:noFill/>
          <a:ln w="9525">
            <a:noFill/>
            <a:miter lim="800000"/>
            <a:headEnd/>
            <a:tailEnd/>
          </a:ln>
          <a:effectLst/>
        </p:spPr>
        <p:txBody>
          <a:bodyPr>
            <a:spAutoFit/>
          </a:bodyPr>
          <a:lstStyle/>
          <a:p>
            <a:pPr algn="l"/>
            <a:r>
              <a:rPr lang="en-US" altLang="zh-CN" sz="4000">
                <a:solidFill>
                  <a:schemeClr val="hlink"/>
                </a:solidFill>
                <a:latin typeface="Arial" pitchFamily="34" charset="0"/>
              </a:rPr>
              <a:t>Thank You</a:t>
            </a:r>
            <a:endParaRPr lang="en-US" altLang="zh-CN" sz="3200">
              <a:solidFill>
                <a:schemeClr val="hlink"/>
              </a:solidFill>
              <a:latin typeface="CMR10" charset="0"/>
            </a:endParaRPr>
          </a:p>
        </p:txBody>
      </p:sp>
      <p:sp>
        <p:nvSpPr>
          <p:cNvPr id="82947" name="Rectangle 3"/>
          <p:cNvSpPr>
            <a:spLocks noChangeArrowheads="1"/>
          </p:cNvSpPr>
          <p:nvPr/>
        </p:nvSpPr>
        <p:spPr bwMode="auto">
          <a:xfrm>
            <a:off x="1981200" y="2209800"/>
            <a:ext cx="3886200" cy="609600"/>
          </a:xfrm>
          <a:prstGeom prst="rect">
            <a:avLst/>
          </a:prstGeom>
          <a:noFill/>
          <a:ln w="9525">
            <a:noFill/>
            <a:miter lim="800000"/>
            <a:headEnd/>
            <a:tailEnd/>
          </a:ln>
          <a:effectLst/>
        </p:spPr>
        <p:txBody>
          <a:bodyPr anchor="b"/>
          <a:lstStyle/>
          <a:p>
            <a:pPr algn="l">
              <a:lnSpc>
                <a:spcPct val="90000"/>
              </a:lnSpc>
            </a:pPr>
            <a:r>
              <a:rPr lang="en-US" altLang="zh-CN" sz="3200">
                <a:solidFill>
                  <a:schemeClr val="hlink"/>
                </a:solidFill>
                <a:latin typeface="Arial" pitchFamily="34" charset="0"/>
              </a:rPr>
              <a:t>That’s all for today.</a:t>
            </a:r>
            <a:r>
              <a:rPr lang="en-US" altLang="zh-CN" sz="3200">
                <a:solidFill>
                  <a:schemeClr val="hlink"/>
                </a:solidFill>
                <a:latin typeface="CMR10" charset="0"/>
              </a:rPr>
              <a:t> </a:t>
            </a:r>
          </a:p>
        </p:txBody>
      </p:sp>
      <p:sp>
        <p:nvSpPr>
          <p:cNvPr id="4" name="文本框 3">
            <a:extLst>
              <a:ext uri="{FF2B5EF4-FFF2-40B4-BE49-F238E27FC236}">
                <a16:creationId xmlns:a16="http://schemas.microsoft.com/office/drawing/2014/main" id="{506BA6BF-69CA-4E4B-A3C4-279D47FDABC4}"/>
              </a:ext>
            </a:extLst>
          </p:cNvPr>
          <p:cNvSpPr txBox="1"/>
          <p:nvPr/>
        </p:nvSpPr>
        <p:spPr>
          <a:xfrm>
            <a:off x="8388424" y="6457890"/>
            <a:ext cx="899592" cy="400110"/>
          </a:xfrm>
          <a:prstGeom prst="rect">
            <a:avLst/>
          </a:prstGeom>
          <a:noFill/>
        </p:spPr>
        <p:txBody>
          <a:bodyPr wrap="square" rtlCol="0">
            <a:spAutoFit/>
          </a:bodyPr>
          <a:lstStyle/>
          <a:p>
            <a:r>
              <a:rPr lang="en-US" altLang="zh-CN" b="0" i="0">
                <a:solidFill>
                  <a:srgbClr val="000066"/>
                </a:solidFill>
              </a:rPr>
              <a:t>147</a:t>
            </a:r>
            <a:endParaRPr kumimoji="1" lang="zh-CN" altLang="en-US" sz="2000" b="0" i="0" dirty="0">
              <a:solidFill>
                <a:srgbClr val="000066"/>
              </a:solidFill>
            </a:endParaRPr>
          </a:p>
        </p:txBody>
      </p:sp>
    </p:spTree>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75" name="Text Box 27"/>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104476" name="Text Box 28"/>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104477" name="Object 29"/>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04634" name="Visio" r:id="rId3" imgW="3214714" imgH="2545545" progId="Visio.Drawing.11">
                  <p:embed/>
                </p:oleObj>
              </mc:Choice>
              <mc:Fallback>
                <p:oleObj name="Visio" r:id="rId3" imgW="3214714" imgH="2545545"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78" name="Text Box 30"/>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104479" name="Text Box 31"/>
          <p:cNvSpPr txBox="1">
            <a:spLocks noChangeArrowheads="1"/>
          </p:cNvSpPr>
          <p:nvPr/>
        </p:nvSpPr>
        <p:spPr bwMode="auto">
          <a:xfrm>
            <a:off x="1763713" y="49418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104480" name="Line 32"/>
          <p:cNvSpPr>
            <a:spLocks noChangeShapeType="1"/>
          </p:cNvSpPr>
          <p:nvPr/>
        </p:nvSpPr>
        <p:spPr bwMode="auto">
          <a:xfrm flipV="1">
            <a:off x="6516688" y="3192463"/>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graphicFrame>
        <p:nvGraphicFramePr>
          <p:cNvPr id="104481" name="Object 33"/>
          <p:cNvGraphicFramePr>
            <a:graphicFrameLocks noChangeAspect="1"/>
          </p:cNvGraphicFramePr>
          <p:nvPr/>
        </p:nvGraphicFramePr>
        <p:xfrm>
          <a:off x="5867400" y="2622550"/>
          <a:ext cx="865188" cy="449263"/>
        </p:xfrm>
        <a:graphic>
          <a:graphicData uri="http://schemas.openxmlformats.org/presentationml/2006/ole">
            <mc:AlternateContent xmlns:mc="http://schemas.openxmlformats.org/markup-compatibility/2006">
              <mc:Choice xmlns:v="urn:schemas-microsoft-com:vml" Requires="v">
                <p:oleObj spid="_x0000_s104635" name="Visio" r:id="rId5" imgW="719960" imgH="374769" progId="Visio.Drawing.11">
                  <p:embed/>
                </p:oleObj>
              </mc:Choice>
              <mc:Fallback>
                <p:oleObj name="Visio" r:id="rId5" imgW="719960" imgH="374769" progId="Visio.Drawing.11">
                  <p:embed/>
                  <p:pic>
                    <p:nvPicPr>
                      <p:cNvPr id="0"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2622550"/>
                        <a:ext cx="8651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82" name="Rectangle 34"/>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04483" name="Text Box 35">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77320715-325F-FC40-96FD-50FDF3C3FD6E}"/>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15</a:t>
            </a:r>
            <a:endParaRPr kumimoji="1" lang="zh-CN" altLang="en-US" sz="2000" b="0" i="0" dirty="0">
              <a:solidFill>
                <a:srgbClr val="000066"/>
              </a:solidFill>
            </a:endParaRPr>
          </a:p>
        </p:txBody>
      </p:sp>
    </p:spTree>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98" name="Line 26"/>
          <p:cNvSpPr>
            <a:spLocks noChangeShapeType="1"/>
          </p:cNvSpPr>
          <p:nvPr/>
        </p:nvSpPr>
        <p:spPr bwMode="auto">
          <a:xfrm flipV="1">
            <a:off x="6877050" y="3192463"/>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105499" name="Text Box 27"/>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105500" name="Text Box 28"/>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105501" name="Text Box 29"/>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105502" name="Object 30"/>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05657" name="Visio" r:id="rId3" imgW="3214714" imgH="2545545" progId="Visio.Drawing.11">
                  <p:embed/>
                </p:oleObj>
              </mc:Choice>
              <mc:Fallback>
                <p:oleObj name="Visio" r:id="rId3" imgW="3214714" imgH="2545545" progId="Visio.Drawing.11">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503" name="Text Box 31"/>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graphicFrame>
        <p:nvGraphicFramePr>
          <p:cNvPr id="105504" name="Object 32"/>
          <p:cNvGraphicFramePr>
            <a:graphicFrameLocks noChangeAspect="1"/>
          </p:cNvGraphicFramePr>
          <p:nvPr/>
        </p:nvGraphicFramePr>
        <p:xfrm>
          <a:off x="5867400" y="2622550"/>
          <a:ext cx="865188" cy="449263"/>
        </p:xfrm>
        <a:graphic>
          <a:graphicData uri="http://schemas.openxmlformats.org/presentationml/2006/ole">
            <mc:AlternateContent xmlns:mc="http://schemas.openxmlformats.org/markup-compatibility/2006">
              <mc:Choice xmlns:v="urn:schemas-microsoft-com:vml" Requires="v">
                <p:oleObj spid="_x0000_s105658" name="Visio" r:id="rId5" imgW="719960" imgH="374769" progId="Visio.Drawing.11">
                  <p:embed/>
                </p:oleObj>
              </mc:Choice>
              <mc:Fallback>
                <p:oleObj name="Visio" r:id="rId5" imgW="719960" imgH="374769" progId="Visio.Drawing.11">
                  <p:embed/>
                  <p:pic>
                    <p:nvPicPr>
                      <p:cNvPr id="0"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2622550"/>
                        <a:ext cx="8651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505" name="Text Box 33"/>
          <p:cNvSpPr txBox="1">
            <a:spLocks noChangeArrowheads="1"/>
          </p:cNvSpPr>
          <p:nvPr/>
        </p:nvSpPr>
        <p:spPr bwMode="auto">
          <a:xfrm>
            <a:off x="1423988" y="2438400"/>
            <a:ext cx="484187" cy="519113"/>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endParaRPr lang="en-US" altLang="zh-CN" sz="2800" b="0" i="0"/>
          </a:p>
        </p:txBody>
      </p:sp>
      <p:sp>
        <p:nvSpPr>
          <p:cNvPr id="105506" name="Rectangle 34"/>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05507" name="Text Box 35">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6" name="文本框 15">
            <a:extLst>
              <a:ext uri="{FF2B5EF4-FFF2-40B4-BE49-F238E27FC236}">
                <a16:creationId xmlns:a16="http://schemas.microsoft.com/office/drawing/2014/main" id="{70A6E523-0F57-0244-8493-DC82FB5D54DE}"/>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16</a:t>
            </a:r>
            <a:endParaRPr kumimoji="1" lang="zh-CN" altLang="en-US" sz="2000" b="0" i="0" dirty="0">
              <a:solidFill>
                <a:srgbClr val="000066"/>
              </a:solidFill>
            </a:endParaRPr>
          </a:p>
        </p:txBody>
      </p:sp>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3" name="Line 9"/>
          <p:cNvSpPr>
            <a:spLocks noChangeShapeType="1"/>
          </p:cNvSpPr>
          <p:nvPr/>
        </p:nvSpPr>
        <p:spPr bwMode="auto">
          <a:xfrm flipV="1">
            <a:off x="6156325" y="3192463"/>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108554" name="Text Box 10"/>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108555" name="Text Box 11"/>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108556" name="Text Box 12"/>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108557" name="Object 13"/>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08713" name="Visio" r:id="rId3" imgW="3214714" imgH="2545545" progId="Visio.Drawing.11">
                  <p:embed/>
                </p:oleObj>
              </mc:Choice>
              <mc:Fallback>
                <p:oleObj name="Visio" r:id="rId3" imgW="3214714" imgH="2545545" progId="Visio.Drawing.11">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58" name="Text Box 14"/>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graphicFrame>
        <p:nvGraphicFramePr>
          <p:cNvPr id="108560" name="Object 16"/>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108714" name="Visio" r:id="rId5" imgW="1764318" imgH="377291" progId="Visio.Drawing.11">
                  <p:embed/>
                </p:oleObj>
              </mc:Choice>
              <mc:Fallback>
                <p:oleObj name="Visio" r:id="rId5" imgW="1764318" imgH="377291" progId="Visio.Drawing.11">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61" name="Rectangle 17"/>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08562" name="Text Box 18">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056BBA84-01C4-AE48-ABA9-EEEBB766A16F}"/>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17</a:t>
            </a:r>
            <a:endParaRPr kumimoji="1" lang="zh-CN" altLang="en-US" sz="2000" b="0" i="0" dirty="0">
              <a:solidFill>
                <a:srgbClr val="000066"/>
              </a:solidFill>
            </a:endParaRPr>
          </a:p>
        </p:txBody>
      </p:sp>
    </p:spTree>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7" name="Line 9"/>
          <p:cNvSpPr>
            <a:spLocks noChangeShapeType="1"/>
          </p:cNvSpPr>
          <p:nvPr/>
        </p:nvSpPr>
        <p:spPr bwMode="auto">
          <a:xfrm flipV="1">
            <a:off x="6516688" y="3192463"/>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graphicFrame>
        <p:nvGraphicFramePr>
          <p:cNvPr id="109583" name="Object 15"/>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109739" name="Visio" r:id="rId3" imgW="1764318" imgH="377291" progId="Visio.Drawing.11">
                  <p:embed/>
                </p:oleObj>
              </mc:Choice>
              <mc:Fallback>
                <p:oleObj name="Visio" r:id="rId3" imgW="1764318" imgH="377291" progId="Visio.Drawing.11">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584" name="Text Box 16"/>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109585" name="Text Box 17"/>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109586" name="Object 18"/>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09740" name="Visio" r:id="rId5" imgW="3214714" imgH="2545545" progId="Visio.Drawing.11">
                  <p:embed/>
                </p:oleObj>
              </mc:Choice>
              <mc:Fallback>
                <p:oleObj name="Visio" r:id="rId5" imgW="3214714" imgH="2545545" progId="Visio.Drawing.11">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587" name="Text Box 19"/>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109588" name="Text Box 20"/>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109589" name="Rectangle 21"/>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09590" name="Text Box 22">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6AFD6566-7A2F-2B48-8F9E-BE997A67C6FB}"/>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18</a:t>
            </a:r>
            <a:endParaRPr kumimoji="1" lang="zh-CN" altLang="en-US" sz="2000" b="0" i="0" dirty="0">
              <a:solidFill>
                <a:srgbClr val="000066"/>
              </a:solidFill>
            </a:endParaRPr>
          </a:p>
        </p:txBody>
      </p:sp>
    </p:spTree>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01" name="Line 9"/>
          <p:cNvSpPr>
            <a:spLocks noChangeShapeType="1"/>
          </p:cNvSpPr>
          <p:nvPr/>
        </p:nvSpPr>
        <p:spPr bwMode="auto">
          <a:xfrm flipV="1">
            <a:off x="6948488" y="3192463"/>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graphicFrame>
        <p:nvGraphicFramePr>
          <p:cNvPr id="110607" name="Object 15"/>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110762" name="Visio" r:id="rId3" imgW="1764318" imgH="377291" progId="Visio.Drawing.11">
                  <p:embed/>
                </p:oleObj>
              </mc:Choice>
              <mc:Fallback>
                <p:oleObj name="Visio" r:id="rId3" imgW="1764318" imgH="377291" progId="Visio.Drawing.11">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608" name="Text Box 16"/>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graphicFrame>
        <p:nvGraphicFramePr>
          <p:cNvPr id="110609" name="Object 17"/>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10763" name="Visio" r:id="rId5" imgW="3214714" imgH="2545545" progId="Visio.Drawing.11">
                  <p:embed/>
                </p:oleObj>
              </mc:Choice>
              <mc:Fallback>
                <p:oleObj name="Visio" r:id="rId5" imgW="3214714" imgH="2545545" progId="Visio.Drawing.11">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610" name="Text Box 18"/>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110611" name="Text Box 19"/>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110612" name="Text Box 20"/>
          <p:cNvSpPr txBox="1">
            <a:spLocks noChangeArrowheads="1"/>
          </p:cNvSpPr>
          <p:nvPr/>
        </p:nvSpPr>
        <p:spPr bwMode="auto">
          <a:xfrm>
            <a:off x="3797300" y="49418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sp>
        <p:nvSpPr>
          <p:cNvPr id="110613" name="Rectangle 21"/>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10614" name="Text Box 22">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89AEA4E3-EBF1-CB40-A393-55320F5B46A4}"/>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19</a:t>
            </a:r>
            <a:endParaRPr kumimoji="1" lang="zh-CN" altLang="en-US" sz="2000" b="0" i="0" dirty="0">
              <a:solidFill>
                <a:srgbClr val="000066"/>
              </a:solidFill>
            </a:endParaRPr>
          </a:p>
        </p:txBody>
      </p:sp>
    </p:spTree>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56" name="Text Box 16">
            <a:hlinkClick r:id="rId2" action="ppaction://hlinksldjump"/>
          </p:cNvPr>
          <p:cNvSpPr txBox="1">
            <a:spLocks noChangeArrowheads="1"/>
          </p:cNvSpPr>
          <p:nvPr/>
        </p:nvSpPr>
        <p:spPr bwMode="auto">
          <a:xfrm>
            <a:off x="971550" y="1479550"/>
            <a:ext cx="4433888"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dirty="0">
                <a:solidFill>
                  <a:srgbClr val="333399"/>
                </a:solidFill>
                <a:latin typeface="楷体_GB2312" pitchFamily="49" charset="-122"/>
                <a:ea typeface="楷体_GB2312" pitchFamily="49" charset="-122"/>
              </a:rPr>
              <a:t> </a:t>
            </a:r>
            <a:r>
              <a:rPr lang="zh-CN" altLang="en-US" sz="3200" i="0" dirty="0">
                <a:latin typeface="楷体_GB2312" pitchFamily="49" charset="-122"/>
                <a:ea typeface="楷体_GB2312" pitchFamily="49" charset="-122"/>
              </a:rPr>
              <a:t>确定有限自动机</a:t>
            </a:r>
            <a:endParaRPr lang="zh-CN" altLang="en-US" sz="3200" i="0" dirty="0">
              <a:solidFill>
                <a:srgbClr val="333399"/>
              </a:solidFill>
              <a:latin typeface="楷体_GB2312" pitchFamily="49" charset="-122"/>
              <a:ea typeface="楷体_GB2312" pitchFamily="49" charset="-122"/>
            </a:endParaRPr>
          </a:p>
        </p:txBody>
      </p:sp>
      <p:sp>
        <p:nvSpPr>
          <p:cNvPr id="87061" name="Text Box 21">
            <a:hlinkClick r:id="rId3" action="ppaction://hlinksldjump"/>
          </p:cNvPr>
          <p:cNvSpPr txBox="1">
            <a:spLocks noChangeArrowheads="1"/>
          </p:cNvSpPr>
          <p:nvPr/>
        </p:nvSpPr>
        <p:spPr bwMode="auto">
          <a:xfrm>
            <a:off x="971550" y="2200275"/>
            <a:ext cx="5761038"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非确定有限自动机</a:t>
            </a:r>
            <a:endParaRPr lang="zh-CN" altLang="en-US" sz="3200" i="0">
              <a:solidFill>
                <a:srgbClr val="333399"/>
              </a:solidFill>
              <a:latin typeface="楷体_GB2312" pitchFamily="49" charset="-122"/>
              <a:ea typeface="楷体_GB2312" pitchFamily="49" charset="-122"/>
            </a:endParaRPr>
          </a:p>
        </p:txBody>
      </p:sp>
      <p:sp>
        <p:nvSpPr>
          <p:cNvPr id="87062" name="Text Box 22">
            <a:hlinkClick r:id="rId4" action="ppaction://hlinksldjump"/>
          </p:cNvPr>
          <p:cNvSpPr txBox="1">
            <a:spLocks noChangeArrowheads="1"/>
          </p:cNvSpPr>
          <p:nvPr/>
        </p:nvSpPr>
        <p:spPr bwMode="auto">
          <a:xfrm>
            <a:off x="971550" y="2921000"/>
            <a:ext cx="756126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确定与非确定有限自动机的等价性</a:t>
            </a:r>
            <a:endParaRPr lang="zh-CN" altLang="en-US" sz="3200" i="0">
              <a:solidFill>
                <a:srgbClr val="333399"/>
              </a:solidFill>
              <a:latin typeface="楷体_GB2312" pitchFamily="49" charset="-122"/>
              <a:ea typeface="楷体_GB2312" pitchFamily="49" charset="-122"/>
            </a:endParaRPr>
          </a:p>
        </p:txBody>
      </p:sp>
      <p:sp>
        <p:nvSpPr>
          <p:cNvPr id="87064" name="Rectangle 24"/>
          <p:cNvSpPr>
            <a:spLocks noChangeArrowheads="1"/>
          </p:cNvSpPr>
          <p:nvPr/>
        </p:nvSpPr>
        <p:spPr bwMode="auto">
          <a:xfrm>
            <a:off x="1476375" y="195263"/>
            <a:ext cx="3740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latin typeface="华文行楷" pitchFamily="2" charset="-122"/>
                <a:ea typeface="华文行楷" pitchFamily="2" charset="-122"/>
              </a:rPr>
              <a:t>有限状态自动机</a:t>
            </a:r>
          </a:p>
        </p:txBody>
      </p:sp>
      <p:sp>
        <p:nvSpPr>
          <p:cNvPr id="87066" name="Text Box 26">
            <a:hlinkClick r:id="rId5" action="ppaction://hlinksldjump"/>
          </p:cNvPr>
          <p:cNvSpPr txBox="1">
            <a:spLocks noChangeArrowheads="1"/>
          </p:cNvSpPr>
          <p:nvPr/>
        </p:nvSpPr>
        <p:spPr bwMode="auto">
          <a:xfrm>
            <a:off x="971550" y="4217988"/>
            <a:ext cx="6207125" cy="579437"/>
          </a:xfrm>
          <a:prstGeom prst="rect">
            <a:avLst/>
          </a:prstGeom>
          <a:noFill/>
          <a:ln w="9525">
            <a:noFill/>
            <a:miter lim="800000"/>
            <a:headEnd/>
            <a:tailEnd/>
          </a:ln>
          <a:effectLst/>
        </p:spPr>
        <p:txBody>
          <a:bodyPr wrap="none">
            <a:spAutoFit/>
          </a:bodyPr>
          <a:lstStyle/>
          <a:p>
            <a:pPr algn="l">
              <a:buClr>
                <a:srgbClr val="800080"/>
              </a:buClr>
              <a:buFont typeface="Wingdings" pitchFamily="2" charset="2"/>
              <a:buChar char="²"/>
            </a:pPr>
            <a:r>
              <a:rPr lang="en-US" altLang="zh-CN" sz="3200" i="0">
                <a:solidFill>
                  <a:srgbClr val="333399"/>
                </a:solidFill>
                <a:latin typeface="Arial" pitchFamily="34" charset="0"/>
                <a:ea typeface="楷体_GB2312" pitchFamily="49" charset="-122"/>
              </a:rPr>
              <a:t>  </a:t>
            </a:r>
            <a:r>
              <a:rPr lang="zh-CN" altLang="en-US" sz="3200" i="0">
                <a:latin typeface="Arial" pitchFamily="34" charset="0"/>
                <a:ea typeface="楷体_GB2312" pitchFamily="49" charset="-122"/>
              </a:rPr>
              <a:t>带 </a:t>
            </a:r>
            <a:r>
              <a:rPr lang="zh-CN" altLang="en-US" sz="3200">
                <a:latin typeface="Arial" pitchFamily="34" charset="0"/>
                <a:ea typeface="楷体_GB2312" pitchFamily="49" charset="-122"/>
                <a:sym typeface="Symbol" pitchFamily="18" charset="2"/>
              </a:rPr>
              <a:t> </a:t>
            </a:r>
            <a:r>
              <a:rPr lang="en-US" altLang="zh-CN" sz="3200" i="0">
                <a:latin typeface="Arial" pitchFamily="34" charset="0"/>
                <a:ea typeface="楷体_GB2312" pitchFamily="49" charset="-122"/>
                <a:cs typeface="Times New Roman" pitchFamily="18" charset="0"/>
              </a:rPr>
              <a:t>-</a:t>
            </a:r>
            <a:r>
              <a:rPr lang="zh-CN" altLang="en-US" sz="3200" i="0">
                <a:latin typeface="Arial" pitchFamily="34" charset="0"/>
                <a:ea typeface="楷体_GB2312" pitchFamily="49" charset="-122"/>
              </a:rPr>
              <a:t>转移的非确定有限自动机</a:t>
            </a:r>
          </a:p>
        </p:txBody>
      </p:sp>
      <p:sp>
        <p:nvSpPr>
          <p:cNvPr id="87067" name="Text Box 27">
            <a:hlinkClick r:id="rId6" action="ppaction://hlinksldjump"/>
          </p:cNvPr>
          <p:cNvSpPr txBox="1">
            <a:spLocks noChangeArrowheads="1"/>
          </p:cNvSpPr>
          <p:nvPr/>
        </p:nvSpPr>
        <p:spPr bwMode="auto">
          <a:xfrm>
            <a:off x="971550" y="3571875"/>
            <a:ext cx="7416800"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有限自动机的一个应用 </a:t>
            </a:r>
            <a:r>
              <a:rPr lang="en-US" altLang="zh-CN" sz="3200" i="0">
                <a:latin typeface="Arial" pitchFamily="34" charset="0"/>
                <a:ea typeface="楷体_GB2312" pitchFamily="49" charset="-122"/>
                <a:cs typeface="Times New Roman" pitchFamily="18" charset="0"/>
              </a:rPr>
              <a:t>— </a:t>
            </a:r>
            <a:r>
              <a:rPr lang="zh-CN" altLang="en-US" sz="3200" i="0">
                <a:latin typeface="Arial" pitchFamily="34" charset="0"/>
                <a:ea typeface="楷体_GB2312" pitchFamily="49" charset="-122"/>
              </a:rPr>
              <a:t>文本搜索</a:t>
            </a:r>
          </a:p>
        </p:txBody>
      </p:sp>
      <p:sp>
        <p:nvSpPr>
          <p:cNvPr id="87068" name="Text Box 28">
            <a:hlinkClick r:id="rId7" action="ppaction://hlinksldjump"/>
          </p:cNvPr>
          <p:cNvSpPr txBox="1">
            <a:spLocks noChangeArrowheads="1"/>
          </p:cNvSpPr>
          <p:nvPr/>
        </p:nvSpPr>
        <p:spPr bwMode="auto">
          <a:xfrm>
            <a:off x="971550" y="4937125"/>
            <a:ext cx="604361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（确定）有限自动机的最小化</a:t>
            </a:r>
          </a:p>
        </p:txBody>
      </p:sp>
      <p:sp>
        <p:nvSpPr>
          <p:cNvPr id="13" name="文本框 12">
            <a:extLst>
              <a:ext uri="{FF2B5EF4-FFF2-40B4-BE49-F238E27FC236}">
                <a16:creationId xmlns:a16="http://schemas.microsoft.com/office/drawing/2014/main" id="{7F1C498C-7C1F-7B4B-B6F1-38337024D27D}"/>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02</a:t>
            </a:r>
            <a:endParaRPr kumimoji="1" lang="zh-CN" altLang="en-US" sz="2000" b="0" i="0" dirty="0">
              <a:solidFill>
                <a:srgbClr val="000066"/>
              </a:solidFill>
            </a:endParaRPr>
          </a:p>
        </p:txBody>
      </p:sp>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5" name="Line 9"/>
          <p:cNvSpPr>
            <a:spLocks noChangeShapeType="1"/>
          </p:cNvSpPr>
          <p:nvPr/>
        </p:nvSpPr>
        <p:spPr bwMode="auto">
          <a:xfrm flipV="1">
            <a:off x="7380288" y="3192463"/>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graphicFrame>
        <p:nvGraphicFramePr>
          <p:cNvPr id="111631" name="Object 15"/>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111787" name="Visio" r:id="rId3" imgW="1764318" imgH="377291" progId="Visio.Drawing.11">
                  <p:embed/>
                </p:oleObj>
              </mc:Choice>
              <mc:Fallback>
                <p:oleObj name="Visio" r:id="rId3" imgW="1764318" imgH="377291" progId="Visio.Drawing.11">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32" name="Text Box 16"/>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111633" name="Text Box 17"/>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111634" name="Object 18"/>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11788" name="Visio" r:id="rId5" imgW="3214714" imgH="2545545" progId="Visio.Drawing.11">
                  <p:embed/>
                </p:oleObj>
              </mc:Choice>
              <mc:Fallback>
                <p:oleObj name="Visio" r:id="rId5" imgW="3214714" imgH="2545545" progId="Visio.Drawing.11">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35" name="Text Box 19"/>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111636" name="Text Box 20"/>
          <p:cNvSpPr txBox="1">
            <a:spLocks noChangeArrowheads="1"/>
          </p:cNvSpPr>
          <p:nvPr/>
        </p:nvSpPr>
        <p:spPr bwMode="auto">
          <a:xfrm>
            <a:off x="1763713" y="49418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111637" name="Rectangle 21"/>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11638" name="Text Box 22">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655D2A07-DF90-AF4D-8984-0C769A8CA755}"/>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20</a:t>
            </a:r>
            <a:endParaRPr kumimoji="1" lang="zh-CN" altLang="en-US" sz="2000" b="0" i="0" dirty="0">
              <a:solidFill>
                <a:srgbClr val="000066"/>
              </a:solidFill>
            </a:endParaRPr>
          </a:p>
        </p:txBody>
      </p:sp>
    </p:spTree>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9" name="Line 9"/>
          <p:cNvSpPr>
            <a:spLocks noChangeShapeType="1"/>
          </p:cNvSpPr>
          <p:nvPr/>
        </p:nvSpPr>
        <p:spPr bwMode="auto">
          <a:xfrm flipV="1">
            <a:off x="7740650" y="3192463"/>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112650" name="Text Box 10"/>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112651" name="Text Box 11"/>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112652" name="Text Box 12"/>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112653" name="Object 13"/>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12808" name="Visio" r:id="rId3" imgW="3214714" imgH="2545545" progId="Visio.Drawing.11">
                  <p:embed/>
                </p:oleObj>
              </mc:Choice>
              <mc:Fallback>
                <p:oleObj name="Visio" r:id="rId3" imgW="3214714" imgH="2545545" progId="Visio.Drawing.11">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54" name="Text Box 14"/>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graphicFrame>
        <p:nvGraphicFramePr>
          <p:cNvPr id="112655" name="Object 15"/>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112809" name="Visio" r:id="rId5" imgW="1764318" imgH="377291" progId="Visio.Drawing.11">
                  <p:embed/>
                </p:oleObj>
              </mc:Choice>
              <mc:Fallback>
                <p:oleObj name="Visio" r:id="rId5" imgW="1764318" imgH="377291" progId="Visio.Drawing.11">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56" name="Rectangle 16"/>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12657" name="Text Box 17">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A288C65F-A236-6149-8F95-81EFCE24FEFC}"/>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21</a:t>
            </a:r>
            <a:endParaRPr kumimoji="1" lang="zh-CN" altLang="en-US" sz="2000" b="0" i="0" dirty="0">
              <a:solidFill>
                <a:srgbClr val="000066"/>
              </a:solidFill>
            </a:endParaRPr>
          </a:p>
        </p:txBody>
      </p:sp>
    </p:spTree>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3" name="Line 9"/>
          <p:cNvSpPr>
            <a:spLocks noChangeShapeType="1"/>
          </p:cNvSpPr>
          <p:nvPr/>
        </p:nvSpPr>
        <p:spPr bwMode="auto">
          <a:xfrm flipV="1">
            <a:off x="8172450" y="3192463"/>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graphicFrame>
        <p:nvGraphicFramePr>
          <p:cNvPr id="113679" name="Object 15"/>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113835" name="Visio" r:id="rId3" imgW="1764318" imgH="377291" progId="Visio.Drawing.11">
                  <p:embed/>
                </p:oleObj>
              </mc:Choice>
              <mc:Fallback>
                <p:oleObj name="Visio" r:id="rId3" imgW="1764318" imgH="377291" progId="Visio.Drawing.11">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80" name="Text Box 16"/>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113681" name="Text Box 17"/>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113682" name="Object 18"/>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113836" name="Visio" r:id="rId5" imgW="3214714" imgH="2545545" progId="Visio.Drawing.11">
                  <p:embed/>
                </p:oleObj>
              </mc:Choice>
              <mc:Fallback>
                <p:oleObj name="Visio" r:id="rId5" imgW="3214714" imgH="2545545" progId="Visio.Drawing.11">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83" name="Text Box 19"/>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113684" name="Text Box 20"/>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113685" name="Text Box 21"/>
          <p:cNvSpPr txBox="1">
            <a:spLocks noChangeArrowheads="1"/>
          </p:cNvSpPr>
          <p:nvPr/>
        </p:nvSpPr>
        <p:spPr bwMode="auto">
          <a:xfrm>
            <a:off x="4159250" y="2565400"/>
            <a:ext cx="484188" cy="519113"/>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endParaRPr lang="en-US" altLang="zh-CN" sz="2800" b="0" i="0"/>
          </a:p>
        </p:txBody>
      </p:sp>
      <p:sp>
        <p:nvSpPr>
          <p:cNvPr id="113686" name="Rectangle 22"/>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13687" name="Text Box 23">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6" name="文本框 15">
            <a:extLst>
              <a:ext uri="{FF2B5EF4-FFF2-40B4-BE49-F238E27FC236}">
                <a16:creationId xmlns:a16="http://schemas.microsoft.com/office/drawing/2014/main" id="{DF614AF3-3BF2-8746-B1BD-DA6488551ED7}"/>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22</a:t>
            </a:r>
            <a:endParaRPr kumimoji="1" lang="zh-CN" altLang="en-US" sz="2000" b="0" i="0" dirty="0">
              <a:solidFill>
                <a:srgbClr val="000066"/>
              </a:solidFill>
            </a:endParaRPr>
          </a:p>
        </p:txBody>
      </p:sp>
    </p:spTree>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Rectangle 22"/>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13687" name="Text Box 23">
            <a:hlinkClick r:id="rId2"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6" name="文本框 15">
            <a:extLst>
              <a:ext uri="{FF2B5EF4-FFF2-40B4-BE49-F238E27FC236}">
                <a16:creationId xmlns:a16="http://schemas.microsoft.com/office/drawing/2014/main" id="{DF614AF3-3BF2-8746-B1BD-DA6488551ED7}"/>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a:t>
            </a:r>
            <a:r>
              <a:rPr lang="en-US" altLang="zh-CN" b="0" i="0" dirty="0">
                <a:solidFill>
                  <a:srgbClr val="000066"/>
                </a:solidFill>
              </a:rPr>
              <a:t>3</a:t>
            </a:r>
            <a:endParaRPr kumimoji="1" lang="zh-CN" altLang="en-US" sz="2000" b="0" i="0" dirty="0">
              <a:solidFill>
                <a:srgbClr val="000066"/>
              </a:solidFill>
            </a:endParaRPr>
          </a:p>
        </p:txBody>
      </p:sp>
      <p:pic>
        <p:nvPicPr>
          <p:cNvPr id="4" name="图片 3">
            <a:extLst>
              <a:ext uri="{FF2B5EF4-FFF2-40B4-BE49-F238E27FC236}">
                <a16:creationId xmlns:a16="http://schemas.microsoft.com/office/drawing/2014/main" id="{2D664218-1DE7-C148-9784-9493490DB0B5}"/>
              </a:ext>
            </a:extLst>
          </p:cNvPr>
          <p:cNvPicPr>
            <a:picLocks noChangeAspect="1"/>
          </p:cNvPicPr>
          <p:nvPr/>
        </p:nvPicPr>
        <p:blipFill>
          <a:blip r:embed="rId3"/>
          <a:stretch>
            <a:fillRect/>
          </a:stretch>
        </p:blipFill>
        <p:spPr>
          <a:xfrm>
            <a:off x="2324099" y="5067300"/>
            <a:ext cx="4495800" cy="381000"/>
          </a:xfrm>
          <a:prstGeom prst="rect">
            <a:avLst/>
          </a:prstGeom>
        </p:spPr>
      </p:pic>
      <p:pic>
        <p:nvPicPr>
          <p:cNvPr id="6" name="图片 5">
            <a:extLst>
              <a:ext uri="{FF2B5EF4-FFF2-40B4-BE49-F238E27FC236}">
                <a16:creationId xmlns:a16="http://schemas.microsoft.com/office/drawing/2014/main" id="{AEB2262A-7713-2946-8FFE-CE2C9E3D13CA}"/>
              </a:ext>
            </a:extLst>
          </p:cNvPr>
          <p:cNvPicPr>
            <a:picLocks noChangeAspect="1"/>
          </p:cNvPicPr>
          <p:nvPr/>
        </p:nvPicPr>
        <p:blipFill>
          <a:blip r:embed="rId4"/>
          <a:stretch>
            <a:fillRect/>
          </a:stretch>
        </p:blipFill>
        <p:spPr>
          <a:xfrm>
            <a:off x="3207274" y="2090367"/>
            <a:ext cx="2729449" cy="1999033"/>
          </a:xfrm>
          <a:prstGeom prst="rect">
            <a:avLst/>
          </a:prstGeom>
        </p:spPr>
      </p:pic>
      <p:pic>
        <p:nvPicPr>
          <p:cNvPr id="7" name="图片 6">
            <a:extLst>
              <a:ext uri="{FF2B5EF4-FFF2-40B4-BE49-F238E27FC236}">
                <a16:creationId xmlns:a16="http://schemas.microsoft.com/office/drawing/2014/main" id="{84A1DAB5-1BBD-1D4B-B1E5-C83F88D9404B}"/>
              </a:ext>
            </a:extLst>
          </p:cNvPr>
          <p:cNvPicPr>
            <a:picLocks noChangeAspect="1"/>
          </p:cNvPicPr>
          <p:nvPr/>
        </p:nvPicPr>
        <p:blipFill>
          <a:blip r:embed="rId5"/>
          <a:stretch>
            <a:fillRect/>
          </a:stretch>
        </p:blipFill>
        <p:spPr>
          <a:xfrm>
            <a:off x="827088" y="4316216"/>
            <a:ext cx="7495752" cy="467268"/>
          </a:xfrm>
          <a:prstGeom prst="rect">
            <a:avLst/>
          </a:prstGeom>
        </p:spPr>
      </p:pic>
      <p:pic>
        <p:nvPicPr>
          <p:cNvPr id="8" name="图片 7">
            <a:extLst>
              <a:ext uri="{FF2B5EF4-FFF2-40B4-BE49-F238E27FC236}">
                <a16:creationId xmlns:a16="http://schemas.microsoft.com/office/drawing/2014/main" id="{513F9711-D389-9848-A1B6-72251FEAD88F}"/>
              </a:ext>
            </a:extLst>
          </p:cNvPr>
          <p:cNvPicPr>
            <a:picLocks noChangeAspect="1"/>
          </p:cNvPicPr>
          <p:nvPr/>
        </p:nvPicPr>
        <p:blipFill>
          <a:blip r:embed="rId6"/>
          <a:stretch>
            <a:fillRect/>
          </a:stretch>
        </p:blipFill>
        <p:spPr>
          <a:xfrm>
            <a:off x="2679699" y="5706716"/>
            <a:ext cx="4140200" cy="381000"/>
          </a:xfrm>
          <a:prstGeom prst="rect">
            <a:avLst/>
          </a:prstGeom>
        </p:spPr>
      </p:pic>
    </p:spTree>
    <p:extLst>
      <p:ext uri="{BB962C8B-B14F-4D97-AF65-F5344CB8AC3E}">
        <p14:creationId xmlns:p14="http://schemas.microsoft.com/office/powerpoint/2010/main" val="1993813893"/>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1403350" y="2276475"/>
            <a:ext cx="6337300" cy="3995738"/>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设一个 </a:t>
            </a:r>
            <a:r>
              <a:rPr lang="en-US" altLang="zh-CN" sz="2800" dirty="0">
                <a:solidFill>
                  <a:srgbClr val="333399"/>
                </a:solidFill>
                <a:latin typeface="Arial" pitchFamily="34" charset="0"/>
                <a:ea typeface="楷体_GB2312" pitchFamily="49" charset="-122"/>
              </a:rPr>
              <a:t>DFA  A</a:t>
            </a:r>
            <a:r>
              <a:rPr lang="en-US" altLang="zh-CN" sz="2800" i="0" dirty="0">
                <a:solidFill>
                  <a:srgbClr val="333399"/>
                </a:solidFill>
                <a:latin typeface="Arial" pitchFamily="34" charset="0"/>
                <a:ea typeface="楷体_GB2312" pitchFamily="49" charset="-122"/>
              </a:rPr>
              <a:t> = (</a:t>
            </a:r>
            <a:r>
              <a:rPr lang="en-US" altLang="zh-CN" sz="2800" dirty="0">
                <a:solidFill>
                  <a:srgbClr val="333399"/>
                </a:solidFill>
                <a:latin typeface="Arial" pitchFamily="34" charset="0"/>
                <a:ea typeface="楷体_GB2312" pitchFamily="49" charset="-122"/>
              </a:rPr>
              <a:t>Q,</a:t>
            </a:r>
            <a:r>
              <a:rPr lang="en-US" altLang="zh-CN" sz="2800" i="0" dirty="0">
                <a:solidFill>
                  <a:srgbClr val="333399"/>
                </a:solidFill>
                <a:latin typeface="Arial" pitchFamily="34" charset="0"/>
                <a:ea typeface="楷体_GB2312" pitchFamily="49" charset="-122"/>
              </a:rPr>
              <a:t> </a:t>
            </a:r>
            <a:r>
              <a:rPr lang="en-US" altLang="zh-CN" sz="2800" i="0" dirty="0">
                <a:solidFill>
                  <a:srgbClr val="333399"/>
                </a:solidFill>
                <a:latin typeface="Arial" pitchFamily="34" charset="0"/>
                <a:ea typeface="楷体_GB2312" pitchFamily="49" charset="-122"/>
                <a:sym typeface="Symbol" pitchFamily="18" charset="2"/>
              </a:rPr>
              <a:t></a:t>
            </a:r>
            <a:r>
              <a:rPr lang="en-US" altLang="zh-CN" sz="280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sym typeface="Symbol" pitchFamily="18" charset="2"/>
              </a:rPr>
              <a:t></a:t>
            </a:r>
            <a:r>
              <a:rPr lang="en-US" altLang="zh-CN" sz="2800" dirty="0">
                <a:solidFill>
                  <a:srgbClr val="333399"/>
                </a:solidFill>
                <a:latin typeface="Arial" pitchFamily="34" charset="0"/>
                <a:ea typeface="楷体_GB2312" pitchFamily="49" charset="-122"/>
              </a:rPr>
              <a:t>, q</a:t>
            </a:r>
            <a:r>
              <a:rPr lang="en-US" altLang="zh-CN" sz="2800" baseline="-25000" dirty="0">
                <a:solidFill>
                  <a:srgbClr val="333399"/>
                </a:solidFill>
                <a:latin typeface="Arial" pitchFamily="34" charset="0"/>
                <a:ea typeface="楷体_GB2312" pitchFamily="49" charset="-122"/>
              </a:rPr>
              <a:t>0 </a:t>
            </a:r>
            <a:r>
              <a:rPr lang="en-US" altLang="zh-CN" sz="2800" dirty="0">
                <a:solidFill>
                  <a:srgbClr val="333399"/>
                </a:solidFill>
                <a:latin typeface="Arial" pitchFamily="34" charset="0"/>
                <a:ea typeface="楷体_GB2312" pitchFamily="49" charset="-122"/>
              </a:rPr>
              <a:t>, F </a:t>
            </a:r>
            <a:r>
              <a:rPr lang="en-US" altLang="zh-CN" sz="2800" i="0" dirty="0">
                <a:solidFill>
                  <a:srgbClr val="333399"/>
                </a:solidFill>
                <a:latin typeface="Arial" pitchFamily="34" charset="0"/>
                <a:ea typeface="楷体_GB2312" pitchFamily="49" charset="-122"/>
              </a:rPr>
              <a:t>)</a:t>
            </a:r>
            <a:endParaRPr lang="en-US" altLang="zh-CN" sz="2800" i="0" baseline="-25000" dirty="0">
              <a:solidFill>
                <a:srgbClr val="333399"/>
              </a:solidFill>
              <a:latin typeface="Arial" pitchFamily="34" charset="0"/>
              <a:ea typeface="楷体_GB2312" pitchFamily="49" charset="-122"/>
            </a:endParaRPr>
          </a:p>
          <a:p>
            <a:pPr algn="l">
              <a:buClr>
                <a:srgbClr val="800080"/>
              </a:buClr>
              <a:buFont typeface="Wingdings" pitchFamily="2" charset="2"/>
              <a:buChar char=" "/>
            </a:pPr>
            <a:r>
              <a:rPr lang="en-US" altLang="zh-CN" sz="1000" i="0" dirty="0">
                <a:solidFill>
                  <a:srgbClr val="333399"/>
                </a:solidFill>
                <a:latin typeface="Arial" pitchFamily="34" charset="0"/>
                <a:ea typeface="楷体_GB2312" pitchFamily="49" charset="-122"/>
              </a:rPr>
              <a:t> </a:t>
            </a:r>
          </a:p>
          <a:p>
            <a:pPr algn="l">
              <a:buClr>
                <a:srgbClr val="800080"/>
              </a:buClr>
              <a:buFont typeface="Wingdings" pitchFamily="2" charset="2"/>
              <a:buNone/>
            </a:pPr>
            <a:r>
              <a:rPr lang="en-US" altLang="zh-CN" sz="2400" dirty="0">
                <a:solidFill>
                  <a:srgbClr val="333399"/>
                </a:solidFill>
                <a:latin typeface="Arial" pitchFamily="34" charset="0"/>
                <a:ea typeface="楷体_GB2312" pitchFamily="49" charset="-122"/>
                <a:sym typeface="Symbol" pitchFamily="18" charset="2"/>
              </a:rPr>
              <a:t>     </a:t>
            </a:r>
            <a:r>
              <a:rPr lang="en-US" altLang="zh-CN" sz="2800" dirty="0">
                <a:solidFill>
                  <a:srgbClr val="333399"/>
                </a:solidFill>
                <a:latin typeface="Arial" pitchFamily="34" charset="0"/>
                <a:ea typeface="楷体_GB2312" pitchFamily="49" charset="-122"/>
                <a:sym typeface="Symbol" pitchFamily="18" charset="2"/>
              </a:rPr>
              <a:t> :  Q </a:t>
            </a:r>
            <a:r>
              <a:rPr lang="en-US" altLang="zh-CN" sz="2800" i="0" dirty="0">
                <a:solidFill>
                  <a:srgbClr val="333399"/>
                </a:solidFill>
                <a:latin typeface="Arial" pitchFamily="34" charset="0"/>
                <a:ea typeface="楷体_GB2312" pitchFamily="49" charset="-122"/>
                <a:sym typeface="Symbol" pitchFamily="18" charset="2"/>
              </a:rPr>
              <a:t> </a:t>
            </a:r>
            <a:r>
              <a:rPr lang="en-US" altLang="zh-CN" sz="2800" dirty="0">
                <a:solidFill>
                  <a:srgbClr val="333399"/>
                </a:solidFill>
                <a:latin typeface="Arial" pitchFamily="34" charset="0"/>
                <a:ea typeface="楷体_GB2312" pitchFamily="49" charset="-122"/>
                <a:sym typeface="Symbol" pitchFamily="18" charset="2"/>
              </a:rPr>
              <a:t> </a:t>
            </a:r>
            <a:r>
              <a:rPr lang="en-US" altLang="zh-CN" sz="2800" i="0" dirty="0">
                <a:solidFill>
                  <a:srgbClr val="333399"/>
                </a:solidFill>
                <a:latin typeface="Arial" pitchFamily="34" charset="0"/>
                <a:ea typeface="楷体_GB2312" pitchFamily="49" charset="-122"/>
                <a:sym typeface="Symbol" pitchFamily="18" charset="2"/>
              </a:rPr>
              <a:t> </a:t>
            </a:r>
            <a:r>
              <a:rPr lang="en-US" altLang="zh-CN" sz="2800" dirty="0">
                <a:solidFill>
                  <a:srgbClr val="333399"/>
                </a:solidFill>
                <a:latin typeface="Arial" pitchFamily="34" charset="0"/>
                <a:ea typeface="楷体_GB2312" pitchFamily="49" charset="-122"/>
                <a:sym typeface="Symbol" pitchFamily="18" charset="2"/>
              </a:rPr>
              <a:t>Q</a:t>
            </a:r>
            <a:endParaRPr lang="en-US" altLang="zh-CN" sz="2800" i="0" dirty="0">
              <a:solidFill>
                <a:srgbClr val="333399"/>
              </a:solidFill>
              <a:latin typeface="Arial" pitchFamily="34" charset="0"/>
              <a:ea typeface="楷体_GB2312" pitchFamily="49" charset="-122"/>
            </a:endParaRPr>
          </a:p>
          <a:p>
            <a:pPr algn="l">
              <a:buClr>
                <a:srgbClr val="800080"/>
              </a:buClr>
              <a:buFont typeface="Wingdings" pitchFamily="2" charset="2"/>
              <a:buChar char=" "/>
            </a:pPr>
            <a:r>
              <a:rPr lang="en-US" altLang="zh-CN" sz="1000" i="0" dirty="0">
                <a:solidFill>
                  <a:srgbClr val="333399"/>
                </a:solidFill>
                <a:latin typeface="Arial" pitchFamily="34" charset="0"/>
                <a:ea typeface="楷体_GB2312" pitchFamily="49" charset="-122"/>
              </a:rPr>
              <a:t> </a:t>
            </a:r>
          </a:p>
          <a:p>
            <a:pPr algn="l">
              <a:buClr>
                <a:srgbClr val="800080"/>
              </a:buClr>
              <a:buFont typeface="Symbol" pitchFamily="18" charset="2"/>
              <a:buChar char="-"/>
            </a:pP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扩充定义  </a:t>
            </a:r>
            <a:r>
              <a:rPr lang="zh-CN" altLang="en-US" sz="2800" dirty="0">
                <a:latin typeface="Arial" pitchFamily="34" charset="0"/>
                <a:ea typeface="楷体_GB2312" pitchFamily="49" charset="-122"/>
                <a:sym typeface="Symbol" pitchFamily="18" charset="2"/>
              </a:rPr>
              <a:t></a:t>
            </a:r>
            <a:r>
              <a:rPr lang="en-US" altLang="zh-CN" sz="2800" dirty="0">
                <a:latin typeface="Arial" pitchFamily="34" charset="0"/>
                <a:ea typeface="楷体_GB2312" pitchFamily="49" charset="-122"/>
                <a:sym typeface="Symbol" pitchFamily="18" charset="2"/>
              </a:rPr>
              <a:t>:  Q </a:t>
            </a:r>
            <a:r>
              <a:rPr lang="en-US" altLang="zh-CN" sz="2800" i="0" dirty="0">
                <a:latin typeface="Arial" pitchFamily="34" charset="0"/>
                <a:ea typeface="楷体_GB2312" pitchFamily="49" charset="-122"/>
                <a:sym typeface="Symbol" pitchFamily="18" charset="2"/>
              </a:rPr>
              <a:t> *</a:t>
            </a:r>
            <a:r>
              <a:rPr lang="en-US" altLang="zh-CN" sz="2800" dirty="0">
                <a:latin typeface="Arial" pitchFamily="34" charset="0"/>
                <a:ea typeface="楷体_GB2312" pitchFamily="49" charset="-122"/>
                <a:sym typeface="Symbol" pitchFamily="18" charset="2"/>
              </a:rPr>
              <a:t> </a:t>
            </a:r>
            <a:r>
              <a:rPr lang="en-US" altLang="zh-CN" sz="2800" i="0" dirty="0">
                <a:latin typeface="Arial" pitchFamily="34" charset="0"/>
                <a:ea typeface="楷体_GB2312" pitchFamily="49" charset="-122"/>
                <a:sym typeface="Symbol" pitchFamily="18" charset="2"/>
              </a:rPr>
              <a:t> </a:t>
            </a:r>
            <a:r>
              <a:rPr lang="en-US" altLang="zh-CN" sz="2800" dirty="0">
                <a:latin typeface="Arial" pitchFamily="34" charset="0"/>
                <a:ea typeface="楷体_GB2312" pitchFamily="49" charset="-122"/>
                <a:sym typeface="Symbol" pitchFamily="18" charset="2"/>
              </a:rPr>
              <a:t>Q</a:t>
            </a:r>
            <a:r>
              <a:rPr lang="en-US" altLang="zh-CN" sz="2800" baseline="30000" dirty="0">
                <a:latin typeface="Arial" pitchFamily="34" charset="0"/>
                <a:ea typeface="楷体_GB2312" pitchFamily="49" charset="-122"/>
                <a:sym typeface="Symbol" pitchFamily="18" charset="2"/>
              </a:rPr>
              <a:t> </a:t>
            </a:r>
            <a:endParaRPr lang="en-US" altLang="zh-CN" sz="2800" i="0" dirty="0">
              <a:latin typeface="Arial" pitchFamily="34" charset="0"/>
              <a:ea typeface="楷体_GB2312" pitchFamily="49" charset="-122"/>
            </a:endParaRPr>
          </a:p>
          <a:p>
            <a:pPr algn="l">
              <a:buClr>
                <a:srgbClr val="800080"/>
              </a:buClr>
              <a:buFont typeface="Wingdings" pitchFamily="2" charset="2"/>
              <a:buChar char=" "/>
            </a:pPr>
            <a:r>
              <a:rPr lang="en-US" altLang="zh-CN" sz="1000" i="0" dirty="0">
                <a:solidFill>
                  <a:srgbClr val="333399"/>
                </a:solidFill>
                <a:latin typeface="Arial" pitchFamily="34" charset="0"/>
                <a:ea typeface="楷体_GB2312" pitchFamily="49" charset="-122"/>
              </a:rPr>
              <a:t> </a:t>
            </a:r>
          </a:p>
          <a:p>
            <a:pPr algn="l">
              <a:buClr>
                <a:srgbClr val="800080"/>
              </a:buClr>
              <a:buFont typeface="Wingdings" pitchFamily="2" charset="2"/>
              <a:buNone/>
            </a:pPr>
            <a:r>
              <a:rPr lang="en-US" altLang="zh-CN" sz="2400" i="0" dirty="0">
                <a:latin typeface="Arial" pitchFamily="34" charset="0"/>
                <a:ea typeface="楷体_GB2312" pitchFamily="49" charset="-122"/>
              </a:rPr>
              <a:t>     </a:t>
            </a:r>
            <a:r>
              <a:rPr lang="zh-CN" altLang="en-US" sz="2800" i="0" dirty="0">
                <a:latin typeface="Arial" pitchFamily="34" charset="0"/>
                <a:ea typeface="楷体_GB2312" pitchFamily="49" charset="-122"/>
              </a:rPr>
              <a:t>对任何</a:t>
            </a:r>
            <a:r>
              <a:rPr lang="en-US" altLang="zh-CN" sz="2800" dirty="0">
                <a:latin typeface="Arial" pitchFamily="34" charset="0"/>
                <a:ea typeface="楷体_GB2312" pitchFamily="49" charset="-122"/>
              </a:rPr>
              <a:t>q</a:t>
            </a:r>
            <a:r>
              <a:rPr lang="en-US" altLang="zh-CN" sz="2800" i="0" dirty="0">
                <a:latin typeface="Arial" pitchFamily="34" charset="0"/>
                <a:ea typeface="楷体_GB2312" pitchFamily="49" charset="-122"/>
                <a:sym typeface="Symbol" pitchFamily="18" charset="2"/>
              </a:rPr>
              <a:t>  </a:t>
            </a:r>
            <a:r>
              <a:rPr lang="en-US" altLang="zh-CN" sz="2800" dirty="0">
                <a:latin typeface="Arial" pitchFamily="34" charset="0"/>
                <a:ea typeface="楷体_GB2312" pitchFamily="49" charset="-122"/>
                <a:sym typeface="Symbol" pitchFamily="18" charset="2"/>
              </a:rPr>
              <a:t>Q</a:t>
            </a:r>
            <a:r>
              <a:rPr lang="zh-CN" altLang="en-US" sz="2800" dirty="0">
                <a:latin typeface="Arial" pitchFamily="34" charset="0"/>
                <a:ea typeface="楷体_GB2312" pitchFamily="49" charset="-122"/>
                <a:sym typeface="Symbol" pitchFamily="18" charset="2"/>
              </a:rPr>
              <a:t>，</a:t>
            </a:r>
            <a:r>
              <a:rPr lang="zh-CN" altLang="en-US" sz="2800" i="0" dirty="0">
                <a:latin typeface="Arial" pitchFamily="34" charset="0"/>
                <a:ea typeface="楷体_GB2312" pitchFamily="49" charset="-122"/>
                <a:sym typeface="Symbol" pitchFamily="18" charset="2"/>
              </a:rPr>
              <a:t>定义：</a:t>
            </a:r>
            <a:endParaRPr lang="zh-CN" altLang="en-US" sz="2800" i="0" dirty="0">
              <a:latin typeface="Arial" pitchFamily="34" charset="0"/>
              <a:ea typeface="楷体_GB2312" pitchFamily="49" charset="-122"/>
            </a:endParaRPr>
          </a:p>
          <a:p>
            <a:pPr algn="l">
              <a:buClr>
                <a:srgbClr val="800080"/>
              </a:buClr>
              <a:buFont typeface="Wingdings" pitchFamily="2" charset="2"/>
              <a:buChar char=" "/>
            </a:pPr>
            <a:r>
              <a:rPr lang="zh-CN" altLang="en-US" sz="1000" i="0" dirty="0">
                <a:solidFill>
                  <a:srgbClr val="333399"/>
                </a:solidFill>
                <a:latin typeface="Arial" pitchFamily="34" charset="0"/>
                <a:ea typeface="楷体_GB2312" pitchFamily="49" charset="-122"/>
              </a:rPr>
              <a:t> </a:t>
            </a:r>
          </a:p>
          <a:p>
            <a:pPr algn="l">
              <a:buClr>
                <a:srgbClr val="800080"/>
              </a:buClr>
              <a:buFont typeface="Wingdings" pitchFamily="2" charset="2"/>
              <a:buNone/>
            </a:pPr>
            <a:r>
              <a:rPr lang="zh-CN" altLang="en-US" sz="2400" i="0" dirty="0">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1 </a:t>
            </a:r>
            <a:r>
              <a:rPr lang="en-US" altLang="zh-CN" sz="2800" dirty="0">
                <a:latin typeface="Arial" pitchFamily="34" charset="0"/>
                <a:ea typeface="楷体_GB2312" pitchFamily="49" charset="-122"/>
                <a:sym typeface="Symbol" pitchFamily="18" charset="2"/>
              </a:rPr>
              <a:t> (</a:t>
            </a:r>
            <a:r>
              <a:rPr lang="en-US" altLang="zh-CN" sz="2800" dirty="0">
                <a:latin typeface="Arial" pitchFamily="34" charset="0"/>
                <a:ea typeface="楷体_GB2312" pitchFamily="49" charset="-122"/>
              </a:rPr>
              <a:t>q</a:t>
            </a:r>
            <a:r>
              <a:rPr lang="en-US" altLang="zh-CN" sz="2800" baseline="-25000" dirty="0">
                <a:latin typeface="Arial" pitchFamily="34" charset="0"/>
                <a:ea typeface="楷体_GB2312" pitchFamily="49" charset="-122"/>
              </a:rPr>
              <a:t> </a:t>
            </a:r>
            <a:r>
              <a:rPr lang="en-US" altLang="zh-CN" sz="2800" dirty="0">
                <a:latin typeface="Arial" pitchFamily="34" charset="0"/>
                <a:ea typeface="楷体_GB2312" pitchFamily="49" charset="-122"/>
                <a:sym typeface="Symbol" pitchFamily="18" charset="2"/>
              </a:rPr>
              <a:t>, ) = </a:t>
            </a:r>
            <a:r>
              <a:rPr lang="en-US" altLang="zh-CN" sz="2800" dirty="0">
                <a:latin typeface="Arial" pitchFamily="34" charset="0"/>
                <a:ea typeface="楷体_GB2312" pitchFamily="49" charset="-122"/>
              </a:rPr>
              <a:t>q</a:t>
            </a:r>
          </a:p>
          <a:p>
            <a:pPr algn="l">
              <a:buClr>
                <a:srgbClr val="800080"/>
              </a:buClr>
              <a:buFont typeface="Wingdings" pitchFamily="2" charset="2"/>
              <a:buChar char=" "/>
            </a:pPr>
            <a:r>
              <a:rPr lang="en-US" altLang="zh-CN" sz="1000" i="0" dirty="0">
                <a:solidFill>
                  <a:srgbClr val="333399"/>
                </a:solidFill>
                <a:latin typeface="Arial" pitchFamily="34" charset="0"/>
                <a:ea typeface="楷体_GB2312" pitchFamily="49" charset="-122"/>
              </a:rPr>
              <a:t> </a:t>
            </a:r>
          </a:p>
          <a:p>
            <a:pPr algn="l">
              <a:buClr>
                <a:srgbClr val="800080"/>
              </a:buClr>
              <a:buFont typeface="Wingdings" pitchFamily="2" charset="2"/>
              <a:buNone/>
            </a:pPr>
            <a:r>
              <a:rPr lang="en-US" altLang="zh-CN" sz="2400" i="0" dirty="0">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2 </a:t>
            </a:r>
            <a:r>
              <a:rPr lang="zh-CN" altLang="en-US" sz="2800" i="0" dirty="0">
                <a:latin typeface="Arial" pitchFamily="34" charset="0"/>
                <a:ea typeface="楷体_GB2312" pitchFamily="49" charset="-122"/>
              </a:rPr>
              <a:t>若</a:t>
            </a:r>
            <a:r>
              <a:rPr lang="en-US" altLang="zh-CN" sz="2800" dirty="0">
                <a:latin typeface="Arial" pitchFamily="34" charset="0"/>
                <a:ea typeface="楷体_GB2312" pitchFamily="49" charset="-122"/>
              </a:rPr>
              <a:t>w = </a:t>
            </a:r>
            <a:r>
              <a:rPr lang="en-US" altLang="zh-CN" sz="2800" dirty="0" err="1">
                <a:latin typeface="Arial" pitchFamily="34" charset="0"/>
                <a:ea typeface="楷体_GB2312" pitchFamily="49" charset="-122"/>
              </a:rPr>
              <a:t>xa</a:t>
            </a:r>
            <a:r>
              <a:rPr lang="en-US" altLang="zh-CN" sz="2800" dirty="0">
                <a:latin typeface="Arial" pitchFamily="34" charset="0"/>
                <a:ea typeface="楷体_GB2312" pitchFamily="49" charset="-122"/>
              </a:rPr>
              <a:t>, </a:t>
            </a:r>
            <a:r>
              <a:rPr lang="zh-CN" altLang="en-US" sz="2800" i="0" dirty="0">
                <a:latin typeface="Arial" pitchFamily="34" charset="0"/>
                <a:ea typeface="楷体_GB2312" pitchFamily="49" charset="-122"/>
              </a:rPr>
              <a:t>其中 </a:t>
            </a:r>
            <a:r>
              <a:rPr lang="en-US" altLang="zh-CN" sz="2800" dirty="0">
                <a:latin typeface="Arial" pitchFamily="34" charset="0"/>
                <a:ea typeface="楷体_GB2312" pitchFamily="49" charset="-122"/>
              </a:rPr>
              <a:t>x </a:t>
            </a:r>
            <a:r>
              <a:rPr lang="en-US" altLang="zh-CN" sz="2800" i="0" dirty="0">
                <a:latin typeface="Arial" pitchFamily="34" charset="0"/>
                <a:ea typeface="楷体_GB2312" pitchFamily="49" charset="-122"/>
                <a:sym typeface="Symbol" pitchFamily="18" charset="2"/>
              </a:rPr>
              <a:t></a:t>
            </a:r>
            <a:r>
              <a:rPr lang="en-US" altLang="zh-CN" sz="2800" i="0" dirty="0">
                <a:latin typeface="Arial" pitchFamily="34" charset="0"/>
                <a:ea typeface="楷体_GB2312" pitchFamily="49" charset="-122"/>
              </a:rPr>
              <a:t> </a:t>
            </a:r>
            <a:r>
              <a:rPr lang="en-US" altLang="zh-CN" sz="2800" i="0" dirty="0">
                <a:latin typeface="Arial" pitchFamily="34" charset="0"/>
                <a:ea typeface="楷体_GB2312" pitchFamily="49" charset="-122"/>
                <a:sym typeface="Symbol" pitchFamily="18" charset="2"/>
              </a:rPr>
              <a:t>*</a:t>
            </a:r>
            <a:r>
              <a:rPr lang="en-US" altLang="zh-CN" sz="2800" dirty="0">
                <a:latin typeface="Arial" pitchFamily="34" charset="0"/>
                <a:ea typeface="楷体_GB2312" pitchFamily="49" charset="-122"/>
              </a:rPr>
              <a:t>, a </a:t>
            </a:r>
            <a:r>
              <a:rPr lang="en-US" altLang="zh-CN" sz="2800" i="0" dirty="0">
                <a:latin typeface="Arial" pitchFamily="34" charset="0"/>
                <a:ea typeface="楷体_GB2312" pitchFamily="49" charset="-122"/>
                <a:sym typeface="Symbol" pitchFamily="18" charset="2"/>
              </a:rPr>
              <a:t></a:t>
            </a:r>
            <a:r>
              <a:rPr lang="en-US" altLang="zh-CN" sz="2800" i="0" dirty="0">
                <a:latin typeface="Arial" pitchFamily="34" charset="0"/>
                <a:ea typeface="楷体_GB2312" pitchFamily="49" charset="-122"/>
              </a:rPr>
              <a:t> </a:t>
            </a:r>
            <a:r>
              <a:rPr lang="en-US" altLang="zh-CN" sz="2800" i="0" dirty="0">
                <a:latin typeface="Arial" pitchFamily="34" charset="0"/>
                <a:ea typeface="楷体_GB2312" pitchFamily="49" charset="-122"/>
                <a:sym typeface="Symbol" pitchFamily="18" charset="2"/>
              </a:rPr>
              <a:t></a:t>
            </a:r>
            <a:r>
              <a:rPr lang="en-US" altLang="zh-CN" sz="2800" dirty="0">
                <a:latin typeface="Arial" pitchFamily="34" charset="0"/>
                <a:ea typeface="楷体_GB2312" pitchFamily="49" charset="-122"/>
              </a:rPr>
              <a:t>, </a:t>
            </a:r>
            <a:r>
              <a:rPr lang="zh-CN" altLang="en-US" sz="2800" i="0" dirty="0">
                <a:latin typeface="Arial" pitchFamily="34" charset="0"/>
                <a:ea typeface="楷体_GB2312" pitchFamily="49" charset="-122"/>
              </a:rPr>
              <a:t>则</a:t>
            </a:r>
          </a:p>
          <a:p>
            <a:pPr algn="l">
              <a:buClr>
                <a:srgbClr val="800080"/>
              </a:buClr>
              <a:buFont typeface="Wingdings" pitchFamily="2" charset="2"/>
              <a:buChar char=" "/>
            </a:pPr>
            <a:r>
              <a:rPr lang="zh-CN" altLang="en-US" sz="1000" i="0" dirty="0">
                <a:solidFill>
                  <a:srgbClr val="333399"/>
                </a:solidFill>
                <a:latin typeface="Arial" pitchFamily="34" charset="0"/>
                <a:ea typeface="楷体_GB2312" pitchFamily="49" charset="-122"/>
              </a:rPr>
              <a:t> </a:t>
            </a:r>
          </a:p>
          <a:p>
            <a:pPr algn="l">
              <a:buClr>
                <a:srgbClr val="800080"/>
              </a:buClr>
              <a:buFont typeface="Wingdings" pitchFamily="2" charset="2"/>
              <a:buNone/>
            </a:pPr>
            <a:r>
              <a:rPr lang="zh-CN" altLang="en-US" sz="2400" i="0" dirty="0">
                <a:latin typeface="Arial" pitchFamily="34" charset="0"/>
                <a:ea typeface="楷体_GB2312" pitchFamily="49" charset="-122"/>
              </a:rPr>
              <a:t>             </a:t>
            </a:r>
            <a:r>
              <a:rPr lang="zh-CN" altLang="en-US" sz="2800" dirty="0">
                <a:latin typeface="Arial" pitchFamily="34" charset="0"/>
                <a:ea typeface="楷体_GB2312" pitchFamily="49" charset="-122"/>
                <a:sym typeface="Symbol" pitchFamily="18" charset="2"/>
              </a:rPr>
              <a:t> </a:t>
            </a:r>
            <a:r>
              <a:rPr lang="en-US" altLang="zh-CN" sz="2800" dirty="0">
                <a:latin typeface="Arial" pitchFamily="34" charset="0"/>
                <a:ea typeface="楷体_GB2312" pitchFamily="49" charset="-122"/>
                <a:sym typeface="Symbol" pitchFamily="18" charset="2"/>
              </a:rPr>
              <a:t>( </a:t>
            </a:r>
            <a:r>
              <a:rPr lang="en-US" altLang="zh-CN" sz="2800" dirty="0">
                <a:latin typeface="Arial" pitchFamily="34" charset="0"/>
                <a:ea typeface="楷体_GB2312" pitchFamily="49" charset="-122"/>
              </a:rPr>
              <a:t>q</a:t>
            </a:r>
            <a:r>
              <a:rPr lang="en-US" altLang="zh-CN" sz="2800" baseline="-25000" dirty="0">
                <a:latin typeface="Arial" pitchFamily="34" charset="0"/>
                <a:ea typeface="楷体_GB2312" pitchFamily="49" charset="-122"/>
              </a:rPr>
              <a:t> </a:t>
            </a:r>
            <a:r>
              <a:rPr lang="en-US" altLang="zh-CN" sz="2800" dirty="0">
                <a:latin typeface="Arial" pitchFamily="34" charset="0"/>
                <a:ea typeface="楷体_GB2312" pitchFamily="49" charset="-122"/>
                <a:sym typeface="Symbol" pitchFamily="18" charset="2"/>
              </a:rPr>
              <a:t>, w) = (  ( </a:t>
            </a:r>
            <a:r>
              <a:rPr lang="en-US" altLang="zh-CN" sz="2800" dirty="0">
                <a:latin typeface="Arial" pitchFamily="34" charset="0"/>
                <a:ea typeface="楷体_GB2312" pitchFamily="49" charset="-122"/>
              </a:rPr>
              <a:t>q</a:t>
            </a:r>
            <a:r>
              <a:rPr lang="en-US" altLang="zh-CN" sz="2800" baseline="-25000" dirty="0">
                <a:latin typeface="Arial" pitchFamily="34" charset="0"/>
                <a:ea typeface="楷体_GB2312" pitchFamily="49" charset="-122"/>
              </a:rPr>
              <a:t> </a:t>
            </a:r>
            <a:r>
              <a:rPr lang="en-US" altLang="zh-CN" sz="2800" dirty="0">
                <a:latin typeface="Arial" pitchFamily="34" charset="0"/>
                <a:ea typeface="楷体_GB2312" pitchFamily="49" charset="-122"/>
                <a:sym typeface="Symbol" pitchFamily="18" charset="2"/>
              </a:rPr>
              <a:t>, x)</a:t>
            </a:r>
            <a:r>
              <a:rPr lang="en-US" altLang="zh-CN" sz="2800" baseline="-25000" dirty="0">
                <a:latin typeface="Arial" pitchFamily="34" charset="0"/>
                <a:ea typeface="楷体_GB2312" pitchFamily="49" charset="-122"/>
              </a:rPr>
              <a:t> </a:t>
            </a:r>
            <a:r>
              <a:rPr lang="en-US" altLang="zh-CN" sz="2800" dirty="0">
                <a:latin typeface="Arial" pitchFamily="34" charset="0"/>
                <a:ea typeface="楷体_GB2312" pitchFamily="49" charset="-122"/>
                <a:sym typeface="Symbol" pitchFamily="18" charset="2"/>
              </a:rPr>
              <a:t>, a) </a:t>
            </a:r>
          </a:p>
        </p:txBody>
      </p:sp>
      <p:sp>
        <p:nvSpPr>
          <p:cNvPr id="58390" name="Rectangle 22"/>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58391" name="Text Box 23">
            <a:hlinkClick r:id="rId2" action="ppaction://hlinksldjump"/>
          </p:cNvPr>
          <p:cNvSpPr txBox="1">
            <a:spLocks noChangeArrowheads="1"/>
          </p:cNvSpPr>
          <p:nvPr/>
        </p:nvSpPr>
        <p:spPr bwMode="auto">
          <a:xfrm>
            <a:off x="827088" y="1409700"/>
            <a:ext cx="6481762"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扩展转移函数适合于输入字符串</a:t>
            </a:r>
          </a:p>
        </p:txBody>
      </p:sp>
      <p:sp>
        <p:nvSpPr>
          <p:cNvPr id="9" name="文本框 8">
            <a:extLst>
              <a:ext uri="{FF2B5EF4-FFF2-40B4-BE49-F238E27FC236}">
                <a16:creationId xmlns:a16="http://schemas.microsoft.com/office/drawing/2014/main" id="{0FF457A3-8D24-9548-B169-1CFCBE5D94F2}"/>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24</a:t>
            </a:r>
            <a:endParaRPr kumimoji="1" lang="zh-CN" altLang="en-US" sz="2000" b="0" i="0" dirty="0">
              <a:solidFill>
                <a:srgbClr val="000066"/>
              </a:solidFill>
            </a:endParaRPr>
          </a:p>
        </p:txBody>
      </p:sp>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8" name="Text Box 12"/>
          <p:cNvSpPr txBox="1">
            <a:spLocks noChangeArrowheads="1"/>
          </p:cNvSpPr>
          <p:nvPr/>
        </p:nvSpPr>
        <p:spPr bwMode="auto">
          <a:xfrm>
            <a:off x="1219200" y="3352800"/>
            <a:ext cx="688975" cy="466725"/>
          </a:xfrm>
          <a:prstGeom prst="rect">
            <a:avLst/>
          </a:prstGeom>
          <a:noFill/>
          <a:ln w="9525">
            <a:solidFill>
              <a:schemeClr val="bg1"/>
            </a:solidFill>
            <a:miter lim="800000"/>
            <a:headEnd/>
            <a:tailEnd/>
          </a:ln>
          <a:effectLst/>
        </p:spPr>
        <p:txBody>
          <a:bodyPr>
            <a:spAutoFit/>
          </a:bodyPr>
          <a:lstStyle/>
          <a:p>
            <a:pPr algn="l"/>
            <a:r>
              <a:rPr lang="en-US" altLang="zh-CN"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75789" name="Text Box 13"/>
          <p:cNvSpPr txBox="1">
            <a:spLocks noChangeArrowheads="1"/>
          </p:cNvSpPr>
          <p:nvPr/>
        </p:nvSpPr>
        <p:spPr bwMode="auto">
          <a:xfrm>
            <a:off x="1371600" y="3962400"/>
            <a:ext cx="536575"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75790" name="Text Box 14"/>
          <p:cNvSpPr txBox="1">
            <a:spLocks noChangeArrowheads="1"/>
          </p:cNvSpPr>
          <p:nvPr/>
        </p:nvSpPr>
        <p:spPr bwMode="auto">
          <a:xfrm>
            <a:off x="1371600" y="4572000"/>
            <a:ext cx="536575"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75791" name="Text Box 15"/>
          <p:cNvSpPr txBox="1">
            <a:spLocks noChangeArrowheads="1"/>
          </p:cNvSpPr>
          <p:nvPr/>
        </p:nvSpPr>
        <p:spPr bwMode="auto">
          <a:xfrm>
            <a:off x="1219200" y="5181600"/>
            <a:ext cx="685800" cy="466725"/>
          </a:xfrm>
          <a:prstGeom prst="rect">
            <a:avLst/>
          </a:prstGeom>
          <a:noFill/>
          <a:ln w="9525">
            <a:solidFill>
              <a:schemeClr val="bg1"/>
            </a:solidFill>
            <a:miter lim="800000"/>
            <a:headEnd/>
            <a:tailEnd/>
          </a:ln>
          <a:effectLst/>
        </p:spPr>
        <p:txBody>
          <a:bodyPr>
            <a:spAutoFit/>
          </a:bodyPr>
          <a:lstStyle/>
          <a:p>
            <a:pPr algn="l"/>
            <a:r>
              <a:rPr lang="en-US" altLang="zh-CN"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sp>
        <p:nvSpPr>
          <p:cNvPr id="75792" name="Line 16"/>
          <p:cNvSpPr>
            <a:spLocks noChangeShapeType="1"/>
          </p:cNvSpPr>
          <p:nvPr/>
        </p:nvSpPr>
        <p:spPr bwMode="auto">
          <a:xfrm>
            <a:off x="762000" y="3200400"/>
            <a:ext cx="2819400" cy="0"/>
          </a:xfrm>
          <a:prstGeom prst="line">
            <a:avLst/>
          </a:prstGeom>
          <a:noFill/>
          <a:ln w="9525">
            <a:solidFill>
              <a:srgbClr val="800080"/>
            </a:solidFill>
            <a:miter lim="800000"/>
            <a:headEnd/>
            <a:tailEnd/>
          </a:ln>
          <a:effectLst/>
        </p:spPr>
        <p:txBody>
          <a:bodyPr wrap="none"/>
          <a:lstStyle/>
          <a:p>
            <a:endParaRPr lang="zh-CN" altLang="en-US"/>
          </a:p>
        </p:txBody>
      </p:sp>
      <p:sp>
        <p:nvSpPr>
          <p:cNvPr id="75793" name="Line 17"/>
          <p:cNvSpPr>
            <a:spLocks noChangeShapeType="1"/>
          </p:cNvSpPr>
          <p:nvPr/>
        </p:nvSpPr>
        <p:spPr bwMode="auto">
          <a:xfrm>
            <a:off x="762000" y="3276600"/>
            <a:ext cx="2819400" cy="0"/>
          </a:xfrm>
          <a:prstGeom prst="line">
            <a:avLst/>
          </a:prstGeom>
          <a:noFill/>
          <a:ln w="9525">
            <a:solidFill>
              <a:srgbClr val="800080"/>
            </a:solidFill>
            <a:miter lim="800000"/>
            <a:headEnd/>
            <a:tailEnd/>
          </a:ln>
          <a:effectLst/>
        </p:spPr>
        <p:txBody>
          <a:bodyPr wrap="none"/>
          <a:lstStyle/>
          <a:p>
            <a:endParaRPr lang="zh-CN" altLang="en-US"/>
          </a:p>
        </p:txBody>
      </p:sp>
      <p:sp>
        <p:nvSpPr>
          <p:cNvPr id="75794" name="Line 18"/>
          <p:cNvSpPr>
            <a:spLocks noChangeShapeType="1"/>
          </p:cNvSpPr>
          <p:nvPr/>
        </p:nvSpPr>
        <p:spPr bwMode="auto">
          <a:xfrm>
            <a:off x="1981200" y="2590800"/>
            <a:ext cx="0" cy="609600"/>
          </a:xfrm>
          <a:prstGeom prst="line">
            <a:avLst/>
          </a:prstGeom>
          <a:noFill/>
          <a:ln w="9525">
            <a:solidFill>
              <a:srgbClr val="800080"/>
            </a:solidFill>
            <a:miter lim="800000"/>
            <a:headEnd/>
            <a:tailEnd/>
          </a:ln>
          <a:effectLst/>
        </p:spPr>
        <p:txBody>
          <a:bodyPr wrap="none"/>
          <a:lstStyle/>
          <a:p>
            <a:endParaRPr lang="zh-CN" altLang="en-US"/>
          </a:p>
        </p:txBody>
      </p:sp>
      <p:sp>
        <p:nvSpPr>
          <p:cNvPr id="75795" name="Line 19"/>
          <p:cNvSpPr>
            <a:spLocks noChangeShapeType="1"/>
          </p:cNvSpPr>
          <p:nvPr/>
        </p:nvSpPr>
        <p:spPr bwMode="auto">
          <a:xfrm>
            <a:off x="1981200" y="3276600"/>
            <a:ext cx="0" cy="2590800"/>
          </a:xfrm>
          <a:prstGeom prst="line">
            <a:avLst/>
          </a:prstGeom>
          <a:noFill/>
          <a:ln w="9525">
            <a:solidFill>
              <a:srgbClr val="800080"/>
            </a:solidFill>
            <a:miter lim="800000"/>
            <a:headEnd/>
            <a:tailEnd/>
          </a:ln>
          <a:effectLst/>
        </p:spPr>
        <p:txBody>
          <a:bodyPr wrap="none"/>
          <a:lstStyle/>
          <a:p>
            <a:endParaRPr lang="zh-CN" altLang="en-US"/>
          </a:p>
        </p:txBody>
      </p:sp>
      <p:sp>
        <p:nvSpPr>
          <p:cNvPr id="75796" name="Line 20"/>
          <p:cNvSpPr>
            <a:spLocks noChangeShapeType="1"/>
          </p:cNvSpPr>
          <p:nvPr/>
        </p:nvSpPr>
        <p:spPr bwMode="auto">
          <a:xfrm>
            <a:off x="2057400" y="2590800"/>
            <a:ext cx="0" cy="609600"/>
          </a:xfrm>
          <a:prstGeom prst="line">
            <a:avLst/>
          </a:prstGeom>
          <a:noFill/>
          <a:ln w="9525">
            <a:solidFill>
              <a:srgbClr val="800080"/>
            </a:solidFill>
            <a:miter lim="800000"/>
            <a:headEnd/>
            <a:tailEnd/>
          </a:ln>
          <a:effectLst/>
        </p:spPr>
        <p:txBody>
          <a:bodyPr wrap="none"/>
          <a:lstStyle/>
          <a:p>
            <a:endParaRPr lang="zh-CN" altLang="en-US"/>
          </a:p>
        </p:txBody>
      </p:sp>
      <p:sp>
        <p:nvSpPr>
          <p:cNvPr id="75797" name="Line 21"/>
          <p:cNvSpPr>
            <a:spLocks noChangeShapeType="1"/>
          </p:cNvSpPr>
          <p:nvPr/>
        </p:nvSpPr>
        <p:spPr bwMode="auto">
          <a:xfrm>
            <a:off x="2057400" y="3276600"/>
            <a:ext cx="0" cy="2590800"/>
          </a:xfrm>
          <a:prstGeom prst="line">
            <a:avLst/>
          </a:prstGeom>
          <a:noFill/>
          <a:ln w="9525">
            <a:solidFill>
              <a:srgbClr val="800080"/>
            </a:solidFill>
            <a:miter lim="800000"/>
            <a:headEnd/>
            <a:tailEnd/>
          </a:ln>
          <a:effectLst/>
        </p:spPr>
        <p:txBody>
          <a:bodyPr wrap="none"/>
          <a:lstStyle/>
          <a:p>
            <a:endParaRPr lang="zh-CN" altLang="en-US"/>
          </a:p>
        </p:txBody>
      </p:sp>
      <p:sp>
        <p:nvSpPr>
          <p:cNvPr id="75798" name="Line 22"/>
          <p:cNvSpPr>
            <a:spLocks noChangeShapeType="1"/>
          </p:cNvSpPr>
          <p:nvPr/>
        </p:nvSpPr>
        <p:spPr bwMode="auto">
          <a:xfrm>
            <a:off x="2819400" y="2590800"/>
            <a:ext cx="0" cy="609600"/>
          </a:xfrm>
          <a:prstGeom prst="line">
            <a:avLst/>
          </a:prstGeom>
          <a:noFill/>
          <a:ln w="9525">
            <a:solidFill>
              <a:srgbClr val="800080"/>
            </a:solidFill>
            <a:miter lim="800000"/>
            <a:headEnd/>
            <a:tailEnd/>
          </a:ln>
          <a:effectLst/>
        </p:spPr>
        <p:txBody>
          <a:bodyPr wrap="none"/>
          <a:lstStyle/>
          <a:p>
            <a:endParaRPr lang="zh-CN" altLang="en-US"/>
          </a:p>
        </p:txBody>
      </p:sp>
      <p:sp>
        <p:nvSpPr>
          <p:cNvPr id="75799" name="Line 23"/>
          <p:cNvSpPr>
            <a:spLocks noChangeShapeType="1"/>
          </p:cNvSpPr>
          <p:nvPr/>
        </p:nvSpPr>
        <p:spPr bwMode="auto">
          <a:xfrm>
            <a:off x="2819400" y="3276600"/>
            <a:ext cx="0" cy="2590800"/>
          </a:xfrm>
          <a:prstGeom prst="line">
            <a:avLst/>
          </a:prstGeom>
          <a:noFill/>
          <a:ln w="9525">
            <a:solidFill>
              <a:srgbClr val="800080"/>
            </a:solidFill>
            <a:miter lim="800000"/>
            <a:headEnd/>
            <a:tailEnd/>
          </a:ln>
          <a:effectLst/>
        </p:spPr>
        <p:txBody>
          <a:bodyPr wrap="none"/>
          <a:lstStyle/>
          <a:p>
            <a:endParaRPr lang="zh-CN" altLang="en-US"/>
          </a:p>
        </p:txBody>
      </p:sp>
      <p:sp>
        <p:nvSpPr>
          <p:cNvPr id="75800" name="Text Box 24"/>
          <p:cNvSpPr txBox="1">
            <a:spLocks noChangeArrowheads="1"/>
          </p:cNvSpPr>
          <p:nvPr/>
        </p:nvSpPr>
        <p:spPr bwMode="auto">
          <a:xfrm>
            <a:off x="2286000" y="2667000"/>
            <a:ext cx="304800"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0</a:t>
            </a:r>
            <a:endParaRPr lang="en-US" altLang="zh-CN" sz="2400" baseline="-25000">
              <a:latin typeface="Arial" pitchFamily="34" charset="0"/>
              <a:ea typeface="楷体_GB2312" pitchFamily="49" charset="-122"/>
            </a:endParaRPr>
          </a:p>
        </p:txBody>
      </p:sp>
      <p:sp>
        <p:nvSpPr>
          <p:cNvPr id="75801" name="Text Box 25"/>
          <p:cNvSpPr txBox="1">
            <a:spLocks noChangeArrowheads="1"/>
          </p:cNvSpPr>
          <p:nvPr/>
        </p:nvSpPr>
        <p:spPr bwMode="auto">
          <a:xfrm>
            <a:off x="3048000" y="2667000"/>
            <a:ext cx="304800"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1</a:t>
            </a:r>
            <a:endParaRPr lang="en-US" altLang="zh-CN" sz="2400" baseline="-25000">
              <a:latin typeface="Arial" pitchFamily="34" charset="0"/>
              <a:ea typeface="楷体_GB2312" pitchFamily="49" charset="-122"/>
            </a:endParaRPr>
          </a:p>
        </p:txBody>
      </p:sp>
      <p:sp>
        <p:nvSpPr>
          <p:cNvPr id="75802" name="Line 26"/>
          <p:cNvSpPr>
            <a:spLocks noChangeShapeType="1"/>
          </p:cNvSpPr>
          <p:nvPr/>
        </p:nvSpPr>
        <p:spPr bwMode="auto">
          <a:xfrm>
            <a:off x="914400" y="3657600"/>
            <a:ext cx="304800" cy="0"/>
          </a:xfrm>
          <a:prstGeom prst="line">
            <a:avLst/>
          </a:prstGeom>
          <a:noFill/>
          <a:ln w="9525">
            <a:solidFill>
              <a:srgbClr val="800080"/>
            </a:solidFill>
            <a:miter lim="800000"/>
            <a:headEnd/>
            <a:tailEnd type="triangle" w="med" len="med"/>
          </a:ln>
          <a:effectLst/>
        </p:spPr>
        <p:txBody>
          <a:bodyPr wrap="none"/>
          <a:lstStyle/>
          <a:p>
            <a:endParaRPr lang="zh-CN" altLang="en-US"/>
          </a:p>
        </p:txBody>
      </p:sp>
      <p:sp>
        <p:nvSpPr>
          <p:cNvPr id="75803" name="Text Box 27"/>
          <p:cNvSpPr txBox="1">
            <a:spLocks noChangeArrowheads="1"/>
          </p:cNvSpPr>
          <p:nvPr/>
        </p:nvSpPr>
        <p:spPr bwMode="auto">
          <a:xfrm>
            <a:off x="2209800" y="3352800"/>
            <a:ext cx="561975"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75804" name="Text Box 28"/>
          <p:cNvSpPr txBox="1">
            <a:spLocks noChangeArrowheads="1"/>
          </p:cNvSpPr>
          <p:nvPr/>
        </p:nvSpPr>
        <p:spPr bwMode="auto">
          <a:xfrm>
            <a:off x="3048000" y="3352800"/>
            <a:ext cx="587375"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75805" name="Text Box 29"/>
          <p:cNvSpPr txBox="1">
            <a:spLocks noChangeArrowheads="1"/>
          </p:cNvSpPr>
          <p:nvPr/>
        </p:nvSpPr>
        <p:spPr bwMode="auto">
          <a:xfrm>
            <a:off x="2209800" y="3962400"/>
            <a:ext cx="561975"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sp>
        <p:nvSpPr>
          <p:cNvPr id="75806" name="Text Box 30"/>
          <p:cNvSpPr txBox="1">
            <a:spLocks noChangeArrowheads="1"/>
          </p:cNvSpPr>
          <p:nvPr/>
        </p:nvSpPr>
        <p:spPr bwMode="auto">
          <a:xfrm>
            <a:off x="3048000" y="3962400"/>
            <a:ext cx="587375"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75807" name="Text Box 31"/>
          <p:cNvSpPr txBox="1">
            <a:spLocks noChangeArrowheads="1"/>
          </p:cNvSpPr>
          <p:nvPr/>
        </p:nvSpPr>
        <p:spPr bwMode="auto">
          <a:xfrm>
            <a:off x="2209800" y="4562475"/>
            <a:ext cx="561975"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75808" name="Text Box 32"/>
          <p:cNvSpPr txBox="1">
            <a:spLocks noChangeArrowheads="1"/>
          </p:cNvSpPr>
          <p:nvPr/>
        </p:nvSpPr>
        <p:spPr bwMode="auto">
          <a:xfrm>
            <a:off x="3048000" y="4562475"/>
            <a:ext cx="515938"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sp>
        <p:nvSpPr>
          <p:cNvPr id="75809" name="Text Box 33"/>
          <p:cNvSpPr txBox="1">
            <a:spLocks noChangeArrowheads="1"/>
          </p:cNvSpPr>
          <p:nvPr/>
        </p:nvSpPr>
        <p:spPr bwMode="auto">
          <a:xfrm>
            <a:off x="2209800" y="5172075"/>
            <a:ext cx="561975"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75810" name="Text Box 34"/>
          <p:cNvSpPr txBox="1">
            <a:spLocks noChangeArrowheads="1"/>
          </p:cNvSpPr>
          <p:nvPr/>
        </p:nvSpPr>
        <p:spPr bwMode="auto">
          <a:xfrm>
            <a:off x="3048000" y="5172075"/>
            <a:ext cx="515938" cy="466725"/>
          </a:xfrm>
          <a:prstGeom prst="rect">
            <a:avLst/>
          </a:prstGeom>
          <a:noFill/>
          <a:ln w="9525">
            <a:solidFill>
              <a:schemeClr val="bg1"/>
            </a:solid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75816" name="Rectangle 40"/>
          <p:cNvSpPr>
            <a:spLocks noChangeArrowheads="1"/>
          </p:cNvSpPr>
          <p:nvPr/>
        </p:nvSpPr>
        <p:spPr bwMode="auto">
          <a:xfrm>
            <a:off x="3851275" y="3195638"/>
            <a:ext cx="4572000" cy="3257550"/>
          </a:xfrm>
          <a:prstGeom prst="rect">
            <a:avLst/>
          </a:prstGeom>
          <a:noFill/>
          <a:ln w="9525">
            <a:noFill/>
            <a:miter lim="800000"/>
            <a:headEnd/>
            <a:tailEnd/>
          </a:ln>
          <a:effectLst/>
        </p:spPr>
        <p:txBody>
          <a:bodyPr>
            <a:spAutoFit/>
          </a:bodyPr>
          <a:lstStyle/>
          <a:p>
            <a:pPr algn="l">
              <a:spcBef>
                <a:spcPct val="50000"/>
              </a:spcBef>
              <a:buFont typeface="Symbol" pitchFamily="18" charset="2"/>
              <a:buChar char="-"/>
            </a:pPr>
            <a:r>
              <a:rPr lang="en-US" altLang="zh-CN" sz="2800" i="0">
                <a:latin typeface="Arial" pitchFamily="34" charset="0"/>
                <a:ea typeface="楷体_GB2312" pitchFamily="49" charset="-122"/>
              </a:rPr>
              <a:t> </a:t>
            </a:r>
            <a:r>
              <a:rPr lang="zh-CN" altLang="en-US" sz="2800" i="0">
                <a:latin typeface="Arial" pitchFamily="34" charset="0"/>
                <a:ea typeface="楷体_GB2312" pitchFamily="49" charset="-122"/>
              </a:rPr>
              <a:t>举例 </a:t>
            </a:r>
          </a:p>
          <a:p>
            <a:pPr algn="l">
              <a:spcBef>
                <a:spcPct val="50000"/>
              </a:spcBef>
              <a:buFont typeface="Wingdings" pitchFamily="2" charset="2"/>
              <a:buNone/>
            </a:pPr>
            <a:r>
              <a:rPr lang="zh-CN" altLang="en-US" sz="2400">
                <a:solidFill>
                  <a:srgbClr val="333399"/>
                </a:solidFill>
                <a:latin typeface="Arial" pitchFamily="34" charset="0"/>
                <a:ea typeface="楷体_GB2312" pitchFamily="49" charset="-122"/>
                <a:sym typeface="Symbol" pitchFamily="18" charset="2"/>
              </a:rPr>
              <a:t>     </a:t>
            </a:r>
            <a:r>
              <a:rPr lang="zh-CN" altLang="en-US" sz="2400">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sym typeface="Symbol" pitchFamily="18" charset="2"/>
              </a:rPr>
              <a:t>, )</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 </a:t>
            </a:r>
            <a:endParaRPr lang="en-US" altLang="zh-CN" sz="2400">
              <a:solidFill>
                <a:srgbClr val="333399"/>
              </a:solidFill>
              <a:latin typeface="Arial" pitchFamily="34" charset="0"/>
              <a:ea typeface="楷体_GB2312" pitchFamily="49" charset="-122"/>
              <a:sym typeface="Symbol" pitchFamily="18" charset="2"/>
            </a:endParaRPr>
          </a:p>
          <a:p>
            <a:pPr algn="l">
              <a:spcBef>
                <a:spcPct val="50000"/>
              </a:spcBef>
              <a:buFont typeface="Wingdings" pitchFamily="2" charset="2"/>
              <a:buNone/>
            </a:pPr>
            <a:r>
              <a:rPr lang="en-US" altLang="zh-CN" sz="2400">
                <a:solidFill>
                  <a:srgbClr val="333399"/>
                </a:solidFill>
                <a:latin typeface="Arial" pitchFamily="34" charset="0"/>
                <a:ea typeface="楷体_GB2312" pitchFamily="49" charset="-122"/>
                <a:sym typeface="Symbol" pitchFamily="18" charset="2"/>
              </a:rPr>
              <a:t>     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sym typeface="Symbol" pitchFamily="18" charset="2"/>
              </a:rPr>
              <a:t>, 0)</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sym typeface="Symbol" pitchFamily="18" charset="2"/>
              </a:rPr>
              <a:t>, 0)</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2</a:t>
            </a:r>
          </a:p>
          <a:p>
            <a:pPr algn="l">
              <a:spcBef>
                <a:spcPct val="50000"/>
              </a:spcBef>
              <a:buFont typeface="Wingdings" pitchFamily="2" charset="2"/>
              <a:buNone/>
            </a:pPr>
            <a:r>
              <a:rPr lang="en-US" altLang="zh-CN" sz="2400">
                <a:solidFill>
                  <a:srgbClr val="333399"/>
                </a:solidFill>
                <a:latin typeface="Arial" pitchFamily="34" charset="0"/>
                <a:ea typeface="楷体_GB2312" pitchFamily="49" charset="-122"/>
                <a:sym typeface="Symbol" pitchFamily="18" charset="2"/>
              </a:rPr>
              <a:t>     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sym typeface="Symbol" pitchFamily="18" charset="2"/>
              </a:rPr>
              <a:t>, 00)</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2 </a:t>
            </a:r>
            <a:r>
              <a:rPr lang="en-US" altLang="zh-CN" sz="2400">
                <a:solidFill>
                  <a:srgbClr val="333399"/>
                </a:solidFill>
                <a:latin typeface="Arial" pitchFamily="34" charset="0"/>
                <a:ea typeface="楷体_GB2312" pitchFamily="49" charset="-122"/>
                <a:sym typeface="Symbol" pitchFamily="18" charset="2"/>
              </a:rPr>
              <a:t>, 0)</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a:t>
            </a:r>
          </a:p>
          <a:p>
            <a:pPr algn="l">
              <a:spcBef>
                <a:spcPct val="50000"/>
              </a:spcBef>
              <a:buFont typeface="Wingdings" pitchFamily="2" charset="2"/>
              <a:buNone/>
            </a:pPr>
            <a:r>
              <a:rPr lang="en-US" altLang="zh-CN" sz="2400">
                <a:solidFill>
                  <a:srgbClr val="333399"/>
                </a:solidFill>
                <a:latin typeface="Arial" pitchFamily="34" charset="0"/>
                <a:ea typeface="楷体_GB2312" pitchFamily="49" charset="-122"/>
                <a:sym typeface="Symbol" pitchFamily="18" charset="2"/>
              </a:rPr>
              <a:t>     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sym typeface="Symbol" pitchFamily="18" charset="2"/>
              </a:rPr>
              <a:t>, 001)</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sym typeface="Symbol" pitchFamily="18" charset="2"/>
              </a:rPr>
              <a:t>, 1)</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1</a:t>
            </a:r>
          </a:p>
          <a:p>
            <a:pPr algn="l">
              <a:spcBef>
                <a:spcPct val="50000"/>
              </a:spcBef>
              <a:buFont typeface="Wingdings" pitchFamily="2" charset="2"/>
              <a:buNone/>
            </a:pPr>
            <a:r>
              <a:rPr lang="en-US" altLang="zh-CN" sz="2400">
                <a:solidFill>
                  <a:srgbClr val="333399"/>
                </a:solidFill>
                <a:latin typeface="Arial" pitchFamily="34" charset="0"/>
                <a:ea typeface="楷体_GB2312" pitchFamily="49" charset="-122"/>
                <a:sym typeface="Symbol" pitchFamily="18" charset="2"/>
              </a:rPr>
              <a:t>     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sym typeface="Symbol" pitchFamily="18" charset="2"/>
              </a:rPr>
              <a:t>, 0010)</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1 </a:t>
            </a:r>
            <a:r>
              <a:rPr lang="en-US" altLang="zh-CN" sz="2400">
                <a:solidFill>
                  <a:srgbClr val="333399"/>
                </a:solidFill>
                <a:latin typeface="Arial" pitchFamily="34" charset="0"/>
                <a:ea typeface="楷体_GB2312" pitchFamily="49" charset="-122"/>
                <a:sym typeface="Symbol" pitchFamily="18" charset="2"/>
              </a:rPr>
              <a:t>, 0)</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3</a:t>
            </a:r>
          </a:p>
        </p:txBody>
      </p:sp>
      <p:sp>
        <p:nvSpPr>
          <p:cNvPr id="75818" name="Rectangle 42"/>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75819" name="Text Box 43">
            <a:hlinkClick r:id="rId3" action="ppaction://hlinksldjump"/>
          </p:cNvPr>
          <p:cNvSpPr txBox="1">
            <a:spLocks noChangeArrowheads="1"/>
          </p:cNvSpPr>
          <p:nvPr/>
        </p:nvSpPr>
        <p:spPr bwMode="auto">
          <a:xfrm>
            <a:off x="827088" y="1268413"/>
            <a:ext cx="6481762" cy="579437"/>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扩展转移函数适合于输入字符串</a:t>
            </a:r>
          </a:p>
        </p:txBody>
      </p:sp>
      <p:grpSp>
        <p:nvGrpSpPr>
          <p:cNvPr id="75824" name="Group 48"/>
          <p:cNvGrpSpPr>
            <a:grpSpLocks/>
          </p:cNvGrpSpPr>
          <p:nvPr/>
        </p:nvGrpSpPr>
        <p:grpSpPr bwMode="auto">
          <a:xfrm>
            <a:off x="5940425" y="1989138"/>
            <a:ext cx="2952750" cy="2344737"/>
            <a:chOff x="3742" y="1253"/>
            <a:chExt cx="1860" cy="1477"/>
          </a:xfrm>
        </p:grpSpPr>
        <p:graphicFrame>
          <p:nvGraphicFramePr>
            <p:cNvPr id="75817" name="Object 41"/>
            <p:cNvGraphicFramePr>
              <a:graphicFrameLocks noChangeAspect="1"/>
            </p:cNvGraphicFramePr>
            <p:nvPr/>
          </p:nvGraphicFramePr>
          <p:xfrm>
            <a:off x="3742" y="1253"/>
            <a:ext cx="1860" cy="1477"/>
          </p:xfrm>
          <a:graphic>
            <a:graphicData uri="http://schemas.openxmlformats.org/presentationml/2006/ole">
              <mc:AlternateContent xmlns:mc="http://schemas.openxmlformats.org/markup-compatibility/2006">
                <mc:Choice xmlns:v="urn:schemas-microsoft-com:vml" Requires="v">
                  <p:oleObj spid="_x0000_s75893" name="VISIO" r:id="rId4" imgW="3203640" imgH="2543040" progId="Visio.Drawing.11">
                    <p:embed/>
                  </p:oleObj>
                </mc:Choice>
                <mc:Fallback>
                  <p:oleObj name="VISIO" r:id="rId4" imgW="3203640" imgH="2543040" progId="Visio.Drawing.11">
                    <p:embed/>
                    <p:pic>
                      <p:nvPicPr>
                        <p:cNvPr id="0"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1253"/>
                          <a:ext cx="186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820" name="Text Box 44"/>
            <p:cNvSpPr txBox="1">
              <a:spLocks noChangeArrowheads="1"/>
            </p:cNvSpPr>
            <p:nvPr/>
          </p:nvSpPr>
          <p:spPr bwMode="auto">
            <a:xfrm>
              <a:off x="5132" y="1366"/>
              <a:ext cx="288" cy="250"/>
            </a:xfrm>
            <a:prstGeom prst="rect">
              <a:avLst/>
            </a:prstGeom>
            <a:noFill/>
            <a:ln w="9525">
              <a:noFill/>
              <a:miter lim="800000"/>
              <a:headEnd/>
              <a:tailEnd/>
            </a:ln>
            <a:effectLst/>
          </p:spPr>
          <p:txBody>
            <a:bodyPr>
              <a:spAutoFit/>
            </a:bodyPr>
            <a:lstStyle/>
            <a:p>
              <a:pPr algn="l"/>
              <a:r>
                <a:rPr lang="en-US" altLang="zh-CN"/>
                <a:t>q</a:t>
              </a:r>
              <a:r>
                <a:rPr lang="en-US" altLang="zh-CN" baseline="-25000"/>
                <a:t>1</a:t>
              </a:r>
            </a:p>
          </p:txBody>
        </p:sp>
        <p:sp>
          <p:nvSpPr>
            <p:cNvPr id="75821" name="Text Box 45"/>
            <p:cNvSpPr txBox="1">
              <a:spLocks noChangeArrowheads="1"/>
            </p:cNvSpPr>
            <p:nvPr/>
          </p:nvSpPr>
          <p:spPr bwMode="auto">
            <a:xfrm>
              <a:off x="4195" y="1366"/>
              <a:ext cx="288" cy="250"/>
            </a:xfrm>
            <a:prstGeom prst="rect">
              <a:avLst/>
            </a:prstGeom>
            <a:noFill/>
            <a:ln w="9525">
              <a:noFill/>
              <a:miter lim="800000"/>
              <a:headEnd/>
              <a:tailEnd/>
            </a:ln>
            <a:effectLst/>
          </p:spPr>
          <p:txBody>
            <a:bodyPr>
              <a:spAutoFit/>
            </a:bodyPr>
            <a:lstStyle/>
            <a:p>
              <a:pPr algn="l"/>
              <a:r>
                <a:rPr lang="en-US" altLang="zh-CN"/>
                <a:t>q</a:t>
              </a:r>
              <a:r>
                <a:rPr lang="en-US" altLang="zh-CN" baseline="-25000"/>
                <a:t>0</a:t>
              </a:r>
            </a:p>
          </p:txBody>
        </p:sp>
        <p:sp>
          <p:nvSpPr>
            <p:cNvPr id="75822" name="Text Box 46"/>
            <p:cNvSpPr txBox="1">
              <a:spLocks noChangeArrowheads="1"/>
            </p:cNvSpPr>
            <p:nvPr/>
          </p:nvSpPr>
          <p:spPr bwMode="auto">
            <a:xfrm>
              <a:off x="5148" y="2296"/>
              <a:ext cx="288" cy="250"/>
            </a:xfrm>
            <a:prstGeom prst="rect">
              <a:avLst/>
            </a:prstGeom>
            <a:noFill/>
            <a:ln w="9525">
              <a:noFill/>
              <a:miter lim="800000"/>
              <a:headEnd/>
              <a:tailEnd/>
            </a:ln>
            <a:effectLst/>
          </p:spPr>
          <p:txBody>
            <a:bodyPr>
              <a:spAutoFit/>
            </a:bodyPr>
            <a:lstStyle/>
            <a:p>
              <a:pPr algn="l"/>
              <a:r>
                <a:rPr lang="en-US" altLang="zh-CN"/>
                <a:t>q</a:t>
              </a:r>
              <a:r>
                <a:rPr lang="en-US" altLang="zh-CN" baseline="-25000"/>
                <a:t>3</a:t>
              </a:r>
            </a:p>
          </p:txBody>
        </p:sp>
        <p:sp>
          <p:nvSpPr>
            <p:cNvPr id="75823" name="Text Box 47"/>
            <p:cNvSpPr txBox="1">
              <a:spLocks noChangeArrowheads="1"/>
            </p:cNvSpPr>
            <p:nvPr/>
          </p:nvSpPr>
          <p:spPr bwMode="auto">
            <a:xfrm>
              <a:off x="4195" y="2296"/>
              <a:ext cx="288" cy="250"/>
            </a:xfrm>
            <a:prstGeom prst="rect">
              <a:avLst/>
            </a:prstGeom>
            <a:noFill/>
            <a:ln w="9525">
              <a:noFill/>
              <a:miter lim="800000"/>
              <a:headEnd/>
              <a:tailEnd/>
            </a:ln>
            <a:effectLst/>
          </p:spPr>
          <p:txBody>
            <a:bodyPr>
              <a:spAutoFit/>
            </a:bodyPr>
            <a:lstStyle/>
            <a:p>
              <a:pPr algn="l"/>
              <a:r>
                <a:rPr lang="en-US" altLang="zh-CN"/>
                <a:t>q</a:t>
              </a:r>
              <a:r>
                <a:rPr lang="en-US" altLang="zh-CN" baseline="-25000"/>
                <a:t>2</a:t>
              </a:r>
            </a:p>
          </p:txBody>
        </p:sp>
      </p:grpSp>
      <p:sp>
        <p:nvSpPr>
          <p:cNvPr id="38" name="文本框 37">
            <a:extLst>
              <a:ext uri="{FF2B5EF4-FFF2-40B4-BE49-F238E27FC236}">
                <a16:creationId xmlns:a16="http://schemas.microsoft.com/office/drawing/2014/main" id="{587793E6-73B2-FE4A-B11D-88B08CA67A07}"/>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a:t>
            </a:r>
            <a:r>
              <a:rPr lang="en-US" altLang="zh-CN" b="0" i="0" dirty="0">
                <a:solidFill>
                  <a:srgbClr val="000066"/>
                </a:solidFill>
              </a:rPr>
              <a:t>5</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5816">
                                            <p:txEl>
                                              <p:pRg st="1" end="1"/>
                                            </p:txEl>
                                          </p:spTgt>
                                        </p:tgtEl>
                                        <p:attrNameLst>
                                          <p:attrName>style.visibility</p:attrName>
                                        </p:attrNameLst>
                                      </p:cBhvr>
                                      <p:to>
                                        <p:strVal val="visible"/>
                                      </p:to>
                                    </p:set>
                                    <p:animEffect transition="in" filter="slide(fromBottom)">
                                      <p:cBhvr>
                                        <p:cTn id="7" dur="500"/>
                                        <p:tgtEl>
                                          <p:spTgt spid="758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5816">
                                            <p:txEl>
                                              <p:pRg st="2" end="2"/>
                                            </p:txEl>
                                          </p:spTgt>
                                        </p:tgtEl>
                                        <p:attrNameLst>
                                          <p:attrName>style.visibility</p:attrName>
                                        </p:attrNameLst>
                                      </p:cBhvr>
                                      <p:to>
                                        <p:strVal val="visible"/>
                                      </p:to>
                                    </p:set>
                                    <p:animEffect transition="in" filter="slide(fromBottom)">
                                      <p:cBhvr>
                                        <p:cTn id="12" dur="500"/>
                                        <p:tgtEl>
                                          <p:spTgt spid="758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75816">
                                            <p:txEl>
                                              <p:pRg st="3" end="3"/>
                                            </p:txEl>
                                          </p:spTgt>
                                        </p:tgtEl>
                                        <p:attrNameLst>
                                          <p:attrName>style.visibility</p:attrName>
                                        </p:attrNameLst>
                                      </p:cBhvr>
                                      <p:to>
                                        <p:strVal val="visible"/>
                                      </p:to>
                                    </p:set>
                                    <p:animEffect transition="in" filter="slide(fromBottom)">
                                      <p:cBhvr>
                                        <p:cTn id="17" dur="500"/>
                                        <p:tgtEl>
                                          <p:spTgt spid="758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5816">
                                            <p:txEl>
                                              <p:pRg st="4" end="4"/>
                                            </p:txEl>
                                          </p:spTgt>
                                        </p:tgtEl>
                                        <p:attrNameLst>
                                          <p:attrName>style.visibility</p:attrName>
                                        </p:attrNameLst>
                                      </p:cBhvr>
                                      <p:to>
                                        <p:strVal val="visible"/>
                                      </p:to>
                                    </p:set>
                                    <p:animEffect transition="in" filter="slide(fromBottom)">
                                      <p:cBhvr>
                                        <p:cTn id="22" dur="500"/>
                                        <p:tgtEl>
                                          <p:spTgt spid="758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75816">
                                            <p:txEl>
                                              <p:pRg st="5" end="5"/>
                                            </p:txEl>
                                          </p:spTgt>
                                        </p:tgtEl>
                                        <p:attrNameLst>
                                          <p:attrName>style.visibility</p:attrName>
                                        </p:attrNameLst>
                                      </p:cBhvr>
                                      <p:to>
                                        <p:strVal val="visible"/>
                                      </p:to>
                                    </p:set>
                                    <p:animEffect transition="in" filter="slide(fromBottom)">
                                      <p:cBhvr>
                                        <p:cTn id="27" dur="500"/>
                                        <p:tgtEl>
                                          <p:spTgt spid="758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5" name="Text Box 13"/>
          <p:cNvSpPr txBox="1">
            <a:spLocks noChangeArrowheads="1"/>
          </p:cNvSpPr>
          <p:nvPr/>
        </p:nvSpPr>
        <p:spPr bwMode="auto">
          <a:xfrm>
            <a:off x="1331913" y="2757488"/>
            <a:ext cx="7056437" cy="3111500"/>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rPr>
              <a:t>设一个 </a:t>
            </a:r>
            <a:r>
              <a:rPr lang="en-US" altLang="zh-CN" sz="2800">
                <a:solidFill>
                  <a:srgbClr val="333399"/>
                </a:solidFill>
                <a:latin typeface="Arial" pitchFamily="34" charset="0"/>
                <a:ea typeface="楷体_GB2312" pitchFamily="49" charset="-122"/>
              </a:rPr>
              <a:t>DFA  A</a:t>
            </a:r>
            <a:r>
              <a:rPr lang="en-US" altLang="zh-CN" sz="2800" i="0">
                <a:solidFill>
                  <a:srgbClr val="333399"/>
                </a:solidFill>
                <a:latin typeface="Arial" pitchFamily="34" charset="0"/>
                <a:ea typeface="楷体_GB2312" pitchFamily="49" charset="-122"/>
              </a:rPr>
              <a:t> = (</a:t>
            </a:r>
            <a:r>
              <a:rPr lang="en-US" altLang="zh-CN" sz="2800">
                <a:solidFill>
                  <a:srgbClr val="333399"/>
                </a:solidFill>
                <a:latin typeface="Arial" pitchFamily="34" charset="0"/>
                <a:ea typeface="楷体_GB2312" pitchFamily="49" charset="-122"/>
              </a:rPr>
              <a:t>Q,</a:t>
            </a:r>
            <a:r>
              <a:rPr lang="en-US" altLang="zh-CN" sz="2800" i="0">
                <a:solidFill>
                  <a:srgbClr val="333399"/>
                </a:solidFill>
                <a:latin typeface="Arial" pitchFamily="34" charset="0"/>
                <a:ea typeface="楷体_GB2312" pitchFamily="49" charset="-122"/>
              </a:rPr>
              <a:t> </a:t>
            </a:r>
            <a:r>
              <a:rPr lang="en-US" altLang="zh-CN" sz="2800" i="0">
                <a:solidFill>
                  <a:srgbClr val="333399"/>
                </a:solidFill>
                <a:latin typeface="Arial" pitchFamily="34" charset="0"/>
                <a:ea typeface="楷体_GB2312" pitchFamily="49" charset="-122"/>
                <a:sym typeface="Symbol" pitchFamily="18" charset="2"/>
              </a:rPr>
              <a:t></a:t>
            </a:r>
            <a:r>
              <a:rPr lang="en-US" altLang="zh-CN" sz="2800">
                <a:solidFill>
                  <a:srgbClr val="333399"/>
                </a:solidFill>
                <a:latin typeface="Arial" pitchFamily="34" charset="0"/>
                <a:ea typeface="楷体_GB2312" pitchFamily="49" charset="-122"/>
              </a:rPr>
              <a:t>, </a:t>
            </a:r>
            <a:r>
              <a:rPr lang="en-US" altLang="zh-CN" sz="2800">
                <a:solidFill>
                  <a:srgbClr val="333399"/>
                </a:solidFill>
                <a:latin typeface="Arial" pitchFamily="34" charset="0"/>
                <a:ea typeface="楷体_GB2312" pitchFamily="49" charset="-122"/>
                <a:sym typeface="Symbol" pitchFamily="18" charset="2"/>
              </a:rPr>
              <a:t></a:t>
            </a:r>
            <a:r>
              <a:rPr lang="en-US" altLang="zh-CN" sz="2800">
                <a:solidFill>
                  <a:srgbClr val="333399"/>
                </a:solidFill>
                <a:latin typeface="Arial" pitchFamily="34" charset="0"/>
                <a:ea typeface="楷体_GB2312" pitchFamily="49" charset="-122"/>
              </a:rPr>
              <a:t>, q</a:t>
            </a:r>
            <a:r>
              <a:rPr lang="en-US" altLang="zh-CN" sz="2800" baseline="-25000">
                <a:solidFill>
                  <a:srgbClr val="333399"/>
                </a:solidFill>
                <a:latin typeface="Arial" pitchFamily="34" charset="0"/>
                <a:ea typeface="楷体_GB2312" pitchFamily="49" charset="-122"/>
              </a:rPr>
              <a:t>0 </a:t>
            </a:r>
            <a:r>
              <a:rPr lang="en-US" altLang="zh-CN" sz="2800">
                <a:solidFill>
                  <a:srgbClr val="333399"/>
                </a:solidFill>
                <a:latin typeface="Arial" pitchFamily="34" charset="0"/>
                <a:ea typeface="楷体_GB2312" pitchFamily="49" charset="-122"/>
              </a:rPr>
              <a:t>, F </a:t>
            </a:r>
            <a:r>
              <a:rPr lang="en-US" altLang="zh-CN" sz="2800" i="0">
                <a:solidFill>
                  <a:srgbClr val="333399"/>
                </a:solidFill>
                <a:latin typeface="Arial" pitchFamily="34" charset="0"/>
                <a:ea typeface="楷体_GB2312" pitchFamily="49" charset="-122"/>
              </a:rPr>
              <a:t>)</a:t>
            </a:r>
            <a:endParaRPr lang="en-US" altLang="zh-CN" sz="2800" i="0" baseline="-25000">
              <a:solidFill>
                <a:srgbClr val="333399"/>
              </a:solidFill>
              <a:latin typeface="Arial" pitchFamily="34" charset="0"/>
              <a:ea typeface="楷体_GB2312" pitchFamily="49" charset="-122"/>
            </a:endParaRPr>
          </a:p>
          <a:p>
            <a:pPr algn="l">
              <a:buFont typeface="Wingdings" pitchFamily="2" charset="2"/>
              <a:buChar char=" "/>
            </a:pPr>
            <a:r>
              <a:rPr lang="en-US" altLang="zh-CN" sz="1000" i="0">
                <a:solidFill>
                  <a:srgbClr val="333399"/>
                </a:solidFill>
                <a:latin typeface="Arial" pitchFamily="34" charset="0"/>
                <a:ea typeface="楷体_GB2312" pitchFamily="49" charset="-122"/>
              </a:rPr>
              <a:t> </a:t>
            </a:r>
          </a:p>
          <a:p>
            <a:pPr algn="l">
              <a:buClr>
                <a:srgbClr val="800080"/>
              </a:buClr>
              <a:buFont typeface="Symbol" pitchFamily="18" charset="2"/>
              <a:buChar char="-"/>
            </a:pPr>
            <a:r>
              <a:rPr lang="en-US" altLang="zh-CN" sz="2800" i="0">
                <a:solidFill>
                  <a:srgbClr val="333399"/>
                </a:solidFill>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sym typeface="Symbol" pitchFamily="18" charset="2"/>
              </a:rPr>
              <a:t>定义 </a:t>
            </a:r>
            <a:r>
              <a:rPr lang="en-US" altLang="zh-CN" sz="2800">
                <a:solidFill>
                  <a:srgbClr val="333399"/>
                </a:solidFill>
                <a:latin typeface="Arial" pitchFamily="34" charset="0"/>
                <a:ea typeface="楷体_GB2312" pitchFamily="49" charset="-122"/>
              </a:rPr>
              <a:t>A </a:t>
            </a:r>
            <a:r>
              <a:rPr lang="zh-CN" altLang="en-US" sz="2800" i="0">
                <a:solidFill>
                  <a:srgbClr val="333399"/>
                </a:solidFill>
                <a:latin typeface="Arial" pitchFamily="34" charset="0"/>
                <a:ea typeface="楷体_GB2312" pitchFamily="49" charset="-122"/>
                <a:sym typeface="Symbol" pitchFamily="18" charset="2"/>
              </a:rPr>
              <a:t>的语言：</a:t>
            </a:r>
            <a:endParaRPr lang="zh-CN" altLang="en-US" sz="2800" i="0">
              <a:solidFill>
                <a:srgbClr val="333399"/>
              </a:solidFill>
              <a:latin typeface="Arial" pitchFamily="34" charset="0"/>
              <a:ea typeface="楷体_GB2312" pitchFamily="49" charset="-122"/>
            </a:endParaRPr>
          </a:p>
          <a:p>
            <a:pPr algn="l">
              <a:buFont typeface="Wingdings" pitchFamily="2" charset="2"/>
              <a:buChar char=" "/>
            </a:pPr>
            <a:r>
              <a:rPr lang="zh-CN" altLang="en-US" sz="1000" i="0">
                <a:solidFill>
                  <a:srgbClr val="333399"/>
                </a:solidFill>
                <a:latin typeface="Arial" pitchFamily="34" charset="0"/>
                <a:ea typeface="楷体_GB2312" pitchFamily="49" charset="-122"/>
              </a:rPr>
              <a:t> </a:t>
            </a:r>
          </a:p>
          <a:p>
            <a:pPr algn="l">
              <a:buFont typeface="Wingdings" pitchFamily="2" charset="2"/>
              <a:buNone/>
            </a:pPr>
            <a:r>
              <a:rPr lang="zh-CN" altLang="en-US" sz="2400" i="0">
                <a:latin typeface="Arial" pitchFamily="34" charset="0"/>
                <a:ea typeface="楷体_GB2312" pitchFamily="49" charset="-122"/>
              </a:rPr>
              <a:t>        </a:t>
            </a:r>
            <a:r>
              <a:rPr lang="en-US" altLang="zh-CN" sz="2800">
                <a:latin typeface="Arial" pitchFamily="34" charset="0"/>
                <a:ea typeface="楷体_GB2312" pitchFamily="49" charset="-122"/>
              </a:rPr>
              <a:t>L</a:t>
            </a:r>
            <a:r>
              <a:rPr lang="en-US" altLang="zh-CN" sz="2800">
                <a:latin typeface="Arial" pitchFamily="34" charset="0"/>
                <a:ea typeface="楷体_GB2312" pitchFamily="49" charset="-122"/>
                <a:sym typeface="Symbol" pitchFamily="18" charset="2"/>
              </a:rPr>
              <a:t>(</a:t>
            </a:r>
            <a:r>
              <a:rPr lang="en-US" altLang="zh-CN" sz="2800">
                <a:latin typeface="Arial" pitchFamily="34" charset="0"/>
                <a:ea typeface="楷体_GB2312" pitchFamily="49" charset="-122"/>
              </a:rPr>
              <a:t>A</a:t>
            </a:r>
            <a:r>
              <a:rPr lang="en-US" altLang="zh-CN" sz="2800">
                <a:latin typeface="Arial" pitchFamily="34" charset="0"/>
                <a:ea typeface="楷体_GB2312" pitchFamily="49" charset="-122"/>
                <a:sym typeface="Symbol" pitchFamily="18" charset="2"/>
              </a:rPr>
              <a:t>) = </a:t>
            </a:r>
            <a:r>
              <a:rPr lang="en-US" altLang="zh-CN" sz="2800" i="0">
                <a:latin typeface="Arial" pitchFamily="34" charset="0"/>
                <a:ea typeface="楷体_GB2312" pitchFamily="49" charset="-122"/>
                <a:sym typeface="Symbol" pitchFamily="18" charset="2"/>
              </a:rPr>
              <a:t> </a:t>
            </a:r>
            <a:r>
              <a:rPr lang="en-US" altLang="zh-CN" sz="2800">
                <a:latin typeface="Arial" pitchFamily="34" charset="0"/>
                <a:ea typeface="楷体_GB2312" pitchFamily="49" charset="-122"/>
                <a:sym typeface="Symbol" pitchFamily="18" charset="2"/>
              </a:rPr>
              <a:t>w</a:t>
            </a:r>
            <a:r>
              <a:rPr lang="en-US" altLang="zh-CN" sz="2800" i="0">
                <a:latin typeface="Arial" pitchFamily="34" charset="0"/>
                <a:ea typeface="楷体_GB2312" pitchFamily="49" charset="-122"/>
                <a:sym typeface="Symbol" pitchFamily="18" charset="2"/>
              </a:rPr>
              <a:t>  </a:t>
            </a:r>
            <a:r>
              <a:rPr lang="en-US" altLang="zh-CN" sz="2800">
                <a:latin typeface="Arial" pitchFamily="34" charset="0"/>
                <a:ea typeface="楷体_GB2312" pitchFamily="49" charset="-122"/>
                <a:sym typeface="Symbol" pitchFamily="18" charset="2"/>
              </a:rPr>
              <a:t>w</a:t>
            </a:r>
            <a:r>
              <a:rPr lang="en-US" altLang="zh-CN" sz="2800" i="0">
                <a:latin typeface="Arial" pitchFamily="34" charset="0"/>
                <a:ea typeface="楷体_GB2312" pitchFamily="49" charset="-122"/>
                <a:sym typeface="Symbol" pitchFamily="18" charset="2"/>
              </a:rPr>
              <a:t></a:t>
            </a:r>
            <a:r>
              <a:rPr lang="en-US" altLang="zh-CN" sz="2800">
                <a:latin typeface="Arial" pitchFamily="34" charset="0"/>
                <a:ea typeface="楷体_GB2312" pitchFamily="49" charset="-122"/>
                <a:sym typeface="Symbol" pitchFamily="18" charset="2"/>
              </a:rPr>
              <a:t>* </a:t>
            </a:r>
            <a:r>
              <a:rPr lang="en-US" altLang="zh-CN" sz="2800" i="0">
                <a:latin typeface="Arial" pitchFamily="34" charset="0"/>
                <a:ea typeface="楷体_GB2312" pitchFamily="49" charset="-122"/>
                <a:sym typeface="Symbol" pitchFamily="18" charset="2"/>
              </a:rPr>
              <a:t> </a:t>
            </a:r>
            <a:r>
              <a:rPr lang="en-US" altLang="zh-CN" sz="2800">
                <a:latin typeface="Arial" pitchFamily="34" charset="0"/>
                <a:ea typeface="楷体_GB2312" pitchFamily="49" charset="-122"/>
                <a:sym typeface="Symbol" pitchFamily="18" charset="2"/>
              </a:rPr>
              <a:t> ( </a:t>
            </a:r>
            <a:r>
              <a:rPr lang="en-US" altLang="zh-CN" sz="2800">
                <a:latin typeface="Arial" pitchFamily="34" charset="0"/>
                <a:ea typeface="楷体_GB2312" pitchFamily="49" charset="-122"/>
              </a:rPr>
              <a:t>q</a:t>
            </a:r>
            <a:r>
              <a:rPr lang="en-US" altLang="zh-CN" sz="2800" baseline="-25000">
                <a:latin typeface="Arial" pitchFamily="34" charset="0"/>
                <a:ea typeface="楷体_GB2312" pitchFamily="49" charset="-122"/>
              </a:rPr>
              <a:t>0 </a:t>
            </a:r>
            <a:r>
              <a:rPr lang="en-US" altLang="zh-CN" sz="2800">
                <a:latin typeface="Arial" pitchFamily="34" charset="0"/>
                <a:ea typeface="楷体_GB2312" pitchFamily="49" charset="-122"/>
                <a:sym typeface="Symbol" pitchFamily="18" charset="2"/>
              </a:rPr>
              <a:t>, w) </a:t>
            </a:r>
            <a:r>
              <a:rPr lang="en-US" altLang="zh-CN" sz="2800" i="0">
                <a:latin typeface="Arial" pitchFamily="34" charset="0"/>
                <a:ea typeface="楷体_GB2312" pitchFamily="49" charset="-122"/>
                <a:sym typeface="Symbol" pitchFamily="18" charset="2"/>
              </a:rPr>
              <a:t></a:t>
            </a:r>
            <a:r>
              <a:rPr lang="en-US" altLang="zh-CN" sz="2800" i="0">
                <a:latin typeface="Arial" pitchFamily="34" charset="0"/>
                <a:ea typeface="楷体_GB2312" pitchFamily="49" charset="-122"/>
              </a:rPr>
              <a:t> </a:t>
            </a:r>
            <a:r>
              <a:rPr lang="en-US" altLang="zh-CN" sz="2800">
                <a:latin typeface="Arial" pitchFamily="34" charset="0"/>
                <a:ea typeface="楷体_GB2312" pitchFamily="49" charset="-122"/>
              </a:rPr>
              <a:t>F</a:t>
            </a:r>
            <a:r>
              <a:rPr lang="en-US" altLang="zh-CN" sz="2800">
                <a:latin typeface="Arial" pitchFamily="34" charset="0"/>
                <a:ea typeface="楷体_GB2312" pitchFamily="49" charset="-122"/>
                <a:sym typeface="Symbol" pitchFamily="18" charset="2"/>
              </a:rPr>
              <a:t> </a:t>
            </a:r>
            <a:r>
              <a:rPr lang="en-US" altLang="zh-CN" sz="2800" i="0">
                <a:latin typeface="Arial" pitchFamily="34" charset="0"/>
                <a:ea typeface="楷体_GB2312" pitchFamily="49" charset="-122"/>
                <a:sym typeface="Symbol" pitchFamily="18" charset="2"/>
              </a:rPr>
              <a:t></a:t>
            </a:r>
          </a:p>
          <a:p>
            <a:pPr algn="l">
              <a:buFont typeface="Wingdings" pitchFamily="2" charset="2"/>
              <a:buChar char=" "/>
            </a:pPr>
            <a:r>
              <a:rPr lang="en-US" altLang="zh-CN" sz="1000" i="0">
                <a:solidFill>
                  <a:srgbClr val="333399"/>
                </a:solidFill>
                <a:latin typeface="Arial" pitchFamily="34" charset="0"/>
                <a:ea typeface="楷体_GB2312" pitchFamily="49" charset="-122"/>
              </a:rPr>
              <a:t> </a:t>
            </a:r>
          </a:p>
          <a:p>
            <a:pPr algn="l">
              <a:buFont typeface="Symbol" pitchFamily="18" charset="2"/>
              <a:buChar char="-"/>
            </a:pPr>
            <a:r>
              <a:rPr lang="en-US" altLang="zh-CN" sz="2800" i="0">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rPr>
              <a:t>设 </a:t>
            </a:r>
            <a:r>
              <a:rPr lang="en-US" altLang="zh-CN" sz="2800">
                <a:solidFill>
                  <a:srgbClr val="333399"/>
                </a:solidFill>
                <a:latin typeface="Arial" pitchFamily="34" charset="0"/>
                <a:ea typeface="楷体_GB2312" pitchFamily="49" charset="-122"/>
              </a:rPr>
              <a:t>L </a:t>
            </a:r>
            <a:r>
              <a:rPr lang="zh-CN" altLang="en-US" sz="2800" i="0">
                <a:solidFill>
                  <a:srgbClr val="333399"/>
                </a:solidFill>
                <a:latin typeface="Arial" pitchFamily="34" charset="0"/>
                <a:ea typeface="楷体_GB2312" pitchFamily="49" charset="-122"/>
              </a:rPr>
              <a:t>是 </a:t>
            </a:r>
            <a:r>
              <a:rPr lang="zh-CN" altLang="en-US" sz="2800" i="0">
                <a:solidFill>
                  <a:srgbClr val="333399"/>
                </a:solidFill>
                <a:latin typeface="Arial" pitchFamily="34" charset="0"/>
                <a:ea typeface="楷体_GB2312" pitchFamily="49" charset="-122"/>
                <a:sym typeface="Symbol" pitchFamily="18" charset="2"/>
              </a:rPr>
              <a:t> </a:t>
            </a:r>
            <a:r>
              <a:rPr lang="zh-CN" altLang="en-US" sz="2800" i="0">
                <a:solidFill>
                  <a:srgbClr val="333399"/>
                </a:solidFill>
                <a:latin typeface="Arial" pitchFamily="34" charset="0"/>
                <a:ea typeface="楷体_GB2312" pitchFamily="49" charset="-122"/>
              </a:rPr>
              <a:t>上的语言，</a:t>
            </a:r>
            <a:r>
              <a:rPr lang="zh-CN" altLang="en-US" sz="2800" i="0">
                <a:solidFill>
                  <a:srgbClr val="333399"/>
                </a:solidFill>
                <a:latin typeface="Arial" pitchFamily="34" charset="0"/>
                <a:ea typeface="楷体_GB2312" pitchFamily="49" charset="-122"/>
                <a:sym typeface="Symbol" pitchFamily="18" charset="2"/>
              </a:rPr>
              <a:t>如果存在</a:t>
            </a:r>
            <a:r>
              <a:rPr lang="zh-CN" altLang="en-US" sz="2800" i="0">
                <a:solidFill>
                  <a:srgbClr val="333399"/>
                </a:solidFill>
                <a:latin typeface="Arial" pitchFamily="34" charset="0"/>
                <a:ea typeface="楷体_GB2312" pitchFamily="49" charset="-122"/>
              </a:rPr>
              <a:t>一个 </a:t>
            </a:r>
            <a:r>
              <a:rPr lang="en-US" altLang="zh-CN" sz="2800">
                <a:solidFill>
                  <a:srgbClr val="333399"/>
                </a:solidFill>
                <a:latin typeface="Arial" pitchFamily="34" charset="0"/>
                <a:ea typeface="楷体_GB2312" pitchFamily="49" charset="-122"/>
              </a:rPr>
              <a:t>DFA</a:t>
            </a:r>
          </a:p>
          <a:p>
            <a:pPr algn="l">
              <a:buFont typeface="Wingdings" pitchFamily="2" charset="2"/>
              <a:buNone/>
            </a:pPr>
            <a:r>
              <a:rPr lang="en-US" altLang="zh-CN" sz="2800">
                <a:solidFill>
                  <a:srgbClr val="333399"/>
                </a:solidFill>
                <a:latin typeface="Arial" pitchFamily="34" charset="0"/>
                <a:ea typeface="楷体_GB2312" pitchFamily="49" charset="-122"/>
              </a:rPr>
              <a:t>     A</a:t>
            </a:r>
            <a:r>
              <a:rPr lang="en-US" altLang="zh-CN" sz="2800" i="0">
                <a:solidFill>
                  <a:srgbClr val="333399"/>
                </a:solidFill>
                <a:latin typeface="Arial" pitchFamily="34" charset="0"/>
                <a:ea typeface="楷体_GB2312" pitchFamily="49" charset="-122"/>
              </a:rPr>
              <a:t> = (</a:t>
            </a:r>
            <a:r>
              <a:rPr lang="en-US" altLang="zh-CN" sz="2800">
                <a:solidFill>
                  <a:srgbClr val="333399"/>
                </a:solidFill>
                <a:latin typeface="Arial" pitchFamily="34" charset="0"/>
                <a:ea typeface="楷体_GB2312" pitchFamily="49" charset="-122"/>
              </a:rPr>
              <a:t>Q,</a:t>
            </a:r>
            <a:r>
              <a:rPr lang="en-US" altLang="zh-CN" sz="2800" i="0">
                <a:solidFill>
                  <a:srgbClr val="333399"/>
                </a:solidFill>
                <a:latin typeface="Arial" pitchFamily="34" charset="0"/>
                <a:ea typeface="楷体_GB2312" pitchFamily="49" charset="-122"/>
              </a:rPr>
              <a:t> </a:t>
            </a:r>
            <a:r>
              <a:rPr lang="en-US" altLang="zh-CN" sz="2800" i="0">
                <a:solidFill>
                  <a:srgbClr val="333399"/>
                </a:solidFill>
                <a:latin typeface="Arial" pitchFamily="34" charset="0"/>
                <a:ea typeface="楷体_GB2312" pitchFamily="49" charset="-122"/>
                <a:sym typeface="Symbol" pitchFamily="18" charset="2"/>
              </a:rPr>
              <a:t></a:t>
            </a:r>
            <a:r>
              <a:rPr lang="en-US" altLang="zh-CN" sz="2800">
                <a:solidFill>
                  <a:srgbClr val="333399"/>
                </a:solidFill>
                <a:latin typeface="Arial" pitchFamily="34" charset="0"/>
                <a:ea typeface="楷体_GB2312" pitchFamily="49" charset="-122"/>
              </a:rPr>
              <a:t>, </a:t>
            </a:r>
            <a:r>
              <a:rPr lang="en-US" altLang="zh-CN" sz="2800">
                <a:solidFill>
                  <a:srgbClr val="333399"/>
                </a:solidFill>
                <a:latin typeface="Arial" pitchFamily="34" charset="0"/>
                <a:ea typeface="楷体_GB2312" pitchFamily="49" charset="-122"/>
                <a:sym typeface="Symbol" pitchFamily="18" charset="2"/>
              </a:rPr>
              <a:t></a:t>
            </a:r>
            <a:r>
              <a:rPr lang="en-US" altLang="zh-CN" sz="2800">
                <a:solidFill>
                  <a:srgbClr val="333399"/>
                </a:solidFill>
                <a:latin typeface="Arial" pitchFamily="34" charset="0"/>
                <a:ea typeface="楷体_GB2312" pitchFamily="49" charset="-122"/>
              </a:rPr>
              <a:t>, q</a:t>
            </a:r>
            <a:r>
              <a:rPr lang="en-US" altLang="zh-CN" sz="2800" baseline="-25000">
                <a:solidFill>
                  <a:srgbClr val="333399"/>
                </a:solidFill>
                <a:latin typeface="Arial" pitchFamily="34" charset="0"/>
                <a:ea typeface="楷体_GB2312" pitchFamily="49" charset="-122"/>
              </a:rPr>
              <a:t>0 </a:t>
            </a:r>
            <a:r>
              <a:rPr lang="en-US" altLang="zh-CN" sz="2800">
                <a:solidFill>
                  <a:srgbClr val="333399"/>
                </a:solidFill>
                <a:latin typeface="Arial" pitchFamily="34" charset="0"/>
                <a:ea typeface="楷体_GB2312" pitchFamily="49" charset="-122"/>
              </a:rPr>
              <a:t>, F </a:t>
            </a:r>
            <a:r>
              <a:rPr lang="en-US" altLang="zh-CN" sz="2800" i="0">
                <a:solidFill>
                  <a:srgbClr val="333399"/>
                </a:solidFill>
                <a:latin typeface="Arial" pitchFamily="34" charset="0"/>
                <a:ea typeface="楷体_GB2312" pitchFamily="49" charset="-122"/>
              </a:rPr>
              <a:t>)</a:t>
            </a:r>
            <a:r>
              <a:rPr lang="zh-CN" altLang="en-US" sz="2800" i="0">
                <a:solidFill>
                  <a:srgbClr val="333399"/>
                </a:solidFill>
                <a:latin typeface="Arial" pitchFamily="34" charset="0"/>
                <a:ea typeface="楷体_GB2312" pitchFamily="49" charset="-122"/>
              </a:rPr>
              <a:t>，满足</a:t>
            </a:r>
            <a:r>
              <a:rPr lang="en-US" altLang="zh-CN" sz="2800">
                <a:solidFill>
                  <a:srgbClr val="333399"/>
                </a:solidFill>
                <a:latin typeface="Arial" pitchFamily="34" charset="0"/>
                <a:ea typeface="楷体_GB2312" pitchFamily="49" charset="-122"/>
              </a:rPr>
              <a:t>L </a:t>
            </a:r>
            <a:r>
              <a:rPr lang="en-US" altLang="zh-CN" sz="2800" i="0">
                <a:solidFill>
                  <a:srgbClr val="333399"/>
                </a:solidFill>
                <a:latin typeface="Arial" pitchFamily="34" charset="0"/>
                <a:ea typeface="楷体_GB2312" pitchFamily="49" charset="-122"/>
              </a:rPr>
              <a:t>= </a:t>
            </a:r>
            <a:r>
              <a:rPr lang="en-US" altLang="zh-CN" sz="2800">
                <a:solidFill>
                  <a:srgbClr val="333399"/>
                </a:solidFill>
                <a:latin typeface="Arial" pitchFamily="34" charset="0"/>
                <a:ea typeface="楷体_GB2312" pitchFamily="49" charset="-122"/>
              </a:rPr>
              <a:t>L</a:t>
            </a:r>
            <a:r>
              <a:rPr lang="en-US" altLang="zh-CN" sz="2800">
                <a:solidFill>
                  <a:srgbClr val="333399"/>
                </a:solidFill>
                <a:latin typeface="Arial" pitchFamily="34" charset="0"/>
                <a:ea typeface="楷体_GB2312" pitchFamily="49" charset="-122"/>
                <a:sym typeface="Symbol" pitchFamily="18" charset="2"/>
              </a:rPr>
              <a:t>(</a:t>
            </a:r>
            <a:r>
              <a:rPr lang="en-US" altLang="zh-CN" sz="2800">
                <a:solidFill>
                  <a:srgbClr val="333399"/>
                </a:solidFill>
                <a:latin typeface="Arial" pitchFamily="34" charset="0"/>
                <a:ea typeface="楷体_GB2312" pitchFamily="49" charset="-122"/>
              </a:rPr>
              <a:t>A</a:t>
            </a:r>
            <a:r>
              <a:rPr lang="en-US" altLang="zh-CN" sz="2800">
                <a:solidFill>
                  <a:srgbClr val="333399"/>
                </a:solidFill>
                <a:latin typeface="Arial" pitchFamily="34" charset="0"/>
                <a:ea typeface="楷体_GB2312" pitchFamily="49" charset="-122"/>
                <a:sym typeface="Symbol" pitchFamily="18" charset="2"/>
              </a:rPr>
              <a:t>) </a:t>
            </a:r>
            <a:r>
              <a:rPr lang="zh-CN" altLang="en-US" sz="2800" i="0">
                <a:solidFill>
                  <a:srgbClr val="333399"/>
                </a:solidFill>
                <a:latin typeface="Arial" pitchFamily="34" charset="0"/>
                <a:ea typeface="楷体_GB2312" pitchFamily="49" charset="-122"/>
              </a:rPr>
              <a:t>，</a:t>
            </a:r>
          </a:p>
          <a:p>
            <a:pPr algn="l">
              <a:buFont typeface="Wingdings" pitchFamily="2" charset="2"/>
              <a:buNone/>
            </a:pPr>
            <a:r>
              <a:rPr lang="zh-CN" altLang="en-US" sz="2800" i="0">
                <a:solidFill>
                  <a:srgbClr val="333399"/>
                </a:solidFill>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sym typeface="Symbol" pitchFamily="18" charset="2"/>
              </a:rPr>
              <a:t>则可以证明 </a:t>
            </a:r>
            <a:r>
              <a:rPr lang="en-US" altLang="zh-CN" sz="2800">
                <a:solidFill>
                  <a:srgbClr val="333399"/>
                </a:solidFill>
                <a:latin typeface="Arial" pitchFamily="34" charset="0"/>
                <a:ea typeface="楷体_GB2312" pitchFamily="49" charset="-122"/>
                <a:sym typeface="Symbol" pitchFamily="18" charset="2"/>
              </a:rPr>
              <a:t>L</a:t>
            </a:r>
            <a:r>
              <a:rPr lang="en-US" altLang="zh-CN" sz="2800" i="0">
                <a:solidFill>
                  <a:srgbClr val="333399"/>
                </a:solidFill>
                <a:latin typeface="Arial" pitchFamily="34" charset="0"/>
                <a:ea typeface="楷体_GB2312" pitchFamily="49" charset="-122"/>
                <a:sym typeface="Symbol" pitchFamily="18" charset="2"/>
              </a:rPr>
              <a:t> </a:t>
            </a:r>
            <a:r>
              <a:rPr lang="zh-CN" altLang="en-US" sz="2800" i="0">
                <a:solidFill>
                  <a:srgbClr val="333399"/>
                </a:solidFill>
                <a:latin typeface="Arial" pitchFamily="34" charset="0"/>
                <a:ea typeface="楷体_GB2312" pitchFamily="49" charset="-122"/>
                <a:sym typeface="Symbol" pitchFamily="18" charset="2"/>
              </a:rPr>
              <a:t>是一个正规语言</a:t>
            </a:r>
            <a:r>
              <a:rPr lang="en-US" altLang="zh-CN" sz="2800" i="0">
                <a:solidFill>
                  <a:srgbClr val="333399"/>
                </a:solidFill>
                <a:latin typeface="Arial" pitchFamily="34" charset="0"/>
                <a:ea typeface="楷体_GB2312" pitchFamily="49" charset="-122"/>
                <a:sym typeface="Symbol" pitchFamily="18" charset="2"/>
              </a:rPr>
              <a:t>.</a:t>
            </a:r>
          </a:p>
        </p:txBody>
      </p:sp>
      <p:sp>
        <p:nvSpPr>
          <p:cNvPr id="59410" name="Rectangle 18"/>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59411" name="Text Box 19">
            <a:hlinkClick r:id="rId2" action="ppaction://hlinksldjump"/>
          </p:cNvPr>
          <p:cNvSpPr txBox="1">
            <a:spLocks noChangeArrowheads="1"/>
          </p:cNvSpPr>
          <p:nvPr/>
        </p:nvSpPr>
        <p:spPr bwMode="auto">
          <a:xfrm>
            <a:off x="827088" y="1700213"/>
            <a:ext cx="6481762" cy="579437"/>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的语言</a:t>
            </a:r>
            <a:endParaRPr lang="zh-CN" altLang="en-US" sz="3200" b="0" i="0">
              <a:latin typeface="Arial" pitchFamily="34" charset="0"/>
              <a:ea typeface="楷体_GB2312" pitchFamily="49" charset="-122"/>
            </a:endParaRPr>
          </a:p>
        </p:txBody>
      </p:sp>
      <p:sp>
        <p:nvSpPr>
          <p:cNvPr id="9" name="文本框 8">
            <a:extLst>
              <a:ext uri="{FF2B5EF4-FFF2-40B4-BE49-F238E27FC236}">
                <a16:creationId xmlns:a16="http://schemas.microsoft.com/office/drawing/2014/main" id="{264C8972-E791-9A4E-8CC3-96C3E635334A}"/>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26</a:t>
            </a:r>
            <a:endParaRPr kumimoji="1" lang="zh-CN" altLang="en-US" sz="2000" b="0" i="0" dirty="0">
              <a:solidFill>
                <a:srgbClr val="000066"/>
              </a:solidFill>
            </a:endParaRPr>
          </a:p>
        </p:txBody>
      </p:sp>
    </p:spTree>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42988" y="1917700"/>
            <a:ext cx="7632700" cy="4579938"/>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dirty="0">
                <a:latin typeface="Arial" pitchFamily="34" charset="0"/>
                <a:ea typeface="楷体_GB2312" pitchFamily="49" charset="-122"/>
              </a:rPr>
              <a:t> </a:t>
            </a:r>
            <a:r>
              <a:rPr lang="zh-CN" altLang="en-US" sz="2800" i="0" dirty="0">
                <a:latin typeface="Arial" pitchFamily="34" charset="0"/>
                <a:ea typeface="楷体_GB2312" pitchFamily="49" charset="-122"/>
              </a:rPr>
              <a:t>举例   </a:t>
            </a:r>
            <a:r>
              <a:rPr lang="zh-CN" altLang="en-US" sz="2800" i="0" dirty="0">
                <a:solidFill>
                  <a:srgbClr val="333399"/>
                </a:solidFill>
                <a:latin typeface="Arial" pitchFamily="34" charset="0"/>
                <a:ea typeface="楷体_GB2312" pitchFamily="49" charset="-122"/>
                <a:sym typeface="Symbol" pitchFamily="18" charset="2"/>
              </a:rPr>
              <a:t> </a:t>
            </a:r>
            <a:r>
              <a:rPr lang="en-US" altLang="zh-CN" sz="2800" i="0" dirty="0">
                <a:solidFill>
                  <a:srgbClr val="333399"/>
                </a:solidFill>
                <a:latin typeface="Arial" pitchFamily="34" charset="0"/>
                <a:ea typeface="楷体_GB2312" pitchFamily="49" charset="-122"/>
                <a:sym typeface="Symbol" pitchFamily="18" charset="2"/>
              </a:rPr>
              <a:t>=  </a:t>
            </a:r>
            <a:r>
              <a:rPr lang="en-US" altLang="zh-CN" sz="2800" dirty="0">
                <a:solidFill>
                  <a:srgbClr val="333399"/>
                </a:solidFill>
                <a:latin typeface="Arial" pitchFamily="34" charset="0"/>
                <a:ea typeface="楷体_GB2312" pitchFamily="49" charset="-122"/>
                <a:sym typeface="Symbol" pitchFamily="18" charset="2"/>
              </a:rPr>
              <a:t>0</a:t>
            </a:r>
            <a:r>
              <a:rPr lang="en-US" altLang="zh-CN" sz="2800" i="0" dirty="0">
                <a:solidFill>
                  <a:srgbClr val="333399"/>
                </a:solidFill>
                <a:latin typeface="Arial" pitchFamily="34" charset="0"/>
                <a:ea typeface="楷体_GB2312" pitchFamily="49" charset="-122"/>
                <a:sym typeface="Symbol" pitchFamily="18" charset="2"/>
              </a:rPr>
              <a:t>, </a:t>
            </a:r>
            <a:r>
              <a:rPr lang="en-US" altLang="zh-CN" sz="2800" dirty="0">
                <a:solidFill>
                  <a:srgbClr val="333399"/>
                </a:solidFill>
                <a:latin typeface="Arial" pitchFamily="34" charset="0"/>
                <a:ea typeface="楷体_GB2312" pitchFamily="49" charset="-122"/>
                <a:sym typeface="Symbol" pitchFamily="18" charset="2"/>
              </a:rPr>
              <a:t>1</a:t>
            </a:r>
            <a:r>
              <a:rPr lang="en-US" altLang="zh-CN" sz="2800" i="0" dirty="0">
                <a:solidFill>
                  <a:srgbClr val="333399"/>
                </a:solidFill>
                <a:latin typeface="Arial" pitchFamily="34" charset="0"/>
                <a:ea typeface="楷体_GB2312" pitchFamily="49" charset="-122"/>
                <a:sym typeface="Symbol" pitchFamily="18" charset="2"/>
              </a:rPr>
              <a:t>  </a:t>
            </a:r>
            <a:r>
              <a:rPr lang="zh-CN" altLang="en-US" sz="2800" i="0" dirty="0">
                <a:solidFill>
                  <a:srgbClr val="333399"/>
                </a:solidFill>
                <a:latin typeface="Arial" pitchFamily="34" charset="0"/>
                <a:ea typeface="楷体_GB2312" pitchFamily="49" charset="-122"/>
                <a:sym typeface="Symbol" pitchFamily="18" charset="2"/>
              </a:rPr>
              <a:t>上的语言 </a:t>
            </a:r>
            <a:r>
              <a:rPr lang="en-US" altLang="zh-CN" sz="2800" dirty="0">
                <a:solidFill>
                  <a:srgbClr val="333399"/>
                </a:solidFill>
                <a:latin typeface="Arial" pitchFamily="34" charset="0"/>
                <a:ea typeface="楷体_GB2312" pitchFamily="49" charset="-122"/>
                <a:sym typeface="Symbol" pitchFamily="18" charset="2"/>
              </a:rPr>
              <a:t>L</a:t>
            </a:r>
            <a:r>
              <a:rPr lang="en-US" altLang="zh-CN" sz="2800" i="0" dirty="0">
                <a:solidFill>
                  <a:srgbClr val="333399"/>
                </a:solidFill>
                <a:latin typeface="Arial" pitchFamily="34" charset="0"/>
                <a:ea typeface="楷体_GB2312" pitchFamily="49" charset="-122"/>
                <a:sym typeface="Symbol" pitchFamily="18" charset="2"/>
              </a:rPr>
              <a:t> =  </a:t>
            </a:r>
            <a:r>
              <a:rPr lang="en-US" altLang="zh-CN" sz="2800" dirty="0">
                <a:solidFill>
                  <a:srgbClr val="333399"/>
                </a:solidFill>
                <a:latin typeface="Arial" pitchFamily="34" charset="0"/>
                <a:ea typeface="楷体_GB2312" pitchFamily="49" charset="-122"/>
                <a:sym typeface="Symbol" pitchFamily="18" charset="2"/>
              </a:rPr>
              <a:t>w</a:t>
            </a:r>
            <a:r>
              <a:rPr lang="en-US" altLang="zh-CN" sz="2800" i="0" dirty="0">
                <a:solidFill>
                  <a:srgbClr val="333399"/>
                </a:solidFill>
                <a:latin typeface="Arial" pitchFamily="34" charset="0"/>
                <a:ea typeface="楷体_GB2312" pitchFamily="49" charset="-122"/>
                <a:sym typeface="Symbol" pitchFamily="18" charset="2"/>
              </a:rPr>
              <a:t>  </a:t>
            </a:r>
            <a:r>
              <a:rPr lang="en-US" altLang="zh-CN" sz="2800" dirty="0">
                <a:solidFill>
                  <a:srgbClr val="333399"/>
                </a:solidFill>
                <a:latin typeface="Arial" pitchFamily="34" charset="0"/>
                <a:ea typeface="楷体_GB2312" pitchFamily="49" charset="-122"/>
                <a:sym typeface="Symbol" pitchFamily="18" charset="2"/>
              </a:rPr>
              <a:t>w </a:t>
            </a:r>
            <a:r>
              <a:rPr lang="zh-CN" altLang="en-US" sz="2800" i="0" dirty="0">
                <a:solidFill>
                  <a:srgbClr val="333399"/>
                </a:solidFill>
                <a:latin typeface="Arial" pitchFamily="34" charset="0"/>
                <a:ea typeface="楷体_GB2312" pitchFamily="49" charset="-122"/>
                <a:sym typeface="Symbol" pitchFamily="18" charset="2"/>
              </a:rPr>
              <a:t>中</a:t>
            </a:r>
          </a:p>
          <a:p>
            <a:pPr algn="l">
              <a:buFont typeface="Wingdings" pitchFamily="2" charset="2"/>
              <a:buNone/>
            </a:pPr>
            <a:r>
              <a:rPr lang="zh-CN" altLang="en-US" sz="2800" dirty="0">
                <a:solidFill>
                  <a:srgbClr val="333399"/>
                </a:solidFill>
                <a:latin typeface="Arial" pitchFamily="34" charset="0"/>
                <a:ea typeface="楷体_GB2312" pitchFamily="49" charset="-122"/>
                <a:sym typeface="Symbol" pitchFamily="18" charset="2"/>
              </a:rPr>
              <a:t>    </a:t>
            </a:r>
            <a:r>
              <a:rPr lang="en-US" altLang="zh-CN" sz="2800" dirty="0">
                <a:solidFill>
                  <a:srgbClr val="333399"/>
                </a:solidFill>
                <a:latin typeface="Arial" pitchFamily="34" charset="0"/>
                <a:ea typeface="楷体_GB2312" pitchFamily="49" charset="-122"/>
                <a:sym typeface="Symbol" pitchFamily="18" charset="2"/>
              </a:rPr>
              <a:t>0</a:t>
            </a:r>
            <a:r>
              <a:rPr lang="en-US" altLang="zh-CN" sz="2800" i="0" dirty="0">
                <a:solidFill>
                  <a:srgbClr val="333399"/>
                </a:solidFill>
                <a:latin typeface="Arial" pitchFamily="34" charset="0"/>
                <a:ea typeface="楷体_GB2312" pitchFamily="49" charset="-122"/>
                <a:sym typeface="Symbol" pitchFamily="18" charset="2"/>
              </a:rPr>
              <a:t> </a:t>
            </a:r>
            <a:r>
              <a:rPr lang="zh-CN" altLang="en-US" sz="2800" i="0" dirty="0">
                <a:solidFill>
                  <a:srgbClr val="333399"/>
                </a:solidFill>
                <a:latin typeface="Arial" pitchFamily="34" charset="0"/>
                <a:ea typeface="楷体_GB2312" pitchFamily="49" charset="-122"/>
                <a:sym typeface="Symbol" pitchFamily="18" charset="2"/>
              </a:rPr>
              <a:t>、</a:t>
            </a:r>
            <a:r>
              <a:rPr lang="en-US" altLang="zh-CN" sz="2800" dirty="0">
                <a:solidFill>
                  <a:srgbClr val="333399"/>
                </a:solidFill>
                <a:latin typeface="Arial" pitchFamily="34" charset="0"/>
                <a:ea typeface="楷体_GB2312" pitchFamily="49" charset="-122"/>
                <a:sym typeface="Symbol" pitchFamily="18" charset="2"/>
              </a:rPr>
              <a:t>1</a:t>
            </a:r>
            <a:r>
              <a:rPr lang="en-US" altLang="zh-CN" sz="2800" i="0" dirty="0">
                <a:solidFill>
                  <a:srgbClr val="333399"/>
                </a:solidFill>
                <a:latin typeface="Arial" pitchFamily="34" charset="0"/>
                <a:ea typeface="楷体_GB2312" pitchFamily="49" charset="-122"/>
                <a:sym typeface="Symbol" pitchFamily="18" charset="2"/>
              </a:rPr>
              <a:t> </a:t>
            </a:r>
            <a:r>
              <a:rPr lang="zh-CN" altLang="en-US" sz="2800" i="0" dirty="0">
                <a:solidFill>
                  <a:srgbClr val="333399"/>
                </a:solidFill>
                <a:latin typeface="Arial" pitchFamily="34" charset="0"/>
                <a:ea typeface="楷体_GB2312" pitchFamily="49" charset="-122"/>
                <a:sym typeface="Symbol" pitchFamily="18" charset="2"/>
              </a:rPr>
              <a:t>数目的奇偶性相同 ，则 </a:t>
            </a:r>
            <a:r>
              <a:rPr lang="en-US" altLang="zh-CN" sz="2800" dirty="0">
                <a:solidFill>
                  <a:srgbClr val="333399"/>
                </a:solidFill>
                <a:latin typeface="Arial" pitchFamily="34" charset="0"/>
                <a:ea typeface="楷体_GB2312" pitchFamily="49" charset="-122"/>
                <a:sym typeface="Symbol" pitchFamily="18" charset="2"/>
              </a:rPr>
              <a:t>L </a:t>
            </a:r>
            <a:r>
              <a:rPr lang="zh-CN" altLang="en-US" sz="2800" i="0" dirty="0">
                <a:solidFill>
                  <a:srgbClr val="333399"/>
                </a:solidFill>
                <a:latin typeface="Arial" pitchFamily="34" charset="0"/>
                <a:ea typeface="楷体_GB2312" pitchFamily="49" charset="-122"/>
                <a:sym typeface="Symbol" pitchFamily="18" charset="2"/>
              </a:rPr>
              <a:t>是一个正规</a:t>
            </a:r>
          </a:p>
          <a:p>
            <a:pPr algn="l">
              <a:buFont typeface="Wingdings" pitchFamily="2" charset="2"/>
              <a:buNone/>
            </a:pPr>
            <a:r>
              <a:rPr lang="zh-CN" altLang="en-US" sz="2800" i="0" dirty="0">
                <a:solidFill>
                  <a:srgbClr val="333399"/>
                </a:solidFill>
                <a:latin typeface="Arial" pitchFamily="34" charset="0"/>
                <a:ea typeface="楷体_GB2312" pitchFamily="49" charset="-122"/>
                <a:sym typeface="Symbol" pitchFamily="18" charset="2"/>
              </a:rPr>
              <a:t>    语言</a:t>
            </a:r>
            <a:r>
              <a:rPr lang="en-US" altLang="zh-CN" sz="2800" i="0" dirty="0">
                <a:solidFill>
                  <a:srgbClr val="333399"/>
                </a:solidFill>
                <a:latin typeface="Arial" pitchFamily="34" charset="0"/>
                <a:ea typeface="楷体_GB2312" pitchFamily="49" charset="-122"/>
                <a:sym typeface="Symbol" pitchFamily="18" charset="2"/>
              </a:rPr>
              <a:t>. </a:t>
            </a:r>
            <a:r>
              <a:rPr lang="zh-CN" altLang="en-US" sz="2800" i="0" dirty="0">
                <a:solidFill>
                  <a:srgbClr val="333399"/>
                </a:solidFill>
                <a:latin typeface="Arial" pitchFamily="34" charset="0"/>
                <a:ea typeface="楷体_GB2312" pitchFamily="49" charset="-122"/>
                <a:sym typeface="Symbol" pitchFamily="18" charset="2"/>
              </a:rPr>
              <a:t>可证 </a:t>
            </a:r>
            <a:r>
              <a:rPr lang="en-US" altLang="zh-CN" sz="2800" dirty="0">
                <a:solidFill>
                  <a:srgbClr val="333399"/>
                </a:solidFill>
                <a:latin typeface="Arial" pitchFamily="34" charset="0"/>
                <a:ea typeface="楷体_GB2312" pitchFamily="49" charset="-122"/>
                <a:sym typeface="Symbol" pitchFamily="18" charset="2"/>
              </a:rPr>
              <a:t>L</a:t>
            </a:r>
            <a:r>
              <a:rPr lang="zh-CN" altLang="en-US" sz="2800" i="0" dirty="0">
                <a:solidFill>
                  <a:srgbClr val="333399"/>
                </a:solidFill>
                <a:latin typeface="Arial" pitchFamily="34" charset="0"/>
                <a:ea typeface="楷体_GB2312" pitchFamily="49" charset="-122"/>
                <a:sym typeface="Symbol" pitchFamily="18" charset="2"/>
              </a:rPr>
              <a:t>是如下</a:t>
            </a:r>
            <a:r>
              <a:rPr lang="en-US" altLang="zh-CN" sz="2800" dirty="0">
                <a:solidFill>
                  <a:srgbClr val="333399"/>
                </a:solidFill>
                <a:latin typeface="Arial" pitchFamily="34" charset="0"/>
                <a:ea typeface="楷体_GB2312" pitchFamily="49" charset="-122"/>
              </a:rPr>
              <a:t>DFA </a:t>
            </a:r>
            <a:r>
              <a:rPr lang="zh-CN" altLang="en-US" sz="2800" i="0" dirty="0">
                <a:solidFill>
                  <a:srgbClr val="333399"/>
                </a:solidFill>
                <a:latin typeface="Arial" pitchFamily="34" charset="0"/>
                <a:ea typeface="楷体_GB2312" pitchFamily="49" charset="-122"/>
                <a:sym typeface="Symbol" pitchFamily="18" charset="2"/>
              </a:rPr>
              <a:t>的语言</a:t>
            </a:r>
            <a:r>
              <a:rPr lang="en-US" altLang="zh-CN" sz="2800" i="0" dirty="0">
                <a:solidFill>
                  <a:srgbClr val="333399"/>
                </a:solidFill>
                <a:latin typeface="Arial" pitchFamily="34" charset="0"/>
                <a:ea typeface="楷体_GB2312" pitchFamily="49" charset="-122"/>
                <a:sym typeface="Symbol" pitchFamily="18" charset="2"/>
              </a:rPr>
              <a:t>.</a:t>
            </a:r>
          </a:p>
          <a:p>
            <a:pPr algn="l">
              <a:spcBef>
                <a:spcPct val="50000"/>
              </a:spcBef>
              <a:buFont typeface="Symbol" pitchFamily="18" charset="2"/>
              <a:buChar char="-"/>
            </a:pPr>
            <a:r>
              <a:rPr lang="en-US" altLang="zh-CN" sz="2800" i="0" dirty="0">
                <a:latin typeface="Arial" pitchFamily="34" charset="0"/>
                <a:ea typeface="楷体_GB2312" pitchFamily="49" charset="-122"/>
              </a:rPr>
              <a:t> </a:t>
            </a:r>
            <a:r>
              <a:rPr lang="zh-CN" altLang="en-US" sz="2800" i="0" dirty="0">
                <a:latin typeface="Arial" pitchFamily="34" charset="0"/>
                <a:ea typeface="楷体_GB2312" pitchFamily="49" charset="-122"/>
              </a:rPr>
              <a:t>证明思路</a:t>
            </a:r>
          </a:p>
          <a:p>
            <a:pPr algn="l">
              <a:spcBef>
                <a:spcPct val="50000"/>
              </a:spcBef>
              <a:buFont typeface="Wingdings" pitchFamily="2" charset="2"/>
              <a:buNone/>
            </a:pPr>
            <a:r>
              <a:rPr lang="zh-CN" altLang="en-US" sz="2400" i="0" dirty="0">
                <a:latin typeface="Arial" pitchFamily="34" charset="0"/>
                <a:ea typeface="楷体_GB2312" pitchFamily="49" charset="-122"/>
              </a:rPr>
              <a:t>   </a:t>
            </a:r>
            <a:endParaRPr lang="zh-CN" altLang="en-US" sz="2800" i="0" dirty="0">
              <a:solidFill>
                <a:srgbClr val="333399"/>
              </a:solidFill>
              <a:latin typeface="Arial" pitchFamily="34" charset="0"/>
              <a:ea typeface="楷体_GB2312" pitchFamily="49" charset="-122"/>
            </a:endParaRPr>
          </a:p>
          <a:p>
            <a:pPr algn="l">
              <a:spcBef>
                <a:spcPct val="50000"/>
              </a:spcBef>
              <a:buFont typeface="Wingdings" pitchFamily="2" charset="2"/>
              <a:buNone/>
            </a:pPr>
            <a:r>
              <a:rPr lang="zh-CN" altLang="en-US" sz="2400" i="0" dirty="0">
                <a:solidFill>
                  <a:srgbClr val="333399"/>
                </a:solidFill>
                <a:latin typeface="Arial" pitchFamily="34" charset="0"/>
                <a:ea typeface="楷体_GB2312" pitchFamily="49" charset="-122"/>
                <a:sym typeface="Symbol" pitchFamily="18" charset="2"/>
              </a:rPr>
              <a:t>   </a:t>
            </a:r>
            <a:r>
              <a:rPr lang="zh-CN" altLang="en-US" sz="2400" dirty="0">
                <a:solidFill>
                  <a:srgbClr val="333399"/>
                </a:solidFill>
                <a:latin typeface="Arial" pitchFamily="34" charset="0"/>
                <a:ea typeface="楷体_GB2312" pitchFamily="49" charset="-122"/>
                <a:sym typeface="Symbol" pitchFamily="18" charset="2"/>
              </a:rPr>
              <a:t>  </a:t>
            </a:r>
            <a:r>
              <a:rPr lang="en-US" altLang="zh-CN" sz="2800" dirty="0">
                <a:solidFill>
                  <a:srgbClr val="333399"/>
                </a:solidFill>
                <a:latin typeface="Arial" pitchFamily="34" charset="0"/>
                <a:ea typeface="楷体_GB2312" pitchFamily="49" charset="-122"/>
                <a:sym typeface="Symbol" pitchFamily="18" charset="2"/>
              </a:rPr>
              <a:t>( </a:t>
            </a:r>
            <a:r>
              <a:rPr lang="zh-CN" altLang="en-US" sz="2800" i="0" dirty="0">
                <a:solidFill>
                  <a:srgbClr val="333399"/>
                </a:solidFill>
                <a:latin typeface="Arial" pitchFamily="34" charset="0"/>
                <a:ea typeface="楷体_GB2312" pitchFamily="49" charset="-122"/>
                <a:sym typeface="Symbol" pitchFamily="18" charset="2"/>
              </a:rPr>
              <a:t>采用互归纳法</a:t>
            </a:r>
            <a:r>
              <a:rPr lang="en-US" altLang="zh-CN" sz="2800" i="0" dirty="0">
                <a:solidFill>
                  <a:srgbClr val="333399"/>
                </a:solidFill>
                <a:latin typeface="Arial" pitchFamily="34" charset="0"/>
                <a:ea typeface="楷体_GB2312" pitchFamily="49" charset="-122"/>
                <a:sym typeface="Symbol" pitchFamily="18" charset="2"/>
              </a:rPr>
              <a:t>,</a:t>
            </a:r>
          </a:p>
          <a:p>
            <a:pPr algn="l">
              <a:spcBef>
                <a:spcPct val="50000"/>
              </a:spcBef>
              <a:buFont typeface="Wingdings" pitchFamily="2" charset="2"/>
              <a:buNone/>
            </a:pPr>
            <a:r>
              <a:rPr lang="en-US" altLang="zh-CN" sz="2800" i="0" dirty="0">
                <a:solidFill>
                  <a:srgbClr val="333399"/>
                </a:solidFill>
                <a:latin typeface="Arial" pitchFamily="34" charset="0"/>
                <a:ea typeface="楷体_GB2312" pitchFamily="49" charset="-122"/>
                <a:sym typeface="Symbol" pitchFamily="18" charset="2"/>
              </a:rPr>
              <a:t>      </a:t>
            </a:r>
            <a:r>
              <a:rPr lang="zh-CN" altLang="en-US" sz="2800" i="0" dirty="0">
                <a:solidFill>
                  <a:srgbClr val="333399"/>
                </a:solidFill>
                <a:latin typeface="Arial" pitchFamily="34" charset="0"/>
                <a:ea typeface="楷体_GB2312" pitchFamily="49" charset="-122"/>
              </a:rPr>
              <a:t>参考 </a:t>
            </a:r>
            <a:r>
              <a:rPr lang="en-US" altLang="zh-CN" sz="2800" dirty="0">
                <a:solidFill>
                  <a:srgbClr val="333399"/>
                </a:solidFill>
                <a:latin typeface="Arial" pitchFamily="34" charset="0"/>
                <a:ea typeface="楷体_GB2312" pitchFamily="49" charset="-122"/>
              </a:rPr>
              <a:t>Example 2.4 </a:t>
            </a:r>
            <a:endParaRPr lang="en-US" altLang="zh-CN" sz="2800" i="0" dirty="0">
              <a:solidFill>
                <a:srgbClr val="333399"/>
              </a:solidFill>
              <a:latin typeface="Arial" pitchFamily="34" charset="0"/>
              <a:ea typeface="楷体_GB2312" pitchFamily="49" charset="-122"/>
            </a:endParaRPr>
          </a:p>
          <a:p>
            <a:pPr algn="l">
              <a:spcBef>
                <a:spcPct val="50000"/>
              </a:spcBef>
              <a:buFont typeface="Wingdings" pitchFamily="2" charset="2"/>
              <a:buNone/>
            </a:pP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和 </a:t>
            </a:r>
            <a:r>
              <a:rPr lang="en-US" altLang="zh-CN" sz="2800" dirty="0">
                <a:solidFill>
                  <a:srgbClr val="333399"/>
                </a:solidFill>
                <a:latin typeface="Arial" pitchFamily="34" charset="0"/>
                <a:ea typeface="楷体_GB2312" pitchFamily="49" charset="-122"/>
              </a:rPr>
              <a:t>Example 1.23 </a:t>
            </a:r>
            <a:r>
              <a:rPr lang="en-US" altLang="zh-CN" sz="2800" dirty="0">
                <a:solidFill>
                  <a:srgbClr val="333399"/>
                </a:solidFill>
                <a:latin typeface="Arial" pitchFamily="34" charset="0"/>
                <a:ea typeface="楷体_GB2312" pitchFamily="49" charset="-122"/>
                <a:sym typeface="Symbol" pitchFamily="18" charset="2"/>
              </a:rPr>
              <a:t>)</a:t>
            </a:r>
            <a:endParaRPr lang="en-US" altLang="zh-CN" sz="2400" i="0" dirty="0">
              <a:solidFill>
                <a:srgbClr val="333399"/>
              </a:solidFill>
              <a:latin typeface="Arial" pitchFamily="34" charset="0"/>
              <a:ea typeface="楷体_GB2312" pitchFamily="49" charset="-122"/>
              <a:cs typeface="Times New Roman" pitchFamily="18" charset="0"/>
              <a:sym typeface="Symbol" pitchFamily="18" charset="2"/>
            </a:endParaRPr>
          </a:p>
        </p:txBody>
      </p:sp>
      <p:sp>
        <p:nvSpPr>
          <p:cNvPr id="60430" name="Text Box 14"/>
          <p:cNvSpPr txBox="1">
            <a:spLocks noChangeArrowheads="1"/>
          </p:cNvSpPr>
          <p:nvPr/>
        </p:nvSpPr>
        <p:spPr bwMode="auto">
          <a:xfrm>
            <a:off x="5580063" y="3592513"/>
            <a:ext cx="576262"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p>
        </p:txBody>
      </p:sp>
      <p:sp>
        <p:nvSpPr>
          <p:cNvPr id="60431" name="Text Box 15"/>
          <p:cNvSpPr txBox="1">
            <a:spLocks noChangeArrowheads="1"/>
          </p:cNvSpPr>
          <p:nvPr/>
        </p:nvSpPr>
        <p:spPr bwMode="auto">
          <a:xfrm>
            <a:off x="7637463" y="3592513"/>
            <a:ext cx="606425"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1</a:t>
            </a:r>
          </a:p>
        </p:txBody>
      </p:sp>
      <p:sp>
        <p:nvSpPr>
          <p:cNvPr id="60432" name="Text Box 16"/>
          <p:cNvSpPr txBox="1">
            <a:spLocks noChangeArrowheads="1"/>
          </p:cNvSpPr>
          <p:nvPr/>
        </p:nvSpPr>
        <p:spPr bwMode="auto">
          <a:xfrm>
            <a:off x="5651500" y="5608638"/>
            <a:ext cx="576263"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2</a:t>
            </a:r>
          </a:p>
        </p:txBody>
      </p:sp>
      <p:sp>
        <p:nvSpPr>
          <p:cNvPr id="60433" name="Text Box 17"/>
          <p:cNvSpPr txBox="1">
            <a:spLocks noChangeArrowheads="1"/>
          </p:cNvSpPr>
          <p:nvPr/>
        </p:nvSpPr>
        <p:spPr bwMode="auto">
          <a:xfrm>
            <a:off x="7637463" y="5608638"/>
            <a:ext cx="534987" cy="457200"/>
          </a:xfrm>
          <a:prstGeom prst="rect">
            <a:avLst/>
          </a:prstGeom>
          <a:noFill/>
          <a:ln w="9525">
            <a:noFill/>
            <a:miter lim="800000"/>
            <a:headEnd/>
            <a:tailEnd/>
          </a:ln>
          <a:effectLst/>
        </p:spPr>
        <p:txBody>
          <a:bodyPr>
            <a:spAutoFit/>
          </a:bodyPr>
          <a:lstStyle/>
          <a:p>
            <a:pPr algn="l"/>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3</a:t>
            </a:r>
          </a:p>
        </p:txBody>
      </p:sp>
      <p:graphicFrame>
        <p:nvGraphicFramePr>
          <p:cNvPr id="60434" name="Object 18"/>
          <p:cNvGraphicFramePr>
            <a:graphicFrameLocks noChangeAspect="1"/>
          </p:cNvGraphicFramePr>
          <p:nvPr/>
        </p:nvGraphicFramePr>
        <p:xfrm>
          <a:off x="4572000" y="3257550"/>
          <a:ext cx="4114800" cy="3267075"/>
        </p:xfrm>
        <a:graphic>
          <a:graphicData uri="http://schemas.openxmlformats.org/presentationml/2006/ole">
            <mc:AlternateContent xmlns:mc="http://schemas.openxmlformats.org/markup-compatibility/2006">
              <mc:Choice xmlns:v="urn:schemas-microsoft-com:vml" Requires="v">
                <p:oleObj spid="_x0000_s60510" name="Visio" r:id="rId3" imgW="3214714" imgH="2545545" progId="Visio.Drawing.11">
                  <p:embed/>
                </p:oleObj>
              </mc:Choice>
              <mc:Fallback>
                <p:oleObj name="Visio" r:id="rId3" imgW="3214714" imgH="2545545" progId="Visio.Drawing.11">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5755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60437" name="Text Box 21">
            <a:hlinkClick r:id="rId5" action="ppaction://hlinksldjump"/>
          </p:cNvPr>
          <p:cNvSpPr txBox="1">
            <a:spLocks noChangeArrowheads="1"/>
          </p:cNvSpPr>
          <p:nvPr/>
        </p:nvSpPr>
        <p:spPr bwMode="auto">
          <a:xfrm>
            <a:off x="755650" y="1193800"/>
            <a:ext cx="648176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的语言</a:t>
            </a:r>
            <a:endParaRPr lang="zh-CN" altLang="en-US" sz="3200" b="0" i="0">
              <a:latin typeface="Arial" pitchFamily="34" charset="0"/>
              <a:ea typeface="楷体_GB2312" pitchFamily="49" charset="-122"/>
            </a:endParaRP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a:t>
            </a:r>
            <a:r>
              <a:rPr lang="en-US" altLang="zh-CN" b="0" i="0" dirty="0">
                <a:solidFill>
                  <a:srgbClr val="000066"/>
                </a:solidFill>
              </a:rPr>
              <a:t>7</a:t>
            </a:r>
            <a:endParaRPr kumimoji="1" lang="zh-CN" altLang="en-US" sz="2000" b="0" i="0" dirty="0">
              <a:solidFill>
                <a:srgbClr val="000066"/>
              </a:solidFill>
            </a:endParaRPr>
          </a:p>
        </p:txBody>
      </p:sp>
    </p:spTree>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60437" name="Text Box 21">
            <a:hlinkClick r:id="rId2" action="ppaction://hlinksldjump"/>
          </p:cNvPr>
          <p:cNvSpPr txBox="1">
            <a:spLocks noChangeArrowheads="1"/>
          </p:cNvSpPr>
          <p:nvPr/>
        </p:nvSpPr>
        <p:spPr bwMode="auto">
          <a:xfrm>
            <a:off x="611560" y="3687415"/>
            <a:ext cx="7848872" cy="461665"/>
          </a:xfrm>
          <a:prstGeom prst="rect">
            <a:avLst/>
          </a:prstGeom>
          <a:noFill/>
          <a:ln w="9525">
            <a:noFill/>
            <a:miter lim="800000"/>
            <a:headEnd/>
            <a:tailEnd/>
          </a:ln>
          <a:effectLst/>
        </p:spPr>
        <p:txBody>
          <a:bodyPr wrap="square">
            <a:spAutoFit/>
          </a:bodyPr>
          <a:lstStyle/>
          <a:p>
            <a:pPr algn="l">
              <a:buClr>
                <a:srgbClr val="800080"/>
              </a:buClr>
            </a:pPr>
            <a:r>
              <a:rPr lang="zh-CN" altLang="en-US" sz="2400" b="0" i="0" dirty="0">
                <a:solidFill>
                  <a:srgbClr val="000000"/>
                </a:solidFill>
                <a:latin typeface="SimSun" panose="02010600030101010101" pitchFamily="2" charset="-122"/>
                <a:ea typeface="SimSun" panose="02010600030101010101" pitchFamily="2" charset="-122"/>
              </a:rPr>
              <a:t>证：使用互归纳法，按照</a:t>
            </a:r>
            <a:r>
              <a:rPr lang="en-US" altLang="zh-CN" sz="2400" b="0" i="0" dirty="0">
                <a:solidFill>
                  <a:srgbClr val="000000"/>
                </a:solidFill>
                <a:ea typeface="SimSun" panose="02010600030101010101" pitchFamily="2" charset="-122"/>
                <a:cs typeface="Times New Roman" panose="02020603050405020304" pitchFamily="18" charset="0"/>
              </a:rPr>
              <a:t>DFA</a:t>
            </a:r>
            <a:r>
              <a:rPr lang="zh-CN" altLang="en-US" sz="2400" b="0" i="0" dirty="0">
                <a:solidFill>
                  <a:srgbClr val="000000"/>
                </a:solidFill>
                <a:latin typeface="SimSun" panose="02010600030101010101" pitchFamily="2" charset="-122"/>
                <a:ea typeface="SimSun" panose="02010600030101010101" pitchFamily="2" charset="-122"/>
              </a:rPr>
              <a:t>的状态引入四个命题</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28</a:t>
            </a:r>
            <a:endParaRPr kumimoji="1" lang="zh-CN" altLang="en-US" sz="2000" b="0" i="0" dirty="0">
              <a:solidFill>
                <a:srgbClr val="000066"/>
              </a:solidFill>
            </a:endParaRPr>
          </a:p>
        </p:txBody>
      </p:sp>
      <p:pic>
        <p:nvPicPr>
          <p:cNvPr id="3" name="图片 2">
            <a:extLst>
              <a:ext uri="{FF2B5EF4-FFF2-40B4-BE49-F238E27FC236}">
                <a16:creationId xmlns:a16="http://schemas.microsoft.com/office/drawing/2014/main" id="{5A112031-0F86-9844-B03F-98C0C5650640}"/>
              </a:ext>
            </a:extLst>
          </p:cNvPr>
          <p:cNvPicPr>
            <a:picLocks noChangeAspect="1"/>
          </p:cNvPicPr>
          <p:nvPr/>
        </p:nvPicPr>
        <p:blipFill>
          <a:blip r:embed="rId3"/>
          <a:stretch>
            <a:fillRect/>
          </a:stretch>
        </p:blipFill>
        <p:spPr>
          <a:xfrm>
            <a:off x="2987824" y="1062371"/>
            <a:ext cx="2927775" cy="2486603"/>
          </a:xfrm>
          <a:prstGeom prst="rect">
            <a:avLst/>
          </a:prstGeom>
        </p:spPr>
      </p:pic>
      <p:pic>
        <p:nvPicPr>
          <p:cNvPr id="4" name="图片 3">
            <a:extLst>
              <a:ext uri="{FF2B5EF4-FFF2-40B4-BE49-F238E27FC236}">
                <a16:creationId xmlns:a16="http://schemas.microsoft.com/office/drawing/2014/main" id="{0985B322-4B0E-B442-BD52-ED82D8D80D1E}"/>
              </a:ext>
            </a:extLst>
          </p:cNvPr>
          <p:cNvPicPr>
            <a:picLocks noChangeAspect="1"/>
          </p:cNvPicPr>
          <p:nvPr/>
        </p:nvPicPr>
        <p:blipFill>
          <a:blip r:embed="rId4"/>
          <a:stretch>
            <a:fillRect/>
          </a:stretch>
        </p:blipFill>
        <p:spPr>
          <a:xfrm>
            <a:off x="682724" y="4374838"/>
            <a:ext cx="8191500" cy="355600"/>
          </a:xfrm>
          <a:prstGeom prst="rect">
            <a:avLst/>
          </a:prstGeom>
        </p:spPr>
      </p:pic>
      <p:pic>
        <p:nvPicPr>
          <p:cNvPr id="5" name="图片 4">
            <a:extLst>
              <a:ext uri="{FF2B5EF4-FFF2-40B4-BE49-F238E27FC236}">
                <a16:creationId xmlns:a16="http://schemas.microsoft.com/office/drawing/2014/main" id="{9009143A-CF50-7A41-9EB7-F21C6D4179C5}"/>
              </a:ext>
            </a:extLst>
          </p:cNvPr>
          <p:cNvPicPr>
            <a:picLocks noChangeAspect="1"/>
          </p:cNvPicPr>
          <p:nvPr/>
        </p:nvPicPr>
        <p:blipFill>
          <a:blip r:embed="rId5"/>
          <a:stretch>
            <a:fillRect/>
          </a:stretch>
        </p:blipFill>
        <p:spPr>
          <a:xfrm>
            <a:off x="682724" y="4956196"/>
            <a:ext cx="8191500" cy="355600"/>
          </a:xfrm>
          <a:prstGeom prst="rect">
            <a:avLst/>
          </a:prstGeom>
        </p:spPr>
      </p:pic>
      <p:pic>
        <p:nvPicPr>
          <p:cNvPr id="6" name="图片 5">
            <a:extLst>
              <a:ext uri="{FF2B5EF4-FFF2-40B4-BE49-F238E27FC236}">
                <a16:creationId xmlns:a16="http://schemas.microsoft.com/office/drawing/2014/main" id="{CBE7803C-AE35-694E-8AAD-082BFD444AA6}"/>
              </a:ext>
            </a:extLst>
          </p:cNvPr>
          <p:cNvPicPr>
            <a:picLocks noChangeAspect="1"/>
          </p:cNvPicPr>
          <p:nvPr/>
        </p:nvPicPr>
        <p:blipFill>
          <a:blip r:embed="rId6"/>
          <a:stretch>
            <a:fillRect/>
          </a:stretch>
        </p:blipFill>
        <p:spPr>
          <a:xfrm>
            <a:off x="682724" y="5537554"/>
            <a:ext cx="8191500" cy="355600"/>
          </a:xfrm>
          <a:prstGeom prst="rect">
            <a:avLst/>
          </a:prstGeom>
        </p:spPr>
      </p:pic>
      <p:pic>
        <p:nvPicPr>
          <p:cNvPr id="7" name="图片 6">
            <a:extLst>
              <a:ext uri="{FF2B5EF4-FFF2-40B4-BE49-F238E27FC236}">
                <a16:creationId xmlns:a16="http://schemas.microsoft.com/office/drawing/2014/main" id="{20E238C9-2ABA-C146-8988-E0F5F37C2834}"/>
              </a:ext>
            </a:extLst>
          </p:cNvPr>
          <p:cNvPicPr>
            <a:picLocks noChangeAspect="1"/>
          </p:cNvPicPr>
          <p:nvPr/>
        </p:nvPicPr>
        <p:blipFill>
          <a:blip r:embed="rId7"/>
          <a:stretch>
            <a:fillRect/>
          </a:stretch>
        </p:blipFill>
        <p:spPr>
          <a:xfrm>
            <a:off x="682724" y="6102002"/>
            <a:ext cx="8191500" cy="355600"/>
          </a:xfrm>
          <a:prstGeom prst="rect">
            <a:avLst/>
          </a:prstGeom>
        </p:spPr>
      </p:pic>
    </p:spTree>
    <p:extLst>
      <p:ext uri="{BB962C8B-B14F-4D97-AF65-F5344CB8AC3E}">
        <p14:creationId xmlns:p14="http://schemas.microsoft.com/office/powerpoint/2010/main" val="2742471976"/>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29</a:t>
            </a:r>
            <a:endParaRPr kumimoji="1" lang="zh-CN" altLang="en-US" sz="2000" b="0" i="0" dirty="0">
              <a:solidFill>
                <a:srgbClr val="000066"/>
              </a:solidFill>
            </a:endParaRPr>
          </a:p>
        </p:txBody>
      </p:sp>
      <p:pic>
        <p:nvPicPr>
          <p:cNvPr id="2" name="图片 1">
            <a:extLst>
              <a:ext uri="{FF2B5EF4-FFF2-40B4-BE49-F238E27FC236}">
                <a16:creationId xmlns:a16="http://schemas.microsoft.com/office/drawing/2014/main" id="{A79B1FAA-3765-A048-A7DE-7B9E717E4016}"/>
              </a:ext>
            </a:extLst>
          </p:cNvPr>
          <p:cNvPicPr>
            <a:picLocks noChangeAspect="1"/>
          </p:cNvPicPr>
          <p:nvPr/>
        </p:nvPicPr>
        <p:blipFill>
          <a:blip r:embed="rId2"/>
          <a:stretch>
            <a:fillRect/>
          </a:stretch>
        </p:blipFill>
        <p:spPr>
          <a:xfrm>
            <a:off x="179512" y="3339535"/>
            <a:ext cx="9144000" cy="3317644"/>
          </a:xfrm>
          <a:prstGeom prst="rect">
            <a:avLst/>
          </a:prstGeom>
        </p:spPr>
      </p:pic>
      <p:pic>
        <p:nvPicPr>
          <p:cNvPr id="11" name="图片 10">
            <a:extLst>
              <a:ext uri="{FF2B5EF4-FFF2-40B4-BE49-F238E27FC236}">
                <a16:creationId xmlns:a16="http://schemas.microsoft.com/office/drawing/2014/main" id="{5C5F32EA-EB2A-D14B-A794-B0E65D3BFA1A}"/>
              </a:ext>
            </a:extLst>
          </p:cNvPr>
          <p:cNvPicPr>
            <a:picLocks noChangeAspect="1"/>
          </p:cNvPicPr>
          <p:nvPr/>
        </p:nvPicPr>
        <p:blipFill>
          <a:blip r:embed="rId3"/>
          <a:stretch>
            <a:fillRect/>
          </a:stretch>
        </p:blipFill>
        <p:spPr>
          <a:xfrm>
            <a:off x="3453951" y="1210350"/>
            <a:ext cx="2236097" cy="1899150"/>
          </a:xfrm>
          <a:prstGeom prst="rect">
            <a:avLst/>
          </a:prstGeom>
        </p:spPr>
      </p:pic>
    </p:spTree>
    <p:extLst>
      <p:ext uri="{BB962C8B-B14F-4D97-AF65-F5344CB8AC3E}">
        <p14:creationId xmlns:p14="http://schemas.microsoft.com/office/powerpoint/2010/main" val="890133830"/>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900113" y="2781300"/>
            <a:ext cx="3224212" cy="283686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a:latin typeface="楷体_GB2312" pitchFamily="49" charset="-122"/>
                <a:ea typeface="楷体_GB2312" pitchFamily="49" charset="-122"/>
              </a:rPr>
              <a:t> </a:t>
            </a:r>
            <a:r>
              <a:rPr lang="zh-CN" altLang="en-US" sz="2800" i="0">
                <a:latin typeface="楷体_GB2312" pitchFamily="49" charset="-122"/>
                <a:ea typeface="楷体_GB2312" pitchFamily="49" charset="-122"/>
              </a:rPr>
              <a:t>有限状态集</a:t>
            </a:r>
            <a:endParaRPr lang="zh-CN" altLang="en-US" sz="2800" baseline="-25000">
              <a:latin typeface="楷体_GB2312" pitchFamily="49" charset="-122"/>
              <a:ea typeface="楷体_GB2312" pitchFamily="49" charset="-122"/>
            </a:endParaRPr>
          </a:p>
          <a:p>
            <a:pPr algn="l">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Font typeface="Symbol" pitchFamily="18" charset="2"/>
              <a:buChar char="-"/>
            </a:pPr>
            <a:r>
              <a:rPr lang="zh-CN" altLang="en-US" sz="2800" i="0">
                <a:latin typeface="楷体_GB2312" pitchFamily="49" charset="-122"/>
                <a:ea typeface="楷体_GB2312" pitchFamily="49" charset="-122"/>
              </a:rPr>
              <a:t> 有限输入符号集</a:t>
            </a:r>
          </a:p>
          <a:p>
            <a:pPr algn="l">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Font typeface="Symbol" pitchFamily="18" charset="2"/>
              <a:buChar char="-"/>
            </a:pPr>
            <a:r>
              <a:rPr lang="zh-CN" altLang="en-US" sz="2800" i="0">
                <a:latin typeface="楷体_GB2312" pitchFamily="49" charset="-122"/>
                <a:ea typeface="楷体_GB2312" pitchFamily="49" charset="-122"/>
              </a:rPr>
              <a:t> 转移函数</a:t>
            </a:r>
          </a:p>
          <a:p>
            <a:pPr algn="l">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Font typeface="Symbol" pitchFamily="18" charset="2"/>
              <a:buChar char="-"/>
            </a:pPr>
            <a:r>
              <a:rPr lang="zh-CN" altLang="en-US" sz="2800" i="0">
                <a:latin typeface="楷体_GB2312" pitchFamily="49" charset="-122"/>
                <a:ea typeface="楷体_GB2312" pitchFamily="49" charset="-122"/>
              </a:rPr>
              <a:t> 一个开始状态</a:t>
            </a:r>
          </a:p>
          <a:p>
            <a:pPr algn="l">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Font typeface="Symbol" pitchFamily="18" charset="2"/>
              <a:buChar char="-"/>
            </a:pPr>
            <a:r>
              <a:rPr lang="zh-CN" altLang="en-US" sz="2800" i="0">
                <a:latin typeface="楷体_GB2312" pitchFamily="49" charset="-122"/>
                <a:ea typeface="楷体_GB2312" pitchFamily="49" charset="-122"/>
              </a:rPr>
              <a:t> 一个终态集合</a:t>
            </a:r>
          </a:p>
        </p:txBody>
      </p:sp>
      <p:sp>
        <p:nvSpPr>
          <p:cNvPr id="56330" name="Text Box 10"/>
          <p:cNvSpPr txBox="1">
            <a:spLocks noChangeArrowheads="1"/>
          </p:cNvSpPr>
          <p:nvPr/>
        </p:nvSpPr>
        <p:spPr bwMode="auto">
          <a:xfrm>
            <a:off x="5441950" y="2924175"/>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56331" name="Text Box 11"/>
          <p:cNvSpPr txBox="1">
            <a:spLocks noChangeArrowheads="1"/>
          </p:cNvSpPr>
          <p:nvPr/>
        </p:nvSpPr>
        <p:spPr bwMode="auto">
          <a:xfrm>
            <a:off x="7499350" y="2924175"/>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56332" name="Text Box 12"/>
          <p:cNvSpPr txBox="1">
            <a:spLocks noChangeArrowheads="1"/>
          </p:cNvSpPr>
          <p:nvPr/>
        </p:nvSpPr>
        <p:spPr bwMode="auto">
          <a:xfrm>
            <a:off x="5441950" y="4981575"/>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56333" name="Text Box 13"/>
          <p:cNvSpPr txBox="1">
            <a:spLocks noChangeArrowheads="1"/>
          </p:cNvSpPr>
          <p:nvPr/>
        </p:nvSpPr>
        <p:spPr bwMode="auto">
          <a:xfrm>
            <a:off x="7499350" y="4981575"/>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56334" name="Object 14"/>
          <p:cNvGraphicFramePr>
            <a:graphicFrameLocks noChangeAspect="1"/>
          </p:cNvGraphicFramePr>
          <p:nvPr/>
        </p:nvGraphicFramePr>
        <p:xfrm>
          <a:off x="4356100" y="2609850"/>
          <a:ext cx="4114800" cy="3267075"/>
        </p:xfrm>
        <a:graphic>
          <a:graphicData uri="http://schemas.openxmlformats.org/presentationml/2006/ole">
            <mc:AlternateContent xmlns:mc="http://schemas.openxmlformats.org/markup-compatibility/2006">
              <mc:Choice xmlns:v="urn:schemas-microsoft-com:vml" Requires="v">
                <p:oleObj spid="_x0000_s56411" name="VISIO" r:id="rId3" imgW="3203640" imgH="2543040" progId="Visio.Drawing.11">
                  <p:embed/>
                </p:oleObj>
              </mc:Choice>
              <mc:Fallback>
                <p:oleObj name="VISIO" r:id="rId3" imgW="3203640" imgH="2543040" progId="Visio.Drawing.11">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260985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37" name="Rectangle 17"/>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56338" name="Text Box 18">
            <a:hlinkClick r:id="rId5" action="ppaction://hlinksldjump"/>
          </p:cNvPr>
          <p:cNvSpPr txBox="1">
            <a:spLocks noChangeArrowheads="1"/>
          </p:cNvSpPr>
          <p:nvPr/>
        </p:nvSpPr>
        <p:spPr bwMode="auto">
          <a:xfrm>
            <a:off x="827088" y="1336675"/>
            <a:ext cx="4537075"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有限自动机的五要素</a:t>
            </a:r>
          </a:p>
        </p:txBody>
      </p:sp>
      <p:sp>
        <p:nvSpPr>
          <p:cNvPr id="14" name="文本框 13">
            <a:extLst>
              <a:ext uri="{FF2B5EF4-FFF2-40B4-BE49-F238E27FC236}">
                <a16:creationId xmlns:a16="http://schemas.microsoft.com/office/drawing/2014/main" id="{D7FEE96E-8440-FB4D-93F1-02F3A82DAE9B}"/>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03</a:t>
            </a:r>
            <a:endParaRPr kumimoji="1" lang="zh-CN" altLang="en-US" sz="2000" b="0" i="0" dirty="0">
              <a:solidFill>
                <a:srgbClr val="000066"/>
              </a:solidFill>
            </a:endParaRPr>
          </a:p>
        </p:txBody>
      </p:sp>
    </p:spTree>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30</a:t>
            </a:r>
            <a:endParaRPr kumimoji="1" lang="zh-CN" altLang="en-US" sz="2000" b="0" i="0" dirty="0">
              <a:solidFill>
                <a:srgbClr val="000066"/>
              </a:solidFill>
            </a:endParaRPr>
          </a:p>
        </p:txBody>
      </p:sp>
      <p:pic>
        <p:nvPicPr>
          <p:cNvPr id="3" name="图片 2">
            <a:extLst>
              <a:ext uri="{FF2B5EF4-FFF2-40B4-BE49-F238E27FC236}">
                <a16:creationId xmlns:a16="http://schemas.microsoft.com/office/drawing/2014/main" id="{F250B086-D434-8A49-919C-63FF9D51DFE2}"/>
              </a:ext>
            </a:extLst>
          </p:cNvPr>
          <p:cNvPicPr>
            <a:picLocks noChangeAspect="1"/>
          </p:cNvPicPr>
          <p:nvPr/>
        </p:nvPicPr>
        <p:blipFill>
          <a:blip r:embed="rId2"/>
          <a:stretch>
            <a:fillRect/>
          </a:stretch>
        </p:blipFill>
        <p:spPr>
          <a:xfrm>
            <a:off x="0" y="1556792"/>
            <a:ext cx="9144000" cy="4710545"/>
          </a:xfrm>
          <a:prstGeom prst="rect">
            <a:avLst/>
          </a:prstGeom>
        </p:spPr>
      </p:pic>
    </p:spTree>
    <p:extLst>
      <p:ext uri="{BB962C8B-B14F-4D97-AF65-F5344CB8AC3E}">
        <p14:creationId xmlns:p14="http://schemas.microsoft.com/office/powerpoint/2010/main" val="2226204880"/>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31</a:t>
            </a:r>
            <a:endParaRPr kumimoji="1" lang="zh-CN" altLang="en-US" sz="2000" b="0" i="0" dirty="0">
              <a:solidFill>
                <a:srgbClr val="000066"/>
              </a:solidFill>
            </a:endParaRPr>
          </a:p>
        </p:txBody>
      </p:sp>
      <p:pic>
        <p:nvPicPr>
          <p:cNvPr id="11" name="图片 10">
            <a:extLst>
              <a:ext uri="{FF2B5EF4-FFF2-40B4-BE49-F238E27FC236}">
                <a16:creationId xmlns:a16="http://schemas.microsoft.com/office/drawing/2014/main" id="{5C5F32EA-EB2A-D14B-A794-B0E65D3BFA1A}"/>
              </a:ext>
            </a:extLst>
          </p:cNvPr>
          <p:cNvPicPr>
            <a:picLocks noChangeAspect="1"/>
          </p:cNvPicPr>
          <p:nvPr/>
        </p:nvPicPr>
        <p:blipFill>
          <a:blip r:embed="rId2"/>
          <a:stretch>
            <a:fillRect/>
          </a:stretch>
        </p:blipFill>
        <p:spPr>
          <a:xfrm>
            <a:off x="3453951" y="1210350"/>
            <a:ext cx="2236097" cy="1899150"/>
          </a:xfrm>
          <a:prstGeom prst="rect">
            <a:avLst/>
          </a:prstGeom>
        </p:spPr>
      </p:pic>
      <p:pic>
        <p:nvPicPr>
          <p:cNvPr id="4" name="图片 3">
            <a:extLst>
              <a:ext uri="{FF2B5EF4-FFF2-40B4-BE49-F238E27FC236}">
                <a16:creationId xmlns:a16="http://schemas.microsoft.com/office/drawing/2014/main" id="{24C685B0-2222-8247-A489-CE15D16472D7}"/>
              </a:ext>
            </a:extLst>
          </p:cNvPr>
          <p:cNvPicPr>
            <a:picLocks noChangeAspect="1"/>
          </p:cNvPicPr>
          <p:nvPr/>
        </p:nvPicPr>
        <p:blipFill>
          <a:blip r:embed="rId3"/>
          <a:stretch>
            <a:fillRect/>
          </a:stretch>
        </p:blipFill>
        <p:spPr>
          <a:xfrm>
            <a:off x="899592" y="3253661"/>
            <a:ext cx="7128792" cy="3409076"/>
          </a:xfrm>
          <a:prstGeom prst="rect">
            <a:avLst/>
          </a:prstGeom>
        </p:spPr>
      </p:pic>
    </p:spTree>
    <p:extLst>
      <p:ext uri="{BB962C8B-B14F-4D97-AF65-F5344CB8AC3E}">
        <p14:creationId xmlns:p14="http://schemas.microsoft.com/office/powerpoint/2010/main" val="2032810580"/>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32</a:t>
            </a:r>
            <a:endParaRPr kumimoji="1" lang="zh-CN" altLang="en-US" sz="2000" b="0" i="0" dirty="0">
              <a:solidFill>
                <a:srgbClr val="000066"/>
              </a:solidFill>
            </a:endParaRPr>
          </a:p>
        </p:txBody>
      </p:sp>
      <p:pic>
        <p:nvPicPr>
          <p:cNvPr id="2" name="图片 1">
            <a:extLst>
              <a:ext uri="{FF2B5EF4-FFF2-40B4-BE49-F238E27FC236}">
                <a16:creationId xmlns:a16="http://schemas.microsoft.com/office/drawing/2014/main" id="{AB8F2C1F-FD0C-3346-B6A0-AA8C842CF79C}"/>
              </a:ext>
            </a:extLst>
          </p:cNvPr>
          <p:cNvPicPr>
            <a:picLocks noChangeAspect="1"/>
          </p:cNvPicPr>
          <p:nvPr/>
        </p:nvPicPr>
        <p:blipFill>
          <a:blip r:embed="rId2"/>
          <a:stretch>
            <a:fillRect/>
          </a:stretch>
        </p:blipFill>
        <p:spPr>
          <a:xfrm>
            <a:off x="-1947" y="1558636"/>
            <a:ext cx="9144000" cy="3740727"/>
          </a:xfrm>
          <a:prstGeom prst="rect">
            <a:avLst/>
          </a:prstGeom>
        </p:spPr>
      </p:pic>
    </p:spTree>
    <p:extLst>
      <p:ext uri="{BB962C8B-B14F-4D97-AF65-F5344CB8AC3E}">
        <p14:creationId xmlns:p14="http://schemas.microsoft.com/office/powerpoint/2010/main" val="838890244"/>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33</a:t>
            </a:r>
            <a:endParaRPr kumimoji="1" lang="zh-CN" altLang="en-US" sz="2000" b="0" i="0" dirty="0">
              <a:solidFill>
                <a:srgbClr val="000066"/>
              </a:solidFill>
            </a:endParaRPr>
          </a:p>
        </p:txBody>
      </p:sp>
      <p:grpSp>
        <p:nvGrpSpPr>
          <p:cNvPr id="25" name="组合 24">
            <a:extLst>
              <a:ext uri="{FF2B5EF4-FFF2-40B4-BE49-F238E27FC236}">
                <a16:creationId xmlns:a16="http://schemas.microsoft.com/office/drawing/2014/main" id="{C4659E75-F284-7547-B125-1C0424AB8761}"/>
              </a:ext>
            </a:extLst>
          </p:cNvPr>
          <p:cNvGrpSpPr/>
          <p:nvPr/>
        </p:nvGrpSpPr>
        <p:grpSpPr>
          <a:xfrm>
            <a:off x="3037886" y="2747827"/>
            <a:ext cx="3120268" cy="823006"/>
            <a:chOff x="3037886" y="2747827"/>
            <a:chExt cx="3120268" cy="823006"/>
          </a:xfrm>
        </p:grpSpPr>
        <p:sp>
          <p:nvSpPr>
            <p:cNvPr id="4" name="椭圆 3">
              <a:extLst>
                <a:ext uri="{FF2B5EF4-FFF2-40B4-BE49-F238E27FC236}">
                  <a16:creationId xmlns:a16="http://schemas.microsoft.com/office/drawing/2014/main" id="{E746EF93-7B1B-4B4F-947D-45DBAA000135}"/>
                </a:ext>
              </a:extLst>
            </p:cNvPr>
            <p:cNvSpPr/>
            <p:nvPr/>
          </p:nvSpPr>
          <p:spPr bwMode="auto">
            <a:xfrm>
              <a:off x="4345992" y="305106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7" name="椭圆 6">
              <a:extLst>
                <a:ext uri="{FF2B5EF4-FFF2-40B4-BE49-F238E27FC236}">
                  <a16:creationId xmlns:a16="http://schemas.microsoft.com/office/drawing/2014/main" id="{9CF61834-B621-9746-8832-3102CEE4FD2A}"/>
                </a:ext>
              </a:extLst>
            </p:cNvPr>
            <p:cNvSpPr/>
            <p:nvPr/>
          </p:nvSpPr>
          <p:spPr bwMode="auto">
            <a:xfrm>
              <a:off x="3037886" y="3049932"/>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 name="椭圆 7">
              <a:extLst>
                <a:ext uri="{FF2B5EF4-FFF2-40B4-BE49-F238E27FC236}">
                  <a16:creationId xmlns:a16="http://schemas.microsoft.com/office/drawing/2014/main" id="{54E13A94-C597-434C-B93D-96BA48E49AC5}"/>
                </a:ext>
              </a:extLst>
            </p:cNvPr>
            <p:cNvSpPr/>
            <p:nvPr/>
          </p:nvSpPr>
          <p:spPr bwMode="auto">
            <a:xfrm>
              <a:off x="5654098" y="3049931"/>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6" name="直线箭头连接符 5">
              <a:extLst>
                <a:ext uri="{FF2B5EF4-FFF2-40B4-BE49-F238E27FC236}">
                  <a16:creationId xmlns:a16="http://schemas.microsoft.com/office/drawing/2014/main" id="{1E911FC3-34FF-E84C-B009-6D450A856843}"/>
                </a:ext>
              </a:extLst>
            </p:cNvPr>
            <p:cNvCxnSpPr>
              <a:stCxn id="7" idx="6"/>
              <a:endCxn id="4" idx="2"/>
            </p:cNvCxnSpPr>
            <p:nvPr/>
          </p:nvCxnSpPr>
          <p:spPr bwMode="auto">
            <a:xfrm>
              <a:off x="3541942" y="3309815"/>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cxnSp>
          <p:nvCxnSpPr>
            <p:cNvPr id="11" name="直线箭头连接符 10">
              <a:extLst>
                <a:ext uri="{FF2B5EF4-FFF2-40B4-BE49-F238E27FC236}">
                  <a16:creationId xmlns:a16="http://schemas.microsoft.com/office/drawing/2014/main" id="{DCB54895-3903-014C-80DD-D6C6CEB14F4A}"/>
                </a:ext>
              </a:extLst>
            </p:cNvPr>
            <p:cNvCxnSpPr/>
            <p:nvPr/>
          </p:nvCxnSpPr>
          <p:spPr bwMode="auto">
            <a:xfrm>
              <a:off x="4850048" y="3308677"/>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2" name="椭圆 11">
              <a:extLst>
                <a:ext uri="{FF2B5EF4-FFF2-40B4-BE49-F238E27FC236}">
                  <a16:creationId xmlns:a16="http://schemas.microsoft.com/office/drawing/2014/main" id="{B847FCA0-06FD-214D-A2FE-7ED063D8A660}"/>
                </a:ext>
              </a:extLst>
            </p:cNvPr>
            <p:cNvSpPr/>
            <p:nvPr/>
          </p:nvSpPr>
          <p:spPr bwMode="auto">
            <a:xfrm>
              <a:off x="5730298" y="3127266"/>
              <a:ext cx="351656" cy="362821"/>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文本框 8">
              <a:extLst>
                <a:ext uri="{FF2B5EF4-FFF2-40B4-BE49-F238E27FC236}">
                  <a16:creationId xmlns:a16="http://schemas.microsoft.com/office/drawing/2014/main" id="{0627B5C8-793F-514E-BB97-E03C689791A3}"/>
                </a:ext>
              </a:extLst>
            </p:cNvPr>
            <p:cNvSpPr txBox="1"/>
            <p:nvPr/>
          </p:nvSpPr>
          <p:spPr>
            <a:xfrm>
              <a:off x="3727943" y="2747827"/>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sp>
          <p:nvSpPr>
            <p:cNvPr id="15" name="文本框 14">
              <a:extLst>
                <a:ext uri="{FF2B5EF4-FFF2-40B4-BE49-F238E27FC236}">
                  <a16:creationId xmlns:a16="http://schemas.microsoft.com/office/drawing/2014/main" id="{EC43F6D0-EE61-6040-B676-0DF16BF8707C}"/>
                </a:ext>
              </a:extLst>
            </p:cNvPr>
            <p:cNvSpPr txBox="1"/>
            <p:nvPr/>
          </p:nvSpPr>
          <p:spPr>
            <a:xfrm>
              <a:off x="5045884" y="2757024"/>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grpSp>
      <p:grpSp>
        <p:nvGrpSpPr>
          <p:cNvPr id="32" name="组合 31">
            <a:extLst>
              <a:ext uri="{FF2B5EF4-FFF2-40B4-BE49-F238E27FC236}">
                <a16:creationId xmlns:a16="http://schemas.microsoft.com/office/drawing/2014/main" id="{A5685DBE-21B1-C64B-9B56-5E1310740404}"/>
              </a:ext>
            </a:extLst>
          </p:cNvPr>
          <p:cNvGrpSpPr/>
          <p:nvPr/>
        </p:nvGrpSpPr>
        <p:grpSpPr>
          <a:xfrm>
            <a:off x="3073890" y="3550646"/>
            <a:ext cx="432048" cy="886466"/>
            <a:chOff x="3073890" y="3550646"/>
            <a:chExt cx="432048" cy="886466"/>
          </a:xfrm>
        </p:grpSpPr>
        <p:sp>
          <p:nvSpPr>
            <p:cNvPr id="10" name="弧 9">
              <a:extLst>
                <a:ext uri="{FF2B5EF4-FFF2-40B4-BE49-F238E27FC236}">
                  <a16:creationId xmlns:a16="http://schemas.microsoft.com/office/drawing/2014/main" id="{B0A2CD9F-F27F-6B4E-BE2F-D9C2424F2207}"/>
                </a:ext>
              </a:extLst>
            </p:cNvPr>
            <p:cNvSpPr/>
            <p:nvPr/>
          </p:nvSpPr>
          <p:spPr bwMode="auto">
            <a:xfrm>
              <a:off x="3093777" y="355064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7" name="文本框 16">
              <a:extLst>
                <a:ext uri="{FF2B5EF4-FFF2-40B4-BE49-F238E27FC236}">
                  <a16:creationId xmlns:a16="http://schemas.microsoft.com/office/drawing/2014/main" id="{53495601-112F-5246-B5BE-6AA2CD4D02CB}"/>
                </a:ext>
              </a:extLst>
            </p:cNvPr>
            <p:cNvSpPr txBox="1"/>
            <p:nvPr/>
          </p:nvSpPr>
          <p:spPr>
            <a:xfrm>
              <a:off x="3073890" y="397544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grpSp>
      <p:grpSp>
        <p:nvGrpSpPr>
          <p:cNvPr id="33" name="组合 32">
            <a:extLst>
              <a:ext uri="{FF2B5EF4-FFF2-40B4-BE49-F238E27FC236}">
                <a16:creationId xmlns:a16="http://schemas.microsoft.com/office/drawing/2014/main" id="{FA4DA59E-85A7-DC40-A87C-813C8AADDE6A}"/>
              </a:ext>
            </a:extLst>
          </p:cNvPr>
          <p:cNvGrpSpPr/>
          <p:nvPr/>
        </p:nvGrpSpPr>
        <p:grpSpPr>
          <a:xfrm>
            <a:off x="3592355" y="3335053"/>
            <a:ext cx="1029706" cy="483749"/>
            <a:chOff x="3592355" y="3335053"/>
            <a:chExt cx="1029706" cy="483749"/>
          </a:xfrm>
        </p:grpSpPr>
        <p:sp>
          <p:nvSpPr>
            <p:cNvPr id="13" name="弧 12">
              <a:extLst>
                <a:ext uri="{FF2B5EF4-FFF2-40B4-BE49-F238E27FC236}">
                  <a16:creationId xmlns:a16="http://schemas.microsoft.com/office/drawing/2014/main" id="{157E2DBC-5C9C-9E49-88AC-A1550BA6CADA}"/>
                </a:ext>
              </a:extLst>
            </p:cNvPr>
            <p:cNvSpPr/>
            <p:nvPr/>
          </p:nvSpPr>
          <p:spPr bwMode="auto">
            <a:xfrm rot="10800000">
              <a:off x="3592355" y="3335053"/>
              <a:ext cx="1029706" cy="461666"/>
            </a:xfrm>
            <a:prstGeom prst="arc">
              <a:avLst>
                <a:gd name="adj1" fmla="val 10807855"/>
                <a:gd name="adj2" fmla="val 214154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9" name="文本框 18">
              <a:extLst>
                <a:ext uri="{FF2B5EF4-FFF2-40B4-BE49-F238E27FC236}">
                  <a16:creationId xmlns:a16="http://schemas.microsoft.com/office/drawing/2014/main" id="{2ED91638-3AD1-5145-8E05-259C77900603}"/>
                </a:ext>
              </a:extLst>
            </p:cNvPr>
            <p:cNvSpPr txBox="1"/>
            <p:nvPr/>
          </p:nvSpPr>
          <p:spPr>
            <a:xfrm>
              <a:off x="3863531" y="335713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grpSp>
      <p:grpSp>
        <p:nvGrpSpPr>
          <p:cNvPr id="34" name="组合 33">
            <a:extLst>
              <a:ext uri="{FF2B5EF4-FFF2-40B4-BE49-F238E27FC236}">
                <a16:creationId xmlns:a16="http://schemas.microsoft.com/office/drawing/2014/main" id="{AC9CFC3C-F22E-F24D-B626-1A9D112A0724}"/>
              </a:ext>
            </a:extLst>
          </p:cNvPr>
          <p:cNvGrpSpPr/>
          <p:nvPr/>
        </p:nvGrpSpPr>
        <p:grpSpPr>
          <a:xfrm>
            <a:off x="3486051" y="3010795"/>
            <a:ext cx="2423380" cy="1157335"/>
            <a:chOff x="3486051" y="3010795"/>
            <a:chExt cx="2423380" cy="1157335"/>
          </a:xfrm>
        </p:grpSpPr>
        <p:sp>
          <p:nvSpPr>
            <p:cNvPr id="20" name="弧 19">
              <a:extLst>
                <a:ext uri="{FF2B5EF4-FFF2-40B4-BE49-F238E27FC236}">
                  <a16:creationId xmlns:a16="http://schemas.microsoft.com/office/drawing/2014/main" id="{EBC05629-11B5-DA44-B527-E7E29579041C}"/>
                </a:ext>
              </a:extLst>
            </p:cNvPr>
            <p:cNvSpPr/>
            <p:nvPr/>
          </p:nvSpPr>
          <p:spPr bwMode="auto">
            <a:xfrm rot="10800000">
              <a:off x="3486051" y="3010795"/>
              <a:ext cx="2423380" cy="1127717"/>
            </a:xfrm>
            <a:prstGeom prst="arc">
              <a:avLst>
                <a:gd name="adj1" fmla="val 10840689"/>
                <a:gd name="adj2" fmla="val 211265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1" name="文本框 20">
              <a:extLst>
                <a:ext uri="{FF2B5EF4-FFF2-40B4-BE49-F238E27FC236}">
                  <a16:creationId xmlns:a16="http://schemas.microsoft.com/office/drawing/2014/main" id="{570932E0-A443-7D42-ACAC-B6BE9011E7FE}"/>
                </a:ext>
              </a:extLst>
            </p:cNvPr>
            <p:cNvSpPr txBox="1"/>
            <p:nvPr/>
          </p:nvSpPr>
          <p:spPr>
            <a:xfrm>
              <a:off x="4638177" y="3706465"/>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grpSp>
      <p:grpSp>
        <p:nvGrpSpPr>
          <p:cNvPr id="35" name="组合 34">
            <a:extLst>
              <a:ext uri="{FF2B5EF4-FFF2-40B4-BE49-F238E27FC236}">
                <a16:creationId xmlns:a16="http://schemas.microsoft.com/office/drawing/2014/main" id="{ED2FE38C-66BD-EF45-B9FF-03BDF6424675}"/>
              </a:ext>
            </a:extLst>
          </p:cNvPr>
          <p:cNvGrpSpPr/>
          <p:nvPr/>
        </p:nvGrpSpPr>
        <p:grpSpPr>
          <a:xfrm>
            <a:off x="5731492" y="2211145"/>
            <a:ext cx="432048" cy="856606"/>
            <a:chOff x="5731492" y="2211145"/>
            <a:chExt cx="432048" cy="856606"/>
          </a:xfrm>
        </p:grpSpPr>
        <p:sp>
          <p:nvSpPr>
            <p:cNvPr id="22" name="弧 21">
              <a:extLst>
                <a:ext uri="{FF2B5EF4-FFF2-40B4-BE49-F238E27FC236}">
                  <a16:creationId xmlns:a16="http://schemas.microsoft.com/office/drawing/2014/main" id="{B585ABA3-6E11-F74F-BCDC-D11AE7813C0F}"/>
                </a:ext>
              </a:extLst>
            </p:cNvPr>
            <p:cNvSpPr/>
            <p:nvPr/>
          </p:nvSpPr>
          <p:spPr bwMode="auto">
            <a:xfrm rot="11190199">
              <a:off x="5736256" y="264295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3" name="文本框 22">
              <a:extLst>
                <a:ext uri="{FF2B5EF4-FFF2-40B4-BE49-F238E27FC236}">
                  <a16:creationId xmlns:a16="http://schemas.microsoft.com/office/drawing/2014/main" id="{8AFEED3D-374A-DE4D-B127-F9F3F935F378}"/>
                </a:ext>
              </a:extLst>
            </p:cNvPr>
            <p:cNvSpPr txBox="1"/>
            <p:nvPr/>
          </p:nvSpPr>
          <p:spPr>
            <a:xfrm>
              <a:off x="5731492" y="2211145"/>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grpSp>
      <p:cxnSp>
        <p:nvCxnSpPr>
          <p:cNvPr id="24" name="直线箭头连接符 23">
            <a:extLst>
              <a:ext uri="{FF2B5EF4-FFF2-40B4-BE49-F238E27FC236}">
                <a16:creationId xmlns:a16="http://schemas.microsoft.com/office/drawing/2014/main" id="{34D3A7E1-58C6-474E-A86A-076B129ABD6D}"/>
              </a:ext>
            </a:extLst>
          </p:cNvPr>
          <p:cNvCxnSpPr/>
          <p:nvPr/>
        </p:nvCxnSpPr>
        <p:spPr bwMode="auto">
          <a:xfrm>
            <a:off x="2195736" y="3307540"/>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8" name="文本框 17">
            <a:extLst>
              <a:ext uri="{FF2B5EF4-FFF2-40B4-BE49-F238E27FC236}">
                <a16:creationId xmlns:a16="http://schemas.microsoft.com/office/drawing/2014/main" id="{50ACA219-FA3C-D942-BAFB-A058500EBBA0}"/>
              </a:ext>
            </a:extLst>
          </p:cNvPr>
          <p:cNvSpPr txBox="1"/>
          <p:nvPr/>
        </p:nvSpPr>
        <p:spPr>
          <a:xfrm>
            <a:off x="523586" y="4573880"/>
            <a:ext cx="7936845" cy="461665"/>
          </a:xfrm>
          <a:prstGeom prst="rect">
            <a:avLst/>
          </a:prstGeom>
          <a:noFill/>
        </p:spPr>
        <p:txBody>
          <a:bodyPr wrap="square" rtlCol="0">
            <a:spAutoFit/>
          </a:bodyPr>
          <a:lstStyle/>
          <a:p>
            <a:pPr algn="l"/>
            <a:r>
              <a:rPr kumimoji="1" lang="zh-CN" altLang="en-US" sz="2400" b="0" i="0" dirty="0">
                <a:solidFill>
                  <a:srgbClr val="000000"/>
                </a:solidFill>
              </a:rPr>
              <a:t>解：首先画出三个状态，接受两个连续的</a:t>
            </a:r>
            <a:r>
              <a:rPr kumimoji="1" lang="en-US" altLang="zh-CN" sz="2400" b="0" i="0" dirty="0">
                <a:solidFill>
                  <a:srgbClr val="000000"/>
                </a:solidFill>
              </a:rPr>
              <a:t>0</a:t>
            </a:r>
            <a:r>
              <a:rPr kumimoji="1" lang="zh-CN" altLang="en-US" sz="2400" b="0" i="0" dirty="0">
                <a:solidFill>
                  <a:srgbClr val="000000"/>
                </a:solidFill>
              </a:rPr>
              <a:t>到达终止状态。</a:t>
            </a: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kumimoji="1" lang="en-US" altLang="zh-CN" sz="2400" b="0" i="0" dirty="0">
                <a:solidFill>
                  <a:srgbClr val="000000"/>
                </a:solidFill>
              </a:rPr>
              <a:t>1</a:t>
            </a:r>
            <a:r>
              <a:rPr kumimoji="1" lang="zh-CN" altLang="en-US" sz="2400" b="0" i="0" dirty="0">
                <a:solidFill>
                  <a:srgbClr val="000000"/>
                </a:solidFill>
              </a:rPr>
              <a:t>：设计定义在字母表</a:t>
            </a:r>
            <a:r>
              <a:rPr kumimoji="1" lang="en-US" altLang="zh-CN" sz="2400" b="0" i="0" dirty="0">
                <a:solidFill>
                  <a:srgbClr val="000000"/>
                </a:solidFill>
              </a:rPr>
              <a:t>{0, 1}</a:t>
            </a:r>
            <a:r>
              <a:rPr kumimoji="1" lang="zh-CN" altLang="en-US" sz="2400" b="0" i="0" dirty="0">
                <a:solidFill>
                  <a:srgbClr val="000000"/>
                </a:solidFill>
              </a:rPr>
              <a:t>上的所有以</a:t>
            </a:r>
            <a:r>
              <a:rPr kumimoji="1" lang="en-US" altLang="zh-CN" sz="2400" b="0" i="0" dirty="0">
                <a:solidFill>
                  <a:srgbClr val="000000"/>
                </a:solidFill>
              </a:rPr>
              <a:t>00</a:t>
            </a:r>
            <a:r>
              <a:rPr kumimoji="1" lang="zh-CN" altLang="en-US" sz="2400" b="0" i="0" dirty="0">
                <a:solidFill>
                  <a:srgbClr val="000000"/>
                </a:solidFill>
              </a:rPr>
              <a:t>结尾的串的集合</a:t>
            </a:r>
          </a:p>
        </p:txBody>
      </p:sp>
      <p:sp>
        <p:nvSpPr>
          <p:cNvPr id="28" name="文本框 27">
            <a:extLst>
              <a:ext uri="{FF2B5EF4-FFF2-40B4-BE49-F238E27FC236}">
                <a16:creationId xmlns:a16="http://schemas.microsoft.com/office/drawing/2014/main" id="{FF9C6F6C-9035-734E-982D-26C83B2A1326}"/>
              </a:ext>
            </a:extLst>
          </p:cNvPr>
          <p:cNvSpPr txBox="1"/>
          <p:nvPr/>
        </p:nvSpPr>
        <p:spPr>
          <a:xfrm>
            <a:off x="529996" y="1729562"/>
            <a:ext cx="8234124" cy="461665"/>
          </a:xfrm>
          <a:prstGeom prst="rect">
            <a:avLst/>
          </a:prstGeom>
          <a:noFill/>
        </p:spPr>
        <p:txBody>
          <a:bodyPr wrap="square" rtlCol="0">
            <a:spAutoFit/>
          </a:bodyPr>
          <a:lstStyle/>
          <a:p>
            <a:pPr algn="l"/>
            <a:r>
              <a:rPr kumimoji="1" lang="zh-CN" altLang="en-US" sz="2400" b="0" i="0" dirty="0">
                <a:solidFill>
                  <a:srgbClr val="000000"/>
                </a:solidFill>
              </a:rPr>
              <a:t>的</a:t>
            </a:r>
            <a:r>
              <a:rPr kumimoji="1" lang="en-US" altLang="zh-CN" sz="2400" b="0" i="0" dirty="0">
                <a:solidFill>
                  <a:srgbClr val="000000"/>
                </a:solidFill>
              </a:rPr>
              <a:t>DFA</a:t>
            </a:r>
            <a:r>
              <a:rPr kumimoji="1" lang="zh-CN" altLang="en-US" sz="2400" b="0" i="0" dirty="0">
                <a:solidFill>
                  <a:srgbClr val="000000"/>
                </a:solidFill>
              </a:rPr>
              <a:t>。</a:t>
            </a:r>
          </a:p>
        </p:txBody>
      </p:sp>
      <p:grpSp>
        <p:nvGrpSpPr>
          <p:cNvPr id="31" name="组合 30">
            <a:extLst>
              <a:ext uri="{FF2B5EF4-FFF2-40B4-BE49-F238E27FC236}">
                <a16:creationId xmlns:a16="http://schemas.microsoft.com/office/drawing/2014/main" id="{F8300CBE-E202-5C45-B657-B298B6062CA0}"/>
              </a:ext>
            </a:extLst>
          </p:cNvPr>
          <p:cNvGrpSpPr/>
          <p:nvPr/>
        </p:nvGrpSpPr>
        <p:grpSpPr>
          <a:xfrm>
            <a:off x="514340" y="5108354"/>
            <a:ext cx="8234124" cy="1506043"/>
            <a:chOff x="514340" y="5108354"/>
            <a:chExt cx="8234124" cy="1506043"/>
          </a:xfrm>
        </p:grpSpPr>
        <p:sp>
          <p:nvSpPr>
            <p:cNvPr id="26" name="文本框 25">
              <a:extLst>
                <a:ext uri="{FF2B5EF4-FFF2-40B4-BE49-F238E27FC236}">
                  <a16:creationId xmlns:a16="http://schemas.microsoft.com/office/drawing/2014/main" id="{18F0BDCB-DC51-EC4B-AA8F-426711D08669}"/>
                </a:ext>
              </a:extLst>
            </p:cNvPr>
            <p:cNvSpPr txBox="1"/>
            <p:nvPr/>
          </p:nvSpPr>
          <p:spPr>
            <a:xfrm>
              <a:off x="522410" y="5108354"/>
              <a:ext cx="8226054" cy="461665"/>
            </a:xfrm>
            <a:prstGeom prst="rect">
              <a:avLst/>
            </a:prstGeom>
            <a:noFill/>
          </p:spPr>
          <p:txBody>
            <a:bodyPr wrap="square" rtlCol="0">
              <a:spAutoFit/>
            </a:bodyPr>
            <a:lstStyle/>
            <a:p>
              <a:pPr algn="l"/>
              <a:r>
                <a:rPr kumimoji="1" lang="zh-CN" altLang="en-US" sz="2400" b="0" i="0" dirty="0">
                  <a:solidFill>
                    <a:srgbClr val="000000"/>
                  </a:solidFill>
                </a:rPr>
                <a:t>由于</a:t>
              </a:r>
              <a:r>
                <a:rPr kumimoji="1" lang="en-US" altLang="zh-CN" sz="2400" b="0" i="0" dirty="0">
                  <a:solidFill>
                    <a:srgbClr val="000000"/>
                  </a:solidFill>
                </a:rPr>
                <a:t>DFA</a:t>
              </a:r>
              <a:r>
                <a:rPr kumimoji="1" lang="zh-CN" altLang="en-US" sz="2400" b="0" i="0" dirty="0">
                  <a:solidFill>
                    <a:srgbClr val="000000"/>
                  </a:solidFill>
                </a:rPr>
                <a:t>要求每个节点的出边必须包含字母表上的所有符号，</a:t>
              </a:r>
            </a:p>
          </p:txBody>
        </p:sp>
        <p:sp>
          <p:nvSpPr>
            <p:cNvPr id="29" name="文本框 28">
              <a:extLst>
                <a:ext uri="{FF2B5EF4-FFF2-40B4-BE49-F238E27FC236}">
                  <a16:creationId xmlns:a16="http://schemas.microsoft.com/office/drawing/2014/main" id="{1B577B86-9E54-E345-88E3-587057A3E2C8}"/>
                </a:ext>
              </a:extLst>
            </p:cNvPr>
            <p:cNvSpPr txBox="1"/>
            <p:nvPr/>
          </p:nvSpPr>
          <p:spPr>
            <a:xfrm>
              <a:off x="518375" y="5623438"/>
              <a:ext cx="8226054" cy="461665"/>
            </a:xfrm>
            <a:prstGeom prst="rect">
              <a:avLst/>
            </a:prstGeom>
            <a:noFill/>
          </p:spPr>
          <p:txBody>
            <a:bodyPr wrap="square" rtlCol="0">
              <a:spAutoFit/>
            </a:bodyPr>
            <a:lstStyle/>
            <a:p>
              <a:pPr algn="l"/>
              <a:r>
                <a:rPr kumimoji="1" lang="zh-CN" altLang="en-US" sz="2400" b="0" i="0" dirty="0">
                  <a:solidFill>
                    <a:srgbClr val="000000"/>
                  </a:solidFill>
                </a:rPr>
                <a:t>因此，必须要补上所缺的标为</a:t>
              </a:r>
              <a:r>
                <a:rPr kumimoji="1" lang="en-US" altLang="zh-CN" sz="2400" b="0" i="0" dirty="0">
                  <a:solidFill>
                    <a:srgbClr val="000000"/>
                  </a:solidFill>
                </a:rPr>
                <a:t>1</a:t>
              </a:r>
              <a:r>
                <a:rPr kumimoji="1" lang="zh-CN" altLang="en-US" sz="2400" b="0" i="0" dirty="0">
                  <a:solidFill>
                    <a:srgbClr val="000000"/>
                  </a:solidFill>
                </a:rPr>
                <a:t>出边，同时也不能忘记终止</a:t>
              </a:r>
            </a:p>
          </p:txBody>
        </p:sp>
        <p:sp>
          <p:nvSpPr>
            <p:cNvPr id="30" name="文本框 29">
              <a:extLst>
                <a:ext uri="{FF2B5EF4-FFF2-40B4-BE49-F238E27FC236}">
                  <a16:creationId xmlns:a16="http://schemas.microsoft.com/office/drawing/2014/main" id="{B79BE66A-DD9A-DC47-BB1E-140873F533AA}"/>
                </a:ext>
              </a:extLst>
            </p:cNvPr>
            <p:cNvSpPr txBox="1"/>
            <p:nvPr/>
          </p:nvSpPr>
          <p:spPr>
            <a:xfrm>
              <a:off x="514340" y="6152732"/>
              <a:ext cx="8226054" cy="461665"/>
            </a:xfrm>
            <a:prstGeom prst="rect">
              <a:avLst/>
            </a:prstGeom>
            <a:noFill/>
          </p:spPr>
          <p:txBody>
            <a:bodyPr wrap="square" rtlCol="0">
              <a:spAutoFit/>
            </a:bodyPr>
            <a:lstStyle/>
            <a:p>
              <a:pPr algn="l"/>
              <a:r>
                <a:rPr kumimoji="1" lang="zh-CN" altLang="en-US" sz="2400" b="0" i="0" dirty="0">
                  <a:solidFill>
                    <a:srgbClr val="000000"/>
                  </a:solidFill>
                </a:rPr>
                <a:t>状态还有一个标为</a:t>
              </a:r>
              <a:r>
                <a:rPr kumimoji="1" lang="en-US" altLang="zh-CN" sz="2400" b="0" i="0" dirty="0">
                  <a:solidFill>
                    <a:srgbClr val="000000"/>
                  </a:solidFill>
                </a:rPr>
                <a:t>0</a:t>
              </a:r>
              <a:r>
                <a:rPr kumimoji="1" lang="zh-CN" altLang="en-US" sz="2400" b="0" i="0" dirty="0">
                  <a:solidFill>
                    <a:srgbClr val="000000"/>
                  </a:solidFill>
                </a:rPr>
                <a:t>的出边。</a:t>
              </a:r>
              <a:r>
                <a:rPr lang="zh-CN" altLang="en-US" sz="2400" b="0" i="0" dirty="0">
                  <a:solidFill>
                    <a:srgbClr val="000000"/>
                  </a:solidFill>
                </a:rPr>
                <a:t>最后补上状态编号。</a:t>
              </a:r>
              <a:endParaRPr kumimoji="1" lang="zh-CN" altLang="en-US" sz="2400" b="0" i="0" dirty="0">
                <a:solidFill>
                  <a:srgbClr val="000000"/>
                </a:solidFill>
              </a:endParaRPr>
            </a:p>
          </p:txBody>
        </p:sp>
      </p:grpSp>
      <p:pic>
        <p:nvPicPr>
          <p:cNvPr id="36" name="图片 35">
            <a:extLst>
              <a:ext uri="{FF2B5EF4-FFF2-40B4-BE49-F238E27FC236}">
                <a16:creationId xmlns:a16="http://schemas.microsoft.com/office/drawing/2014/main" id="{0A0B520C-9038-694A-B81A-D609E1FFCAAE}"/>
              </a:ext>
            </a:extLst>
          </p:cNvPr>
          <p:cNvPicPr>
            <a:picLocks noChangeAspect="1"/>
          </p:cNvPicPr>
          <p:nvPr/>
        </p:nvPicPr>
        <p:blipFill>
          <a:blip r:embed="rId2"/>
          <a:stretch>
            <a:fillRect/>
          </a:stretch>
        </p:blipFill>
        <p:spPr>
          <a:xfrm>
            <a:off x="2537569" y="3220561"/>
            <a:ext cx="1511300" cy="203200"/>
          </a:xfrm>
          <a:prstGeom prst="rect">
            <a:avLst/>
          </a:prstGeom>
        </p:spPr>
      </p:pic>
      <p:pic>
        <p:nvPicPr>
          <p:cNvPr id="37" name="图片 36">
            <a:extLst>
              <a:ext uri="{FF2B5EF4-FFF2-40B4-BE49-F238E27FC236}">
                <a16:creationId xmlns:a16="http://schemas.microsoft.com/office/drawing/2014/main" id="{09DF6DCD-6435-4647-A518-2F1830C6AE07}"/>
              </a:ext>
            </a:extLst>
          </p:cNvPr>
          <p:cNvPicPr>
            <a:picLocks noChangeAspect="1"/>
          </p:cNvPicPr>
          <p:nvPr/>
        </p:nvPicPr>
        <p:blipFill>
          <a:blip r:embed="rId3"/>
          <a:stretch>
            <a:fillRect/>
          </a:stretch>
        </p:blipFill>
        <p:spPr>
          <a:xfrm>
            <a:off x="3848720" y="3236714"/>
            <a:ext cx="1498600" cy="203200"/>
          </a:xfrm>
          <a:prstGeom prst="rect">
            <a:avLst/>
          </a:prstGeom>
        </p:spPr>
      </p:pic>
      <p:pic>
        <p:nvPicPr>
          <p:cNvPr id="38" name="图片 37">
            <a:extLst>
              <a:ext uri="{FF2B5EF4-FFF2-40B4-BE49-F238E27FC236}">
                <a16:creationId xmlns:a16="http://schemas.microsoft.com/office/drawing/2014/main" id="{5D4C9324-C156-ED4C-BFC9-D1D346BB1297}"/>
              </a:ext>
            </a:extLst>
          </p:cNvPr>
          <p:cNvPicPr>
            <a:picLocks noChangeAspect="1"/>
          </p:cNvPicPr>
          <p:nvPr/>
        </p:nvPicPr>
        <p:blipFill>
          <a:blip r:embed="rId4"/>
          <a:stretch>
            <a:fillRect/>
          </a:stretch>
        </p:blipFill>
        <p:spPr>
          <a:xfrm>
            <a:off x="5161839" y="3207776"/>
            <a:ext cx="1511300" cy="203200"/>
          </a:xfrm>
          <a:prstGeom prst="rect">
            <a:avLst/>
          </a:prstGeom>
        </p:spPr>
      </p:pic>
    </p:spTree>
    <p:extLst>
      <p:ext uri="{BB962C8B-B14F-4D97-AF65-F5344CB8AC3E}">
        <p14:creationId xmlns:p14="http://schemas.microsoft.com/office/powerpoint/2010/main" val="230290262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34</a:t>
            </a:r>
            <a:endParaRPr kumimoji="1" lang="zh-CN" altLang="en-US" sz="2000" b="0" i="0" dirty="0">
              <a:solidFill>
                <a:srgbClr val="000066"/>
              </a:solidFill>
            </a:endParaRPr>
          </a:p>
        </p:txBody>
      </p:sp>
      <p:sp>
        <p:nvSpPr>
          <p:cNvPr id="4" name="椭圆 3">
            <a:extLst>
              <a:ext uri="{FF2B5EF4-FFF2-40B4-BE49-F238E27FC236}">
                <a16:creationId xmlns:a16="http://schemas.microsoft.com/office/drawing/2014/main" id="{E746EF93-7B1B-4B4F-947D-45DBAA000135}"/>
              </a:ext>
            </a:extLst>
          </p:cNvPr>
          <p:cNvSpPr/>
          <p:nvPr/>
        </p:nvSpPr>
        <p:spPr bwMode="auto">
          <a:xfrm>
            <a:off x="4345992" y="305106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7" name="椭圆 6">
            <a:extLst>
              <a:ext uri="{FF2B5EF4-FFF2-40B4-BE49-F238E27FC236}">
                <a16:creationId xmlns:a16="http://schemas.microsoft.com/office/drawing/2014/main" id="{9CF61834-B621-9746-8832-3102CEE4FD2A}"/>
              </a:ext>
            </a:extLst>
          </p:cNvPr>
          <p:cNvSpPr/>
          <p:nvPr/>
        </p:nvSpPr>
        <p:spPr bwMode="auto">
          <a:xfrm>
            <a:off x="3037886" y="3049932"/>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 name="椭圆 7">
            <a:extLst>
              <a:ext uri="{FF2B5EF4-FFF2-40B4-BE49-F238E27FC236}">
                <a16:creationId xmlns:a16="http://schemas.microsoft.com/office/drawing/2014/main" id="{54E13A94-C597-434C-B93D-96BA48E49AC5}"/>
              </a:ext>
            </a:extLst>
          </p:cNvPr>
          <p:cNvSpPr/>
          <p:nvPr/>
        </p:nvSpPr>
        <p:spPr bwMode="auto">
          <a:xfrm>
            <a:off x="5654098" y="3049931"/>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6" name="直线箭头连接符 5">
            <a:extLst>
              <a:ext uri="{FF2B5EF4-FFF2-40B4-BE49-F238E27FC236}">
                <a16:creationId xmlns:a16="http://schemas.microsoft.com/office/drawing/2014/main" id="{1E911FC3-34FF-E84C-B009-6D450A856843}"/>
              </a:ext>
            </a:extLst>
          </p:cNvPr>
          <p:cNvCxnSpPr>
            <a:stCxn id="7" idx="6"/>
            <a:endCxn id="4" idx="2"/>
          </p:cNvCxnSpPr>
          <p:nvPr/>
        </p:nvCxnSpPr>
        <p:spPr bwMode="auto">
          <a:xfrm>
            <a:off x="3541942" y="3309815"/>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cxnSp>
        <p:nvCxnSpPr>
          <p:cNvPr id="11" name="直线箭头连接符 10">
            <a:extLst>
              <a:ext uri="{FF2B5EF4-FFF2-40B4-BE49-F238E27FC236}">
                <a16:creationId xmlns:a16="http://schemas.microsoft.com/office/drawing/2014/main" id="{DCB54895-3903-014C-80DD-D6C6CEB14F4A}"/>
              </a:ext>
            </a:extLst>
          </p:cNvPr>
          <p:cNvCxnSpPr/>
          <p:nvPr/>
        </p:nvCxnSpPr>
        <p:spPr bwMode="auto">
          <a:xfrm>
            <a:off x="4850048" y="3308677"/>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2" name="椭圆 11">
            <a:extLst>
              <a:ext uri="{FF2B5EF4-FFF2-40B4-BE49-F238E27FC236}">
                <a16:creationId xmlns:a16="http://schemas.microsoft.com/office/drawing/2014/main" id="{B847FCA0-06FD-214D-A2FE-7ED063D8A660}"/>
              </a:ext>
            </a:extLst>
          </p:cNvPr>
          <p:cNvSpPr/>
          <p:nvPr/>
        </p:nvSpPr>
        <p:spPr bwMode="auto">
          <a:xfrm>
            <a:off x="5730298" y="3127266"/>
            <a:ext cx="351656" cy="362821"/>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文本框 8">
            <a:extLst>
              <a:ext uri="{FF2B5EF4-FFF2-40B4-BE49-F238E27FC236}">
                <a16:creationId xmlns:a16="http://schemas.microsoft.com/office/drawing/2014/main" id="{0627B5C8-793F-514E-BB97-E03C689791A3}"/>
              </a:ext>
            </a:extLst>
          </p:cNvPr>
          <p:cNvSpPr txBox="1"/>
          <p:nvPr/>
        </p:nvSpPr>
        <p:spPr>
          <a:xfrm>
            <a:off x="3727943" y="2747827"/>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sp>
        <p:nvSpPr>
          <p:cNvPr id="15" name="文本框 14">
            <a:extLst>
              <a:ext uri="{FF2B5EF4-FFF2-40B4-BE49-F238E27FC236}">
                <a16:creationId xmlns:a16="http://schemas.microsoft.com/office/drawing/2014/main" id="{EC43F6D0-EE61-6040-B676-0DF16BF8707C}"/>
              </a:ext>
            </a:extLst>
          </p:cNvPr>
          <p:cNvSpPr txBox="1"/>
          <p:nvPr/>
        </p:nvSpPr>
        <p:spPr>
          <a:xfrm>
            <a:off x="5045884" y="2757024"/>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sp>
        <p:nvSpPr>
          <p:cNvPr id="10" name="弧 9">
            <a:extLst>
              <a:ext uri="{FF2B5EF4-FFF2-40B4-BE49-F238E27FC236}">
                <a16:creationId xmlns:a16="http://schemas.microsoft.com/office/drawing/2014/main" id="{B0A2CD9F-F27F-6B4E-BE2F-D9C2424F2207}"/>
              </a:ext>
            </a:extLst>
          </p:cNvPr>
          <p:cNvSpPr/>
          <p:nvPr/>
        </p:nvSpPr>
        <p:spPr bwMode="auto">
          <a:xfrm>
            <a:off x="3093777" y="355064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7" name="文本框 16">
            <a:extLst>
              <a:ext uri="{FF2B5EF4-FFF2-40B4-BE49-F238E27FC236}">
                <a16:creationId xmlns:a16="http://schemas.microsoft.com/office/drawing/2014/main" id="{53495601-112F-5246-B5BE-6AA2CD4D02CB}"/>
              </a:ext>
            </a:extLst>
          </p:cNvPr>
          <p:cNvSpPr txBox="1"/>
          <p:nvPr/>
        </p:nvSpPr>
        <p:spPr>
          <a:xfrm>
            <a:off x="3073890" y="397544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sp>
        <p:nvSpPr>
          <p:cNvPr id="13" name="弧 12">
            <a:extLst>
              <a:ext uri="{FF2B5EF4-FFF2-40B4-BE49-F238E27FC236}">
                <a16:creationId xmlns:a16="http://schemas.microsoft.com/office/drawing/2014/main" id="{157E2DBC-5C9C-9E49-88AC-A1550BA6CADA}"/>
              </a:ext>
            </a:extLst>
          </p:cNvPr>
          <p:cNvSpPr/>
          <p:nvPr/>
        </p:nvSpPr>
        <p:spPr bwMode="auto">
          <a:xfrm rot="10800000">
            <a:off x="3592355" y="3335053"/>
            <a:ext cx="1029706" cy="461666"/>
          </a:xfrm>
          <a:prstGeom prst="arc">
            <a:avLst>
              <a:gd name="adj1" fmla="val 10807855"/>
              <a:gd name="adj2" fmla="val 214154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9" name="文本框 18">
            <a:extLst>
              <a:ext uri="{FF2B5EF4-FFF2-40B4-BE49-F238E27FC236}">
                <a16:creationId xmlns:a16="http://schemas.microsoft.com/office/drawing/2014/main" id="{2ED91638-3AD1-5145-8E05-259C77900603}"/>
              </a:ext>
            </a:extLst>
          </p:cNvPr>
          <p:cNvSpPr txBox="1"/>
          <p:nvPr/>
        </p:nvSpPr>
        <p:spPr>
          <a:xfrm>
            <a:off x="3863531" y="335713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sp>
        <p:nvSpPr>
          <p:cNvPr id="20" name="弧 19">
            <a:extLst>
              <a:ext uri="{FF2B5EF4-FFF2-40B4-BE49-F238E27FC236}">
                <a16:creationId xmlns:a16="http://schemas.microsoft.com/office/drawing/2014/main" id="{EBC05629-11B5-DA44-B527-E7E29579041C}"/>
              </a:ext>
            </a:extLst>
          </p:cNvPr>
          <p:cNvSpPr/>
          <p:nvPr/>
        </p:nvSpPr>
        <p:spPr bwMode="auto">
          <a:xfrm rot="10800000">
            <a:off x="3486051" y="3010795"/>
            <a:ext cx="2423380" cy="1127717"/>
          </a:xfrm>
          <a:prstGeom prst="arc">
            <a:avLst>
              <a:gd name="adj1" fmla="val 10840689"/>
              <a:gd name="adj2" fmla="val 211265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1" name="文本框 20">
            <a:extLst>
              <a:ext uri="{FF2B5EF4-FFF2-40B4-BE49-F238E27FC236}">
                <a16:creationId xmlns:a16="http://schemas.microsoft.com/office/drawing/2014/main" id="{570932E0-A443-7D42-ACAC-B6BE9011E7FE}"/>
              </a:ext>
            </a:extLst>
          </p:cNvPr>
          <p:cNvSpPr txBox="1"/>
          <p:nvPr/>
        </p:nvSpPr>
        <p:spPr>
          <a:xfrm>
            <a:off x="4638177" y="3706465"/>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sp>
        <p:nvSpPr>
          <p:cNvPr id="22" name="弧 21">
            <a:extLst>
              <a:ext uri="{FF2B5EF4-FFF2-40B4-BE49-F238E27FC236}">
                <a16:creationId xmlns:a16="http://schemas.microsoft.com/office/drawing/2014/main" id="{B585ABA3-6E11-F74F-BCDC-D11AE7813C0F}"/>
              </a:ext>
            </a:extLst>
          </p:cNvPr>
          <p:cNvSpPr/>
          <p:nvPr/>
        </p:nvSpPr>
        <p:spPr bwMode="auto">
          <a:xfrm rot="11190199">
            <a:off x="5736256" y="264295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3" name="文本框 22">
            <a:extLst>
              <a:ext uri="{FF2B5EF4-FFF2-40B4-BE49-F238E27FC236}">
                <a16:creationId xmlns:a16="http://schemas.microsoft.com/office/drawing/2014/main" id="{8AFEED3D-374A-DE4D-B127-F9F3F935F378}"/>
              </a:ext>
            </a:extLst>
          </p:cNvPr>
          <p:cNvSpPr txBox="1"/>
          <p:nvPr/>
        </p:nvSpPr>
        <p:spPr>
          <a:xfrm>
            <a:off x="5731492" y="2211145"/>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cxnSp>
        <p:nvCxnSpPr>
          <p:cNvPr id="24" name="直线箭头连接符 23">
            <a:extLst>
              <a:ext uri="{FF2B5EF4-FFF2-40B4-BE49-F238E27FC236}">
                <a16:creationId xmlns:a16="http://schemas.microsoft.com/office/drawing/2014/main" id="{34D3A7E1-58C6-474E-A86A-076B129ABD6D}"/>
              </a:ext>
            </a:extLst>
          </p:cNvPr>
          <p:cNvCxnSpPr/>
          <p:nvPr/>
        </p:nvCxnSpPr>
        <p:spPr bwMode="auto">
          <a:xfrm>
            <a:off x="2195736" y="3307540"/>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8" name="文本框 17">
            <a:extLst>
              <a:ext uri="{FF2B5EF4-FFF2-40B4-BE49-F238E27FC236}">
                <a16:creationId xmlns:a16="http://schemas.microsoft.com/office/drawing/2014/main" id="{50ACA219-FA3C-D942-BAFB-A058500EBBA0}"/>
              </a:ext>
            </a:extLst>
          </p:cNvPr>
          <p:cNvSpPr txBox="1"/>
          <p:nvPr/>
        </p:nvSpPr>
        <p:spPr>
          <a:xfrm>
            <a:off x="523586" y="4573880"/>
            <a:ext cx="8216808" cy="461665"/>
          </a:xfrm>
          <a:prstGeom prst="rect">
            <a:avLst/>
          </a:prstGeom>
          <a:noFill/>
        </p:spPr>
        <p:txBody>
          <a:bodyPr wrap="square" rtlCol="0">
            <a:spAutoFit/>
          </a:bodyPr>
          <a:lstStyle/>
          <a:p>
            <a:pPr algn="l"/>
            <a:r>
              <a:rPr kumimoji="1" lang="zh-CN" altLang="en-US" sz="2400" b="0" i="0" dirty="0">
                <a:solidFill>
                  <a:srgbClr val="000000"/>
                </a:solidFill>
              </a:rPr>
              <a:t>解：三个状态其实都有明确的含义。    表示出现第一对连续</a:t>
            </a: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kumimoji="1" lang="en-US" altLang="zh-CN" sz="2400" b="0" i="0" dirty="0">
                <a:solidFill>
                  <a:srgbClr val="000000"/>
                </a:solidFill>
              </a:rPr>
              <a:t>1</a:t>
            </a:r>
            <a:r>
              <a:rPr kumimoji="1" lang="zh-CN" altLang="en-US" sz="2400" b="0" i="0" dirty="0">
                <a:solidFill>
                  <a:srgbClr val="000000"/>
                </a:solidFill>
              </a:rPr>
              <a:t>：设计定义在字母表</a:t>
            </a:r>
            <a:r>
              <a:rPr kumimoji="1" lang="en-US" altLang="zh-CN" sz="2400" b="0" i="0" dirty="0">
                <a:solidFill>
                  <a:srgbClr val="000000"/>
                </a:solidFill>
              </a:rPr>
              <a:t>{0, 1}</a:t>
            </a:r>
            <a:r>
              <a:rPr kumimoji="1" lang="zh-CN" altLang="en-US" sz="2400" b="0" i="0" dirty="0">
                <a:solidFill>
                  <a:srgbClr val="000000"/>
                </a:solidFill>
              </a:rPr>
              <a:t>上的所有以</a:t>
            </a:r>
            <a:r>
              <a:rPr kumimoji="1" lang="en-US" altLang="zh-CN" sz="2400" b="0" i="0" dirty="0">
                <a:solidFill>
                  <a:srgbClr val="000000"/>
                </a:solidFill>
              </a:rPr>
              <a:t>00</a:t>
            </a:r>
            <a:r>
              <a:rPr kumimoji="1" lang="zh-CN" altLang="en-US" sz="2400" b="0" i="0" dirty="0">
                <a:solidFill>
                  <a:srgbClr val="000000"/>
                </a:solidFill>
              </a:rPr>
              <a:t>结尾的串的集合</a:t>
            </a:r>
          </a:p>
        </p:txBody>
      </p:sp>
      <p:sp>
        <p:nvSpPr>
          <p:cNvPr id="28" name="文本框 27">
            <a:extLst>
              <a:ext uri="{FF2B5EF4-FFF2-40B4-BE49-F238E27FC236}">
                <a16:creationId xmlns:a16="http://schemas.microsoft.com/office/drawing/2014/main" id="{FF9C6F6C-9035-734E-982D-26C83B2A1326}"/>
              </a:ext>
            </a:extLst>
          </p:cNvPr>
          <p:cNvSpPr txBox="1"/>
          <p:nvPr/>
        </p:nvSpPr>
        <p:spPr>
          <a:xfrm>
            <a:off x="529996" y="1729562"/>
            <a:ext cx="8234124" cy="461665"/>
          </a:xfrm>
          <a:prstGeom prst="rect">
            <a:avLst/>
          </a:prstGeom>
          <a:noFill/>
        </p:spPr>
        <p:txBody>
          <a:bodyPr wrap="square" rtlCol="0">
            <a:spAutoFit/>
          </a:bodyPr>
          <a:lstStyle/>
          <a:p>
            <a:pPr algn="l"/>
            <a:r>
              <a:rPr kumimoji="1" lang="zh-CN" altLang="en-US" sz="2400" b="0" i="0" dirty="0">
                <a:solidFill>
                  <a:srgbClr val="000000"/>
                </a:solidFill>
              </a:rPr>
              <a:t>的</a:t>
            </a:r>
            <a:r>
              <a:rPr kumimoji="1" lang="en-US" altLang="zh-CN" sz="2400" b="0" i="0" dirty="0">
                <a:solidFill>
                  <a:srgbClr val="000000"/>
                </a:solidFill>
              </a:rPr>
              <a:t>DFA</a:t>
            </a:r>
            <a:r>
              <a:rPr kumimoji="1" lang="zh-CN" altLang="en-US" sz="2400" b="0" i="0" dirty="0">
                <a:solidFill>
                  <a:srgbClr val="000000"/>
                </a:solidFill>
              </a:rPr>
              <a:t>。</a:t>
            </a:r>
          </a:p>
        </p:txBody>
      </p:sp>
      <p:grpSp>
        <p:nvGrpSpPr>
          <p:cNvPr id="31" name="组合 30">
            <a:extLst>
              <a:ext uri="{FF2B5EF4-FFF2-40B4-BE49-F238E27FC236}">
                <a16:creationId xmlns:a16="http://schemas.microsoft.com/office/drawing/2014/main" id="{F8300CBE-E202-5C45-B657-B298B6062CA0}"/>
              </a:ext>
            </a:extLst>
          </p:cNvPr>
          <p:cNvGrpSpPr/>
          <p:nvPr/>
        </p:nvGrpSpPr>
        <p:grpSpPr>
          <a:xfrm>
            <a:off x="514340" y="5108354"/>
            <a:ext cx="8234124" cy="1506043"/>
            <a:chOff x="514340" y="5108354"/>
            <a:chExt cx="8234124" cy="1506043"/>
          </a:xfrm>
        </p:grpSpPr>
        <p:sp>
          <p:nvSpPr>
            <p:cNvPr id="26" name="文本框 25">
              <a:extLst>
                <a:ext uri="{FF2B5EF4-FFF2-40B4-BE49-F238E27FC236}">
                  <a16:creationId xmlns:a16="http://schemas.microsoft.com/office/drawing/2014/main" id="{18F0BDCB-DC51-EC4B-AA8F-426711D08669}"/>
                </a:ext>
              </a:extLst>
            </p:cNvPr>
            <p:cNvSpPr txBox="1"/>
            <p:nvPr/>
          </p:nvSpPr>
          <p:spPr>
            <a:xfrm>
              <a:off x="522410" y="5108354"/>
              <a:ext cx="8226054" cy="461665"/>
            </a:xfrm>
            <a:prstGeom prst="rect">
              <a:avLst/>
            </a:prstGeom>
            <a:noFill/>
          </p:spPr>
          <p:txBody>
            <a:bodyPr wrap="square" rtlCol="0">
              <a:spAutoFit/>
            </a:bodyPr>
            <a:lstStyle/>
            <a:p>
              <a:pPr algn="l"/>
              <a:r>
                <a:rPr kumimoji="1" lang="zh-CN" altLang="en-US" sz="2400" b="0" i="0" dirty="0">
                  <a:solidFill>
                    <a:srgbClr val="000000"/>
                  </a:solidFill>
                </a:rPr>
                <a:t>的</a:t>
              </a:r>
              <a:r>
                <a:rPr kumimoji="1" lang="en-US" altLang="zh-CN" sz="2400" b="0" i="0" dirty="0">
                  <a:solidFill>
                    <a:srgbClr val="000000"/>
                  </a:solidFill>
                </a:rPr>
                <a:t>0</a:t>
              </a:r>
              <a:r>
                <a:rPr kumimoji="1" lang="zh-CN" altLang="en-US" sz="2400" b="0" i="0" dirty="0">
                  <a:solidFill>
                    <a:srgbClr val="000000"/>
                  </a:solidFill>
                </a:rPr>
                <a:t>之前的任意字符串。     表示第一对连续的</a:t>
              </a:r>
              <a:r>
                <a:rPr kumimoji="1" lang="en-US" altLang="zh-CN" sz="2400" b="0" i="0" dirty="0">
                  <a:solidFill>
                    <a:srgbClr val="000000"/>
                  </a:solidFill>
                </a:rPr>
                <a:t>0</a:t>
              </a:r>
              <a:r>
                <a:rPr kumimoji="1" lang="zh-CN" altLang="en-US" sz="2400" b="0" i="0" dirty="0">
                  <a:solidFill>
                    <a:srgbClr val="000000"/>
                  </a:solidFill>
                </a:rPr>
                <a:t>之中的第一个</a:t>
              </a:r>
            </a:p>
          </p:txBody>
        </p:sp>
        <p:sp>
          <p:nvSpPr>
            <p:cNvPr id="29" name="文本框 28">
              <a:extLst>
                <a:ext uri="{FF2B5EF4-FFF2-40B4-BE49-F238E27FC236}">
                  <a16:creationId xmlns:a16="http://schemas.microsoft.com/office/drawing/2014/main" id="{1B577B86-9E54-E345-88E3-587057A3E2C8}"/>
                </a:ext>
              </a:extLst>
            </p:cNvPr>
            <p:cNvSpPr txBox="1"/>
            <p:nvPr/>
          </p:nvSpPr>
          <p:spPr>
            <a:xfrm>
              <a:off x="518375" y="5623438"/>
              <a:ext cx="8226054" cy="461665"/>
            </a:xfrm>
            <a:prstGeom prst="rect">
              <a:avLst/>
            </a:prstGeom>
            <a:noFill/>
          </p:spPr>
          <p:txBody>
            <a:bodyPr wrap="square" rtlCol="0">
              <a:spAutoFit/>
            </a:bodyPr>
            <a:lstStyle/>
            <a:p>
              <a:pPr algn="l"/>
              <a:r>
                <a:rPr kumimoji="1" lang="en-US" altLang="zh-CN" sz="2400" b="0" i="0" dirty="0">
                  <a:solidFill>
                    <a:srgbClr val="000000"/>
                  </a:solidFill>
                </a:rPr>
                <a:t>0</a:t>
              </a:r>
              <a:r>
                <a:rPr lang="zh-CN" altLang="en-US" sz="2400" b="0" i="0" dirty="0">
                  <a:solidFill>
                    <a:srgbClr val="000000"/>
                  </a:solidFill>
                </a:rPr>
                <a:t>，一旦在该状态下碰到了</a:t>
              </a:r>
              <a:r>
                <a:rPr lang="en-US" altLang="zh-CN" sz="2400" b="0" i="0" dirty="0">
                  <a:solidFill>
                    <a:srgbClr val="000000"/>
                  </a:solidFill>
                </a:rPr>
                <a:t>1</a:t>
              </a:r>
              <a:r>
                <a:rPr lang="zh-CN" altLang="en-US" sz="2400" b="0" i="0" dirty="0">
                  <a:solidFill>
                    <a:srgbClr val="000000"/>
                  </a:solidFill>
                </a:rPr>
                <a:t>，必须转回到     。    则是终止状</a:t>
              </a:r>
              <a:endParaRPr kumimoji="1" lang="zh-CN" altLang="en-US" sz="2400" b="0" i="0" dirty="0">
                <a:solidFill>
                  <a:srgbClr val="000000"/>
                </a:solidFill>
              </a:endParaRPr>
            </a:p>
          </p:txBody>
        </p:sp>
        <p:sp>
          <p:nvSpPr>
            <p:cNvPr id="30" name="文本框 29">
              <a:extLst>
                <a:ext uri="{FF2B5EF4-FFF2-40B4-BE49-F238E27FC236}">
                  <a16:creationId xmlns:a16="http://schemas.microsoft.com/office/drawing/2014/main" id="{B79BE66A-DD9A-DC47-BB1E-140873F533AA}"/>
                </a:ext>
              </a:extLst>
            </p:cNvPr>
            <p:cNvSpPr txBox="1"/>
            <p:nvPr/>
          </p:nvSpPr>
          <p:spPr>
            <a:xfrm>
              <a:off x="514340" y="6152732"/>
              <a:ext cx="8226054" cy="461665"/>
            </a:xfrm>
            <a:prstGeom prst="rect">
              <a:avLst/>
            </a:prstGeom>
            <a:noFill/>
          </p:spPr>
          <p:txBody>
            <a:bodyPr wrap="square" rtlCol="0">
              <a:spAutoFit/>
            </a:bodyPr>
            <a:lstStyle/>
            <a:p>
              <a:pPr algn="l"/>
              <a:r>
                <a:rPr kumimoji="1" lang="zh-CN" altLang="en-US" sz="2400" b="0" i="0" dirty="0">
                  <a:solidFill>
                    <a:srgbClr val="000000"/>
                  </a:solidFill>
                </a:rPr>
                <a:t>态，可以接受一对连续的</a:t>
              </a:r>
              <a:r>
                <a:rPr kumimoji="1" lang="en-US" altLang="zh-CN" sz="2400" b="0" i="0" dirty="0">
                  <a:solidFill>
                    <a:srgbClr val="000000"/>
                  </a:solidFill>
                </a:rPr>
                <a:t>0</a:t>
              </a:r>
              <a:r>
                <a:rPr kumimoji="1" lang="zh-CN" altLang="en-US" sz="2400" b="0" i="0" dirty="0">
                  <a:solidFill>
                    <a:srgbClr val="000000"/>
                  </a:solidFill>
                </a:rPr>
                <a:t>，也可以接受更多的连续的</a:t>
              </a:r>
              <a:r>
                <a:rPr kumimoji="1" lang="en-US" altLang="zh-CN" sz="2400" b="0" i="0" dirty="0">
                  <a:solidFill>
                    <a:srgbClr val="000000"/>
                  </a:solidFill>
                </a:rPr>
                <a:t>0</a:t>
              </a:r>
              <a:r>
                <a:rPr kumimoji="1" lang="zh-CN" altLang="en-US" sz="2400" b="0" i="0" dirty="0">
                  <a:solidFill>
                    <a:srgbClr val="000000"/>
                  </a:solidFill>
                </a:rPr>
                <a:t>。</a:t>
              </a:r>
            </a:p>
          </p:txBody>
        </p:sp>
      </p:grpSp>
      <p:pic>
        <p:nvPicPr>
          <p:cNvPr id="36" name="图片 35">
            <a:extLst>
              <a:ext uri="{FF2B5EF4-FFF2-40B4-BE49-F238E27FC236}">
                <a16:creationId xmlns:a16="http://schemas.microsoft.com/office/drawing/2014/main" id="{0A0B520C-9038-694A-B81A-D609E1FFCAAE}"/>
              </a:ext>
            </a:extLst>
          </p:cNvPr>
          <p:cNvPicPr>
            <a:picLocks noChangeAspect="1"/>
          </p:cNvPicPr>
          <p:nvPr/>
        </p:nvPicPr>
        <p:blipFill>
          <a:blip r:embed="rId2"/>
          <a:stretch>
            <a:fillRect/>
          </a:stretch>
        </p:blipFill>
        <p:spPr>
          <a:xfrm>
            <a:off x="2537569" y="3220561"/>
            <a:ext cx="1511300" cy="203200"/>
          </a:xfrm>
          <a:prstGeom prst="rect">
            <a:avLst/>
          </a:prstGeom>
        </p:spPr>
      </p:pic>
      <p:pic>
        <p:nvPicPr>
          <p:cNvPr id="37" name="图片 36">
            <a:extLst>
              <a:ext uri="{FF2B5EF4-FFF2-40B4-BE49-F238E27FC236}">
                <a16:creationId xmlns:a16="http://schemas.microsoft.com/office/drawing/2014/main" id="{09DF6DCD-6435-4647-A518-2F1830C6AE07}"/>
              </a:ext>
            </a:extLst>
          </p:cNvPr>
          <p:cNvPicPr>
            <a:picLocks noChangeAspect="1"/>
          </p:cNvPicPr>
          <p:nvPr/>
        </p:nvPicPr>
        <p:blipFill>
          <a:blip r:embed="rId3"/>
          <a:stretch>
            <a:fillRect/>
          </a:stretch>
        </p:blipFill>
        <p:spPr>
          <a:xfrm>
            <a:off x="3848720" y="3236714"/>
            <a:ext cx="1498600" cy="203200"/>
          </a:xfrm>
          <a:prstGeom prst="rect">
            <a:avLst/>
          </a:prstGeom>
        </p:spPr>
      </p:pic>
      <p:pic>
        <p:nvPicPr>
          <p:cNvPr id="38" name="图片 37">
            <a:extLst>
              <a:ext uri="{FF2B5EF4-FFF2-40B4-BE49-F238E27FC236}">
                <a16:creationId xmlns:a16="http://schemas.microsoft.com/office/drawing/2014/main" id="{5D4C9324-C156-ED4C-BFC9-D1D346BB1297}"/>
              </a:ext>
            </a:extLst>
          </p:cNvPr>
          <p:cNvPicPr>
            <a:picLocks noChangeAspect="1"/>
          </p:cNvPicPr>
          <p:nvPr/>
        </p:nvPicPr>
        <p:blipFill>
          <a:blip r:embed="rId4"/>
          <a:stretch>
            <a:fillRect/>
          </a:stretch>
        </p:blipFill>
        <p:spPr>
          <a:xfrm>
            <a:off x="5161839" y="3207776"/>
            <a:ext cx="1511300" cy="203200"/>
          </a:xfrm>
          <a:prstGeom prst="rect">
            <a:avLst/>
          </a:prstGeom>
        </p:spPr>
      </p:pic>
      <p:pic>
        <p:nvPicPr>
          <p:cNvPr id="2" name="图片 1">
            <a:extLst>
              <a:ext uri="{FF2B5EF4-FFF2-40B4-BE49-F238E27FC236}">
                <a16:creationId xmlns:a16="http://schemas.microsoft.com/office/drawing/2014/main" id="{EF52C326-098D-7948-B0C1-796015254FED}"/>
              </a:ext>
            </a:extLst>
          </p:cNvPr>
          <p:cNvPicPr>
            <a:picLocks noChangeAspect="1"/>
          </p:cNvPicPr>
          <p:nvPr/>
        </p:nvPicPr>
        <p:blipFill>
          <a:blip r:embed="rId5"/>
          <a:stretch>
            <a:fillRect/>
          </a:stretch>
        </p:blipFill>
        <p:spPr>
          <a:xfrm>
            <a:off x="4850048" y="4712808"/>
            <a:ext cx="1511300" cy="203200"/>
          </a:xfrm>
          <a:prstGeom prst="rect">
            <a:avLst/>
          </a:prstGeom>
        </p:spPr>
      </p:pic>
      <p:pic>
        <p:nvPicPr>
          <p:cNvPr id="3" name="图片 2">
            <a:extLst>
              <a:ext uri="{FF2B5EF4-FFF2-40B4-BE49-F238E27FC236}">
                <a16:creationId xmlns:a16="http://schemas.microsoft.com/office/drawing/2014/main" id="{C70284F9-5B70-334D-BEE2-61AEA7BCFAF1}"/>
              </a:ext>
            </a:extLst>
          </p:cNvPr>
          <p:cNvPicPr>
            <a:picLocks noChangeAspect="1"/>
          </p:cNvPicPr>
          <p:nvPr/>
        </p:nvPicPr>
        <p:blipFill>
          <a:blip r:embed="rId6"/>
          <a:stretch>
            <a:fillRect/>
          </a:stretch>
        </p:blipFill>
        <p:spPr>
          <a:xfrm>
            <a:off x="3217416" y="5241631"/>
            <a:ext cx="1498600" cy="203200"/>
          </a:xfrm>
          <a:prstGeom prst="rect">
            <a:avLst/>
          </a:prstGeom>
        </p:spPr>
      </p:pic>
      <p:pic>
        <p:nvPicPr>
          <p:cNvPr id="39" name="图片 38">
            <a:extLst>
              <a:ext uri="{FF2B5EF4-FFF2-40B4-BE49-F238E27FC236}">
                <a16:creationId xmlns:a16="http://schemas.microsoft.com/office/drawing/2014/main" id="{BAE55CFF-39C9-4B46-B1E0-C616ADDC7D97}"/>
              </a:ext>
            </a:extLst>
          </p:cNvPr>
          <p:cNvPicPr>
            <a:picLocks noChangeAspect="1"/>
          </p:cNvPicPr>
          <p:nvPr/>
        </p:nvPicPr>
        <p:blipFill>
          <a:blip r:embed="rId5"/>
          <a:stretch>
            <a:fillRect/>
          </a:stretch>
        </p:blipFill>
        <p:spPr>
          <a:xfrm>
            <a:off x="5580980" y="5752670"/>
            <a:ext cx="1511300" cy="203200"/>
          </a:xfrm>
          <a:prstGeom prst="rect">
            <a:avLst/>
          </a:prstGeom>
        </p:spPr>
      </p:pic>
      <p:pic>
        <p:nvPicPr>
          <p:cNvPr id="5" name="图片 4">
            <a:extLst>
              <a:ext uri="{FF2B5EF4-FFF2-40B4-BE49-F238E27FC236}">
                <a16:creationId xmlns:a16="http://schemas.microsoft.com/office/drawing/2014/main" id="{1B01CDDB-431B-9C46-A204-84BA3E1EB2F9}"/>
              </a:ext>
            </a:extLst>
          </p:cNvPr>
          <p:cNvPicPr>
            <a:picLocks noChangeAspect="1"/>
          </p:cNvPicPr>
          <p:nvPr/>
        </p:nvPicPr>
        <p:blipFill>
          <a:blip r:embed="rId7"/>
          <a:stretch>
            <a:fillRect/>
          </a:stretch>
        </p:blipFill>
        <p:spPr>
          <a:xfrm>
            <a:off x="6050703" y="5746290"/>
            <a:ext cx="1617641" cy="217498"/>
          </a:xfrm>
          <a:prstGeom prst="rect">
            <a:avLst/>
          </a:prstGeom>
        </p:spPr>
      </p:pic>
    </p:spTree>
    <p:extLst>
      <p:ext uri="{BB962C8B-B14F-4D97-AF65-F5344CB8AC3E}">
        <p14:creationId xmlns:p14="http://schemas.microsoft.com/office/powerpoint/2010/main" val="2547335361"/>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35</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a:t>
            </a:r>
            <a:r>
              <a:rPr kumimoji="1" lang="zh-CN" altLang="en-US" sz="2400" b="0" i="0" dirty="0">
                <a:solidFill>
                  <a:srgbClr val="000000"/>
                </a:solidFill>
              </a:rPr>
              <a:t>：设计</a:t>
            </a:r>
            <a:r>
              <a:rPr kumimoji="1" lang="en-US" altLang="zh-CN" sz="2400" b="0" i="0" dirty="0">
                <a:solidFill>
                  <a:srgbClr val="000000"/>
                </a:solidFill>
              </a:rPr>
              <a:t>DFA</a:t>
            </a:r>
            <a:r>
              <a:rPr kumimoji="1" lang="zh-CN" altLang="en-US" sz="2400" b="0" i="0" dirty="0">
                <a:solidFill>
                  <a:srgbClr val="000000"/>
                </a:solidFill>
              </a:rPr>
              <a:t>接受以下语言</a:t>
            </a:r>
          </a:p>
        </p:txBody>
      </p:sp>
      <p:pic>
        <p:nvPicPr>
          <p:cNvPr id="16" name="图片 15">
            <a:extLst>
              <a:ext uri="{FF2B5EF4-FFF2-40B4-BE49-F238E27FC236}">
                <a16:creationId xmlns:a16="http://schemas.microsoft.com/office/drawing/2014/main" id="{14F7A270-C1CB-E342-BCF3-20CD82D61F2B}"/>
              </a:ext>
            </a:extLst>
          </p:cNvPr>
          <p:cNvPicPr>
            <a:picLocks noChangeAspect="1"/>
          </p:cNvPicPr>
          <p:nvPr/>
        </p:nvPicPr>
        <p:blipFill>
          <a:blip r:embed="rId2"/>
          <a:stretch>
            <a:fillRect/>
          </a:stretch>
        </p:blipFill>
        <p:spPr>
          <a:xfrm>
            <a:off x="800100" y="1828413"/>
            <a:ext cx="7228284" cy="340727"/>
          </a:xfrm>
          <a:prstGeom prst="rect">
            <a:avLst/>
          </a:prstGeom>
        </p:spPr>
      </p:pic>
      <p:grpSp>
        <p:nvGrpSpPr>
          <p:cNvPr id="75" name="组合 74">
            <a:extLst>
              <a:ext uri="{FF2B5EF4-FFF2-40B4-BE49-F238E27FC236}">
                <a16:creationId xmlns:a16="http://schemas.microsoft.com/office/drawing/2014/main" id="{8A15D76C-5CBE-814F-96A2-55ECE440C65D}"/>
              </a:ext>
            </a:extLst>
          </p:cNvPr>
          <p:cNvGrpSpPr/>
          <p:nvPr/>
        </p:nvGrpSpPr>
        <p:grpSpPr>
          <a:xfrm>
            <a:off x="2502188" y="3123979"/>
            <a:ext cx="4390112" cy="738456"/>
            <a:chOff x="2502188" y="3123979"/>
            <a:chExt cx="4390112" cy="738456"/>
          </a:xfrm>
        </p:grpSpPr>
        <p:sp>
          <p:nvSpPr>
            <p:cNvPr id="41" name="椭圆 40">
              <a:extLst>
                <a:ext uri="{FF2B5EF4-FFF2-40B4-BE49-F238E27FC236}">
                  <a16:creationId xmlns:a16="http://schemas.microsoft.com/office/drawing/2014/main" id="{91DAFA80-9C28-C744-8FC0-153BC9509BEA}"/>
                </a:ext>
              </a:extLst>
            </p:cNvPr>
            <p:cNvSpPr/>
            <p:nvPr/>
          </p:nvSpPr>
          <p:spPr bwMode="auto">
            <a:xfrm>
              <a:off x="2502188"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2" name="椭圆 41">
              <a:extLst>
                <a:ext uri="{FF2B5EF4-FFF2-40B4-BE49-F238E27FC236}">
                  <a16:creationId xmlns:a16="http://schemas.microsoft.com/office/drawing/2014/main" id="{7CDA726F-9441-7144-BEBE-874ADE30D318}"/>
                </a:ext>
              </a:extLst>
            </p:cNvPr>
            <p:cNvSpPr/>
            <p:nvPr/>
          </p:nvSpPr>
          <p:spPr bwMode="auto">
            <a:xfrm>
              <a:off x="3797540" y="3342670"/>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3" name="椭圆 42">
              <a:extLst>
                <a:ext uri="{FF2B5EF4-FFF2-40B4-BE49-F238E27FC236}">
                  <a16:creationId xmlns:a16="http://schemas.microsoft.com/office/drawing/2014/main" id="{679F5B8E-8DF0-8649-84AC-3D9501A94B4F}"/>
                </a:ext>
              </a:extLst>
            </p:cNvPr>
            <p:cNvSpPr/>
            <p:nvPr/>
          </p:nvSpPr>
          <p:spPr bwMode="auto">
            <a:xfrm>
              <a:off x="5092892" y="3342669"/>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4" name="椭圆 43">
              <a:extLst>
                <a:ext uri="{FF2B5EF4-FFF2-40B4-BE49-F238E27FC236}">
                  <a16:creationId xmlns:a16="http://schemas.microsoft.com/office/drawing/2014/main" id="{465A8E09-B4A7-054F-BB8A-63B8B07298F4}"/>
                </a:ext>
              </a:extLst>
            </p:cNvPr>
            <p:cNvSpPr/>
            <p:nvPr/>
          </p:nvSpPr>
          <p:spPr bwMode="auto">
            <a:xfrm>
              <a:off x="6388244"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5" name="椭圆 44">
              <a:extLst>
                <a:ext uri="{FF2B5EF4-FFF2-40B4-BE49-F238E27FC236}">
                  <a16:creationId xmlns:a16="http://schemas.microsoft.com/office/drawing/2014/main" id="{A4F24237-FCBA-FD46-84B2-D3DB32277515}"/>
                </a:ext>
              </a:extLst>
            </p:cNvPr>
            <p:cNvSpPr/>
            <p:nvPr/>
          </p:nvSpPr>
          <p:spPr bwMode="auto">
            <a:xfrm>
              <a:off x="6461441" y="3420329"/>
              <a:ext cx="351656" cy="362821"/>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46" name="直线箭头连接符 45">
              <a:extLst>
                <a:ext uri="{FF2B5EF4-FFF2-40B4-BE49-F238E27FC236}">
                  <a16:creationId xmlns:a16="http://schemas.microsoft.com/office/drawing/2014/main" id="{D0BC5201-2725-6446-B99B-BB910427A307}"/>
                </a:ext>
              </a:extLst>
            </p:cNvPr>
            <p:cNvCxnSpPr>
              <a:cxnSpLocks/>
              <a:stCxn id="41" idx="6"/>
              <a:endCxn id="42" idx="2"/>
            </p:cNvCxnSpPr>
            <p:nvPr/>
          </p:nvCxnSpPr>
          <p:spPr bwMode="auto">
            <a:xfrm>
              <a:off x="3006244" y="3601741"/>
              <a:ext cx="791296" cy="81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a:extLst>
                <a:ext uri="{FF2B5EF4-FFF2-40B4-BE49-F238E27FC236}">
                  <a16:creationId xmlns:a16="http://schemas.microsoft.com/office/drawing/2014/main" id="{47F12B05-7B82-B94E-BE0D-10C2C23A6833}"/>
                </a:ext>
              </a:extLst>
            </p:cNvPr>
            <p:cNvCxnSpPr>
              <a:cxnSpLocks/>
              <a:stCxn id="42" idx="6"/>
              <a:endCxn id="43" idx="2"/>
            </p:cNvCxnSpPr>
            <p:nvPr/>
          </p:nvCxnSpPr>
          <p:spPr bwMode="auto">
            <a:xfrm flipV="1">
              <a:off x="4301596" y="3602552"/>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1" name="直线箭头连接符 50">
              <a:extLst>
                <a:ext uri="{FF2B5EF4-FFF2-40B4-BE49-F238E27FC236}">
                  <a16:creationId xmlns:a16="http://schemas.microsoft.com/office/drawing/2014/main" id="{CB77AF17-1925-3F4E-AD64-9CE023CC1073}"/>
                </a:ext>
              </a:extLst>
            </p:cNvPr>
            <p:cNvCxnSpPr>
              <a:cxnSpLocks/>
              <a:stCxn id="43" idx="6"/>
              <a:endCxn id="44" idx="2"/>
            </p:cNvCxnSpPr>
            <p:nvPr/>
          </p:nvCxnSpPr>
          <p:spPr bwMode="auto">
            <a:xfrm flipV="1">
              <a:off x="5596948" y="3601741"/>
              <a:ext cx="791296" cy="81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3" name="文本框 52">
              <a:extLst>
                <a:ext uri="{FF2B5EF4-FFF2-40B4-BE49-F238E27FC236}">
                  <a16:creationId xmlns:a16="http://schemas.microsoft.com/office/drawing/2014/main" id="{0A7B08FF-0FE5-1E47-8E63-F57040B6DD8D}"/>
                </a:ext>
              </a:extLst>
            </p:cNvPr>
            <p:cNvSpPr txBox="1"/>
            <p:nvPr/>
          </p:nvSpPr>
          <p:spPr>
            <a:xfrm flipH="1">
              <a:off x="3338210" y="3123980"/>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sp>
          <p:nvSpPr>
            <p:cNvPr id="56" name="文本框 55">
              <a:extLst>
                <a:ext uri="{FF2B5EF4-FFF2-40B4-BE49-F238E27FC236}">
                  <a16:creationId xmlns:a16="http://schemas.microsoft.com/office/drawing/2014/main" id="{A1FF29FD-5334-5E4A-9B32-24D043FB8FF7}"/>
                </a:ext>
              </a:extLst>
            </p:cNvPr>
            <p:cNvSpPr txBox="1"/>
            <p:nvPr/>
          </p:nvSpPr>
          <p:spPr>
            <a:xfrm flipH="1">
              <a:off x="4617020" y="3132103"/>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57" name="文本框 56">
              <a:extLst>
                <a:ext uri="{FF2B5EF4-FFF2-40B4-BE49-F238E27FC236}">
                  <a16:creationId xmlns:a16="http://schemas.microsoft.com/office/drawing/2014/main" id="{2023DF03-CC6F-5049-84CB-E1F3439F12D4}"/>
                </a:ext>
              </a:extLst>
            </p:cNvPr>
            <p:cNvSpPr txBox="1"/>
            <p:nvPr/>
          </p:nvSpPr>
          <p:spPr>
            <a:xfrm flipH="1">
              <a:off x="5928914" y="3123979"/>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grpSp>
      <p:grpSp>
        <p:nvGrpSpPr>
          <p:cNvPr id="76" name="组合 75">
            <a:extLst>
              <a:ext uri="{FF2B5EF4-FFF2-40B4-BE49-F238E27FC236}">
                <a16:creationId xmlns:a16="http://schemas.microsoft.com/office/drawing/2014/main" id="{4561EE08-E65F-6043-AEC7-E1D68984394B}"/>
              </a:ext>
            </a:extLst>
          </p:cNvPr>
          <p:cNvGrpSpPr/>
          <p:nvPr/>
        </p:nvGrpSpPr>
        <p:grpSpPr>
          <a:xfrm>
            <a:off x="2575545" y="3849696"/>
            <a:ext cx="392274" cy="875448"/>
            <a:chOff x="2575545" y="3849696"/>
            <a:chExt cx="392274" cy="875448"/>
          </a:xfrm>
        </p:grpSpPr>
        <p:sp>
          <p:nvSpPr>
            <p:cNvPr id="58" name="弧 57">
              <a:extLst>
                <a:ext uri="{FF2B5EF4-FFF2-40B4-BE49-F238E27FC236}">
                  <a16:creationId xmlns:a16="http://schemas.microsoft.com/office/drawing/2014/main" id="{E5F24AF6-FA9E-1745-89CF-9C990F3A32BB}"/>
                </a:ext>
              </a:extLst>
            </p:cNvPr>
            <p:cNvSpPr/>
            <p:nvPr/>
          </p:nvSpPr>
          <p:spPr bwMode="auto">
            <a:xfrm>
              <a:off x="2575545"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9" name="文本框 58">
              <a:extLst>
                <a:ext uri="{FF2B5EF4-FFF2-40B4-BE49-F238E27FC236}">
                  <a16:creationId xmlns:a16="http://schemas.microsoft.com/office/drawing/2014/main" id="{AF6BD832-1CED-854A-81F3-8E881DD58084}"/>
                </a:ext>
              </a:extLst>
            </p:cNvPr>
            <p:cNvSpPr txBox="1"/>
            <p:nvPr/>
          </p:nvSpPr>
          <p:spPr>
            <a:xfrm flipH="1">
              <a:off x="2699729" y="4263479"/>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grpSp>
      <p:grpSp>
        <p:nvGrpSpPr>
          <p:cNvPr id="77" name="组合 76">
            <a:extLst>
              <a:ext uri="{FF2B5EF4-FFF2-40B4-BE49-F238E27FC236}">
                <a16:creationId xmlns:a16="http://schemas.microsoft.com/office/drawing/2014/main" id="{59B55564-FFA6-3842-ACEE-FB3E0DBCE4EB}"/>
              </a:ext>
            </a:extLst>
          </p:cNvPr>
          <p:cNvGrpSpPr/>
          <p:nvPr/>
        </p:nvGrpSpPr>
        <p:grpSpPr>
          <a:xfrm>
            <a:off x="3863763" y="3849696"/>
            <a:ext cx="392274" cy="875448"/>
            <a:chOff x="3863763" y="3849696"/>
            <a:chExt cx="392274" cy="875448"/>
          </a:xfrm>
        </p:grpSpPr>
        <p:sp>
          <p:nvSpPr>
            <p:cNvPr id="60" name="弧 59">
              <a:extLst>
                <a:ext uri="{FF2B5EF4-FFF2-40B4-BE49-F238E27FC236}">
                  <a16:creationId xmlns:a16="http://schemas.microsoft.com/office/drawing/2014/main" id="{A5E4DE52-D0C2-4049-A5C7-F9A4D84AED41}"/>
                </a:ext>
              </a:extLst>
            </p:cNvPr>
            <p:cNvSpPr/>
            <p:nvPr/>
          </p:nvSpPr>
          <p:spPr bwMode="auto">
            <a:xfrm>
              <a:off x="3863763"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1" name="文本框 60">
              <a:extLst>
                <a:ext uri="{FF2B5EF4-FFF2-40B4-BE49-F238E27FC236}">
                  <a16:creationId xmlns:a16="http://schemas.microsoft.com/office/drawing/2014/main" id="{3406AB45-4CEB-D543-8499-2FE1AA23977A}"/>
                </a:ext>
              </a:extLst>
            </p:cNvPr>
            <p:cNvSpPr txBox="1"/>
            <p:nvPr/>
          </p:nvSpPr>
          <p:spPr>
            <a:xfrm flipH="1">
              <a:off x="3987947" y="4263479"/>
              <a:ext cx="143906" cy="461665"/>
            </a:xfrm>
            <a:prstGeom prst="rect">
              <a:avLst/>
            </a:prstGeom>
            <a:noFill/>
          </p:spPr>
          <p:txBody>
            <a:bodyPr wrap="square" rtlCol="0">
              <a:spAutoFit/>
            </a:bodyPr>
            <a:lstStyle/>
            <a:p>
              <a:r>
                <a:rPr lang="en-US" altLang="zh-CN" sz="2400" b="0" i="0" dirty="0">
                  <a:solidFill>
                    <a:srgbClr val="000000"/>
                  </a:solidFill>
                </a:rPr>
                <a:t>0</a:t>
              </a:r>
              <a:endParaRPr kumimoji="1" lang="zh-CN" altLang="en-US" b="0" i="0" dirty="0">
                <a:solidFill>
                  <a:srgbClr val="000000"/>
                </a:solidFill>
              </a:endParaRPr>
            </a:p>
          </p:txBody>
        </p:sp>
      </p:grpSp>
      <p:grpSp>
        <p:nvGrpSpPr>
          <p:cNvPr id="78" name="组合 77">
            <a:extLst>
              <a:ext uri="{FF2B5EF4-FFF2-40B4-BE49-F238E27FC236}">
                <a16:creationId xmlns:a16="http://schemas.microsoft.com/office/drawing/2014/main" id="{32752BDC-F12B-8247-8240-B3714B60031A}"/>
              </a:ext>
            </a:extLst>
          </p:cNvPr>
          <p:cNvGrpSpPr/>
          <p:nvPr/>
        </p:nvGrpSpPr>
        <p:grpSpPr>
          <a:xfrm>
            <a:off x="2714588" y="2433888"/>
            <a:ext cx="2652353" cy="1645438"/>
            <a:chOff x="2714588" y="2433888"/>
            <a:chExt cx="2652353" cy="1645438"/>
          </a:xfrm>
        </p:grpSpPr>
        <p:sp>
          <p:nvSpPr>
            <p:cNvPr id="62" name="弧 61">
              <a:extLst>
                <a:ext uri="{FF2B5EF4-FFF2-40B4-BE49-F238E27FC236}">
                  <a16:creationId xmlns:a16="http://schemas.microsoft.com/office/drawing/2014/main" id="{EA525D61-E5F3-0846-899B-E73C873709B9}"/>
                </a:ext>
              </a:extLst>
            </p:cNvPr>
            <p:cNvSpPr/>
            <p:nvPr/>
          </p:nvSpPr>
          <p:spPr bwMode="auto">
            <a:xfrm rot="21302931" flipH="1">
              <a:off x="2714588" y="2859892"/>
              <a:ext cx="2652353" cy="1219434"/>
            </a:xfrm>
            <a:prstGeom prst="arc">
              <a:avLst>
                <a:gd name="adj1" fmla="val 10923734"/>
                <a:gd name="adj2" fmla="val 20917571"/>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3" name="文本框 62">
              <a:extLst>
                <a:ext uri="{FF2B5EF4-FFF2-40B4-BE49-F238E27FC236}">
                  <a16:creationId xmlns:a16="http://schemas.microsoft.com/office/drawing/2014/main" id="{61EF14C1-AE64-3C41-921B-56024384DBF7}"/>
                </a:ext>
              </a:extLst>
            </p:cNvPr>
            <p:cNvSpPr txBox="1"/>
            <p:nvPr/>
          </p:nvSpPr>
          <p:spPr>
            <a:xfrm flipH="1">
              <a:off x="4145393" y="2433888"/>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grpSp>
      <p:grpSp>
        <p:nvGrpSpPr>
          <p:cNvPr id="79" name="组合 78">
            <a:extLst>
              <a:ext uri="{FF2B5EF4-FFF2-40B4-BE49-F238E27FC236}">
                <a16:creationId xmlns:a16="http://schemas.microsoft.com/office/drawing/2014/main" id="{CC27AC27-ECB9-844D-9793-11955C71B09E}"/>
              </a:ext>
            </a:extLst>
          </p:cNvPr>
          <p:cNvGrpSpPr/>
          <p:nvPr/>
        </p:nvGrpSpPr>
        <p:grpSpPr>
          <a:xfrm>
            <a:off x="6323654" y="3861621"/>
            <a:ext cx="667847" cy="859683"/>
            <a:chOff x="6323654" y="3861621"/>
            <a:chExt cx="667847" cy="859683"/>
          </a:xfrm>
        </p:grpSpPr>
        <p:sp>
          <p:nvSpPr>
            <p:cNvPr id="64" name="弧 63">
              <a:extLst>
                <a:ext uri="{FF2B5EF4-FFF2-40B4-BE49-F238E27FC236}">
                  <a16:creationId xmlns:a16="http://schemas.microsoft.com/office/drawing/2014/main" id="{CC706A9A-8271-DA46-B8BF-506E17031627}"/>
                </a:ext>
              </a:extLst>
            </p:cNvPr>
            <p:cNvSpPr/>
            <p:nvPr/>
          </p:nvSpPr>
          <p:spPr bwMode="auto">
            <a:xfrm>
              <a:off x="6461441" y="386162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5" name="文本框 64">
              <a:extLst>
                <a:ext uri="{FF2B5EF4-FFF2-40B4-BE49-F238E27FC236}">
                  <a16:creationId xmlns:a16="http://schemas.microsoft.com/office/drawing/2014/main" id="{26ABBC1C-503E-5546-8BCB-C15899BA85CE}"/>
                </a:ext>
              </a:extLst>
            </p:cNvPr>
            <p:cNvSpPr txBox="1"/>
            <p:nvPr/>
          </p:nvSpPr>
          <p:spPr>
            <a:xfrm flipH="1">
              <a:off x="6323654" y="4259639"/>
              <a:ext cx="667847" cy="461665"/>
            </a:xfrm>
            <a:prstGeom prst="rect">
              <a:avLst/>
            </a:prstGeom>
            <a:noFill/>
          </p:spPr>
          <p:txBody>
            <a:bodyPr wrap="square" rtlCol="0">
              <a:spAutoFit/>
            </a:bodyPr>
            <a:lstStyle/>
            <a:p>
              <a:r>
                <a:rPr lang="en-US" altLang="zh-CN" sz="2400" b="0" i="0" dirty="0">
                  <a:solidFill>
                    <a:srgbClr val="000000"/>
                  </a:solidFill>
                </a:rPr>
                <a:t>0, 1</a:t>
              </a:r>
              <a:endParaRPr kumimoji="1" lang="zh-CN" altLang="en-US" b="0" i="0" dirty="0">
                <a:solidFill>
                  <a:srgbClr val="000000"/>
                </a:solidFill>
              </a:endParaRPr>
            </a:p>
          </p:txBody>
        </p:sp>
      </p:grpSp>
      <p:cxnSp>
        <p:nvCxnSpPr>
          <p:cNvPr id="66" name="直线箭头连接符 65">
            <a:extLst>
              <a:ext uri="{FF2B5EF4-FFF2-40B4-BE49-F238E27FC236}">
                <a16:creationId xmlns:a16="http://schemas.microsoft.com/office/drawing/2014/main" id="{94FD2D7B-9752-FA4B-9B8D-5427CB4365CB}"/>
              </a:ext>
            </a:extLst>
          </p:cNvPr>
          <p:cNvCxnSpPr>
            <a:cxnSpLocks/>
          </p:cNvCxnSpPr>
          <p:nvPr/>
        </p:nvCxnSpPr>
        <p:spPr bwMode="auto">
          <a:xfrm flipV="1">
            <a:off x="1691680" y="3605987"/>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grpSp>
        <p:nvGrpSpPr>
          <p:cNvPr id="80" name="组合 79">
            <a:extLst>
              <a:ext uri="{FF2B5EF4-FFF2-40B4-BE49-F238E27FC236}">
                <a16:creationId xmlns:a16="http://schemas.microsoft.com/office/drawing/2014/main" id="{8F143BC3-3543-A245-9ECA-1A84AC05D33A}"/>
              </a:ext>
            </a:extLst>
          </p:cNvPr>
          <p:cNvGrpSpPr/>
          <p:nvPr/>
        </p:nvGrpSpPr>
        <p:grpSpPr>
          <a:xfrm>
            <a:off x="1998476" y="3492168"/>
            <a:ext cx="5397012" cy="219943"/>
            <a:chOff x="1998476" y="3492168"/>
            <a:chExt cx="5397012" cy="219943"/>
          </a:xfrm>
        </p:grpSpPr>
        <p:pic>
          <p:nvPicPr>
            <p:cNvPr id="54" name="图片 53">
              <a:extLst>
                <a:ext uri="{FF2B5EF4-FFF2-40B4-BE49-F238E27FC236}">
                  <a16:creationId xmlns:a16="http://schemas.microsoft.com/office/drawing/2014/main" id="{D485B312-B8FA-CE4F-8457-3002515788D4}"/>
                </a:ext>
              </a:extLst>
            </p:cNvPr>
            <p:cNvPicPr>
              <a:picLocks noChangeAspect="1"/>
            </p:cNvPicPr>
            <p:nvPr/>
          </p:nvPicPr>
          <p:blipFill>
            <a:blip r:embed="rId3"/>
            <a:stretch>
              <a:fillRect/>
            </a:stretch>
          </p:blipFill>
          <p:spPr>
            <a:xfrm>
              <a:off x="1998476" y="3508911"/>
              <a:ext cx="1511300" cy="203200"/>
            </a:xfrm>
            <a:prstGeom prst="rect">
              <a:avLst/>
            </a:prstGeom>
          </p:spPr>
        </p:pic>
        <p:pic>
          <p:nvPicPr>
            <p:cNvPr id="67" name="图片 66">
              <a:extLst>
                <a:ext uri="{FF2B5EF4-FFF2-40B4-BE49-F238E27FC236}">
                  <a16:creationId xmlns:a16="http://schemas.microsoft.com/office/drawing/2014/main" id="{1718E594-6461-AC44-9EEB-AE814718C5C2}"/>
                </a:ext>
              </a:extLst>
            </p:cNvPr>
            <p:cNvPicPr>
              <a:picLocks noChangeAspect="1"/>
            </p:cNvPicPr>
            <p:nvPr/>
          </p:nvPicPr>
          <p:blipFill>
            <a:blip r:embed="rId4"/>
            <a:stretch>
              <a:fillRect/>
            </a:stretch>
          </p:blipFill>
          <p:spPr>
            <a:xfrm>
              <a:off x="3305389" y="3492168"/>
              <a:ext cx="1498600" cy="203200"/>
            </a:xfrm>
            <a:prstGeom prst="rect">
              <a:avLst/>
            </a:prstGeom>
          </p:spPr>
        </p:pic>
        <p:pic>
          <p:nvPicPr>
            <p:cNvPr id="68" name="图片 67">
              <a:extLst>
                <a:ext uri="{FF2B5EF4-FFF2-40B4-BE49-F238E27FC236}">
                  <a16:creationId xmlns:a16="http://schemas.microsoft.com/office/drawing/2014/main" id="{A16F6531-0D2A-DC44-891C-0C5D56CF4A88}"/>
                </a:ext>
              </a:extLst>
            </p:cNvPr>
            <p:cNvPicPr>
              <a:picLocks noChangeAspect="1"/>
            </p:cNvPicPr>
            <p:nvPr/>
          </p:nvPicPr>
          <p:blipFill>
            <a:blip r:embed="rId5"/>
            <a:stretch>
              <a:fillRect/>
            </a:stretch>
          </p:blipFill>
          <p:spPr>
            <a:xfrm>
              <a:off x="4608513" y="3492168"/>
              <a:ext cx="1511300" cy="203200"/>
            </a:xfrm>
            <a:prstGeom prst="rect">
              <a:avLst/>
            </a:prstGeom>
          </p:spPr>
        </p:pic>
        <p:pic>
          <p:nvPicPr>
            <p:cNvPr id="69" name="图片 68">
              <a:extLst>
                <a:ext uri="{FF2B5EF4-FFF2-40B4-BE49-F238E27FC236}">
                  <a16:creationId xmlns:a16="http://schemas.microsoft.com/office/drawing/2014/main" id="{8168B46B-FFC1-0644-A36C-09D84950BABE}"/>
                </a:ext>
              </a:extLst>
            </p:cNvPr>
            <p:cNvPicPr>
              <a:picLocks noChangeAspect="1"/>
            </p:cNvPicPr>
            <p:nvPr/>
          </p:nvPicPr>
          <p:blipFill>
            <a:blip r:embed="rId6"/>
            <a:stretch>
              <a:fillRect/>
            </a:stretch>
          </p:blipFill>
          <p:spPr>
            <a:xfrm>
              <a:off x="5884188" y="3503148"/>
              <a:ext cx="1511300" cy="203200"/>
            </a:xfrm>
            <a:prstGeom prst="rect">
              <a:avLst/>
            </a:prstGeom>
          </p:spPr>
        </p:pic>
      </p:grpSp>
      <p:grpSp>
        <p:nvGrpSpPr>
          <p:cNvPr id="70" name="组合 69">
            <a:extLst>
              <a:ext uri="{FF2B5EF4-FFF2-40B4-BE49-F238E27FC236}">
                <a16:creationId xmlns:a16="http://schemas.microsoft.com/office/drawing/2014/main" id="{F6D9BC6F-6B71-944C-B219-370B15729AC7}"/>
              </a:ext>
            </a:extLst>
          </p:cNvPr>
          <p:cNvGrpSpPr/>
          <p:nvPr/>
        </p:nvGrpSpPr>
        <p:grpSpPr>
          <a:xfrm>
            <a:off x="549554" y="4929024"/>
            <a:ext cx="8238634" cy="1553870"/>
            <a:chOff x="549554" y="4929024"/>
            <a:chExt cx="8238634" cy="1553870"/>
          </a:xfrm>
        </p:grpSpPr>
        <p:sp>
          <p:nvSpPr>
            <p:cNvPr id="71" name="文本框 70">
              <a:extLst>
                <a:ext uri="{FF2B5EF4-FFF2-40B4-BE49-F238E27FC236}">
                  <a16:creationId xmlns:a16="http://schemas.microsoft.com/office/drawing/2014/main" id="{D926188E-326B-DC43-90AB-5BE151938E81}"/>
                </a:ext>
              </a:extLst>
            </p:cNvPr>
            <p:cNvSpPr txBox="1"/>
            <p:nvPr/>
          </p:nvSpPr>
          <p:spPr>
            <a:xfrm>
              <a:off x="549554" y="4929024"/>
              <a:ext cx="8216808"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这道题可以采用类似与例</a:t>
              </a:r>
              <a:r>
                <a:rPr lang="en-US" altLang="zh-CN" sz="2400" b="0" i="0" dirty="0">
                  <a:solidFill>
                    <a:srgbClr val="000000"/>
                  </a:solidFill>
                </a:rPr>
                <a:t>1</a:t>
              </a:r>
              <a:r>
                <a:rPr lang="zh-CN" altLang="en-US" sz="2400" b="0" i="0" dirty="0">
                  <a:solidFill>
                    <a:srgbClr val="000000"/>
                  </a:solidFill>
                </a:rPr>
                <a:t>的技巧，首先确定主线上的</a:t>
              </a:r>
              <a:endParaRPr kumimoji="1" lang="zh-CN" altLang="en-US" sz="2400" b="0" i="0" dirty="0">
                <a:solidFill>
                  <a:srgbClr val="000000"/>
                </a:solidFill>
              </a:endParaRPr>
            </a:p>
          </p:txBody>
        </p:sp>
        <p:sp>
          <p:nvSpPr>
            <p:cNvPr id="72" name="文本框 71">
              <a:extLst>
                <a:ext uri="{FF2B5EF4-FFF2-40B4-BE49-F238E27FC236}">
                  <a16:creationId xmlns:a16="http://schemas.microsoft.com/office/drawing/2014/main" id="{F5A8A76D-1714-6E43-8FFD-2AF3AD22ECE1}"/>
                </a:ext>
              </a:extLst>
            </p:cNvPr>
            <p:cNvSpPr txBox="1"/>
            <p:nvPr/>
          </p:nvSpPr>
          <p:spPr>
            <a:xfrm>
              <a:off x="571380" y="5471783"/>
              <a:ext cx="8216808" cy="461665"/>
            </a:xfrm>
            <a:prstGeom prst="rect">
              <a:avLst/>
            </a:prstGeom>
            <a:noFill/>
          </p:spPr>
          <p:txBody>
            <a:bodyPr wrap="square" rtlCol="0">
              <a:spAutoFit/>
            </a:bodyPr>
            <a:lstStyle/>
            <a:p>
              <a:pPr algn="l"/>
              <a:r>
                <a:rPr kumimoji="1" lang="zh-CN" altLang="en-US" sz="2400" b="0" i="0" dirty="0">
                  <a:solidFill>
                    <a:srgbClr val="000000"/>
                  </a:solidFill>
                </a:rPr>
                <a:t>节点和边，然后再补所缺的出边。一定要想清楚出边应该</a:t>
              </a:r>
            </a:p>
          </p:txBody>
        </p:sp>
        <p:sp>
          <p:nvSpPr>
            <p:cNvPr id="73" name="文本框 72">
              <a:extLst>
                <a:ext uri="{FF2B5EF4-FFF2-40B4-BE49-F238E27FC236}">
                  <a16:creationId xmlns:a16="http://schemas.microsoft.com/office/drawing/2014/main" id="{A61123ED-C345-A042-A0AE-F62480E2FDA4}"/>
                </a:ext>
              </a:extLst>
            </p:cNvPr>
            <p:cNvSpPr txBox="1"/>
            <p:nvPr/>
          </p:nvSpPr>
          <p:spPr>
            <a:xfrm>
              <a:off x="571380" y="6021229"/>
              <a:ext cx="8216808" cy="461665"/>
            </a:xfrm>
            <a:prstGeom prst="rect">
              <a:avLst/>
            </a:prstGeom>
            <a:noFill/>
          </p:spPr>
          <p:txBody>
            <a:bodyPr wrap="square" rtlCol="0">
              <a:spAutoFit/>
            </a:bodyPr>
            <a:lstStyle/>
            <a:p>
              <a:pPr algn="l"/>
              <a:r>
                <a:rPr kumimoji="1" lang="zh-CN" altLang="en-US" sz="2400" b="0" i="0" dirty="0">
                  <a:solidFill>
                    <a:srgbClr val="000000"/>
                  </a:solidFill>
                </a:rPr>
                <a:t>指向哪个节点。做完后可以列举几个符合条件的串检查一下。</a:t>
              </a:r>
            </a:p>
          </p:txBody>
        </p:sp>
      </p:grpSp>
    </p:spTree>
    <p:extLst>
      <p:ext uri="{BB962C8B-B14F-4D97-AF65-F5344CB8AC3E}">
        <p14:creationId xmlns:p14="http://schemas.microsoft.com/office/powerpoint/2010/main" val="287406533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36</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3</a:t>
            </a:r>
            <a:r>
              <a:rPr kumimoji="1" lang="zh-CN" altLang="en-US" sz="2400" b="0" i="0" dirty="0">
                <a:solidFill>
                  <a:srgbClr val="000000"/>
                </a:solidFill>
              </a:rPr>
              <a:t>：设计</a:t>
            </a:r>
            <a:r>
              <a:rPr kumimoji="1" lang="en-US" altLang="zh-CN" sz="2400" b="0" i="0" dirty="0">
                <a:solidFill>
                  <a:srgbClr val="000000"/>
                </a:solidFill>
              </a:rPr>
              <a:t>DFA</a:t>
            </a:r>
            <a:r>
              <a:rPr kumimoji="1" lang="zh-CN" altLang="en-US" sz="2400" b="0" i="0" dirty="0">
                <a:solidFill>
                  <a:srgbClr val="000000"/>
                </a:solidFill>
              </a:rPr>
              <a:t>接受以下语言</a:t>
            </a:r>
          </a:p>
        </p:txBody>
      </p:sp>
      <p:grpSp>
        <p:nvGrpSpPr>
          <p:cNvPr id="70" name="组合 69">
            <a:extLst>
              <a:ext uri="{FF2B5EF4-FFF2-40B4-BE49-F238E27FC236}">
                <a16:creationId xmlns:a16="http://schemas.microsoft.com/office/drawing/2014/main" id="{F6D9BC6F-6B71-944C-B219-370B15729AC7}"/>
              </a:ext>
            </a:extLst>
          </p:cNvPr>
          <p:cNvGrpSpPr/>
          <p:nvPr/>
        </p:nvGrpSpPr>
        <p:grpSpPr>
          <a:xfrm>
            <a:off x="549554" y="4929024"/>
            <a:ext cx="8238634" cy="1553870"/>
            <a:chOff x="549554" y="4929024"/>
            <a:chExt cx="8238634" cy="1553870"/>
          </a:xfrm>
        </p:grpSpPr>
        <p:sp>
          <p:nvSpPr>
            <p:cNvPr id="71" name="文本框 70">
              <a:extLst>
                <a:ext uri="{FF2B5EF4-FFF2-40B4-BE49-F238E27FC236}">
                  <a16:creationId xmlns:a16="http://schemas.microsoft.com/office/drawing/2014/main" id="{D926188E-326B-DC43-90AB-5BE151938E81}"/>
                </a:ext>
              </a:extLst>
            </p:cNvPr>
            <p:cNvSpPr txBox="1"/>
            <p:nvPr/>
          </p:nvSpPr>
          <p:spPr>
            <a:xfrm>
              <a:off x="549554" y="4929024"/>
              <a:ext cx="8216808"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这道题看上去似乎无从下手，怎么表示“不包含”？其</a:t>
              </a:r>
              <a:endParaRPr kumimoji="1" lang="zh-CN" altLang="en-US" sz="2400" b="0" i="0" dirty="0">
                <a:solidFill>
                  <a:srgbClr val="000000"/>
                </a:solidFill>
              </a:endParaRPr>
            </a:p>
          </p:txBody>
        </p:sp>
        <p:sp>
          <p:nvSpPr>
            <p:cNvPr id="72" name="文本框 71">
              <a:extLst>
                <a:ext uri="{FF2B5EF4-FFF2-40B4-BE49-F238E27FC236}">
                  <a16:creationId xmlns:a16="http://schemas.microsoft.com/office/drawing/2014/main" id="{F5A8A76D-1714-6E43-8FFD-2AF3AD22ECE1}"/>
                </a:ext>
              </a:extLst>
            </p:cNvPr>
            <p:cNvSpPr txBox="1"/>
            <p:nvPr/>
          </p:nvSpPr>
          <p:spPr>
            <a:xfrm>
              <a:off x="571380" y="5471783"/>
              <a:ext cx="8216808" cy="461665"/>
            </a:xfrm>
            <a:prstGeom prst="rect">
              <a:avLst/>
            </a:prstGeom>
            <a:noFill/>
          </p:spPr>
          <p:txBody>
            <a:bodyPr wrap="square" rtlCol="0">
              <a:spAutoFit/>
            </a:bodyPr>
            <a:lstStyle/>
            <a:p>
              <a:pPr algn="l"/>
              <a:r>
                <a:rPr lang="zh-CN" altLang="en-US" sz="2400" b="0" i="0" dirty="0">
                  <a:solidFill>
                    <a:srgbClr val="000000"/>
                  </a:solidFill>
                </a:rPr>
                <a:t>实可以从补集的角度去考虑，体现在</a:t>
              </a:r>
              <a:r>
                <a:rPr lang="en-US" altLang="zh-CN" sz="2400" b="0" i="0" dirty="0">
                  <a:solidFill>
                    <a:srgbClr val="000000"/>
                  </a:solidFill>
                </a:rPr>
                <a:t>DFA</a:t>
              </a:r>
              <a:r>
                <a:rPr lang="zh-CN" altLang="en-US" sz="2400" b="0" i="0" dirty="0">
                  <a:solidFill>
                    <a:srgbClr val="000000"/>
                  </a:solidFill>
                </a:rPr>
                <a:t>上，就是保留例</a:t>
              </a:r>
              <a:r>
                <a:rPr lang="en-US" altLang="zh-CN" sz="2400" b="0" i="0" dirty="0">
                  <a:solidFill>
                    <a:srgbClr val="000000"/>
                  </a:solidFill>
                </a:rPr>
                <a:t>2</a:t>
              </a:r>
              <a:endParaRPr kumimoji="1" lang="zh-CN" altLang="en-US" sz="2400" b="0" i="0" dirty="0">
                <a:solidFill>
                  <a:srgbClr val="000000"/>
                </a:solidFill>
              </a:endParaRPr>
            </a:p>
          </p:txBody>
        </p:sp>
        <p:sp>
          <p:nvSpPr>
            <p:cNvPr id="73" name="文本框 72">
              <a:extLst>
                <a:ext uri="{FF2B5EF4-FFF2-40B4-BE49-F238E27FC236}">
                  <a16:creationId xmlns:a16="http://schemas.microsoft.com/office/drawing/2014/main" id="{A61123ED-C345-A042-A0AE-F62480E2FDA4}"/>
                </a:ext>
              </a:extLst>
            </p:cNvPr>
            <p:cNvSpPr txBox="1"/>
            <p:nvPr/>
          </p:nvSpPr>
          <p:spPr>
            <a:xfrm>
              <a:off x="571380" y="6021229"/>
              <a:ext cx="8216808" cy="461665"/>
            </a:xfrm>
            <a:prstGeom prst="rect">
              <a:avLst/>
            </a:prstGeom>
            <a:noFill/>
          </p:spPr>
          <p:txBody>
            <a:bodyPr wrap="square" rtlCol="0">
              <a:spAutoFit/>
            </a:bodyPr>
            <a:lstStyle/>
            <a:p>
              <a:pPr algn="l"/>
              <a:r>
                <a:rPr kumimoji="1" lang="zh-CN" altLang="en-US" sz="2400" b="0" i="0" dirty="0">
                  <a:solidFill>
                    <a:srgbClr val="000000"/>
                  </a:solidFill>
                </a:rPr>
                <a:t>中</a:t>
              </a:r>
              <a:r>
                <a:rPr kumimoji="1" lang="en-US" altLang="zh-CN" sz="2400" b="0" i="0" dirty="0">
                  <a:solidFill>
                    <a:srgbClr val="000000"/>
                  </a:solidFill>
                </a:rPr>
                <a:t>DFA</a:t>
              </a:r>
              <a:r>
                <a:rPr kumimoji="1" lang="zh-CN" altLang="en-US" sz="2400" b="0" i="0" dirty="0">
                  <a:solidFill>
                    <a:srgbClr val="000000"/>
                  </a:solidFill>
                </a:rPr>
                <a:t>的结构，只不过互换终结状态和非终结状态。</a:t>
              </a:r>
            </a:p>
          </p:txBody>
        </p:sp>
      </p:grpSp>
      <p:grpSp>
        <p:nvGrpSpPr>
          <p:cNvPr id="3" name="组合 2">
            <a:extLst>
              <a:ext uri="{FF2B5EF4-FFF2-40B4-BE49-F238E27FC236}">
                <a16:creationId xmlns:a16="http://schemas.microsoft.com/office/drawing/2014/main" id="{E2283882-C3E4-584E-9B1D-BD7DE5FD22CE}"/>
              </a:ext>
            </a:extLst>
          </p:cNvPr>
          <p:cNvGrpSpPr/>
          <p:nvPr/>
        </p:nvGrpSpPr>
        <p:grpSpPr>
          <a:xfrm>
            <a:off x="1691680" y="2433888"/>
            <a:ext cx="5703808" cy="2291256"/>
            <a:chOff x="1691680" y="2433888"/>
            <a:chExt cx="5703808" cy="2291256"/>
          </a:xfrm>
        </p:grpSpPr>
        <p:sp>
          <p:nvSpPr>
            <p:cNvPr id="41" name="椭圆 40">
              <a:extLst>
                <a:ext uri="{FF2B5EF4-FFF2-40B4-BE49-F238E27FC236}">
                  <a16:creationId xmlns:a16="http://schemas.microsoft.com/office/drawing/2014/main" id="{91DAFA80-9C28-C744-8FC0-153BC9509BEA}"/>
                </a:ext>
              </a:extLst>
            </p:cNvPr>
            <p:cNvSpPr/>
            <p:nvPr/>
          </p:nvSpPr>
          <p:spPr bwMode="auto">
            <a:xfrm>
              <a:off x="2502188"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2" name="椭圆 41">
              <a:extLst>
                <a:ext uri="{FF2B5EF4-FFF2-40B4-BE49-F238E27FC236}">
                  <a16:creationId xmlns:a16="http://schemas.microsoft.com/office/drawing/2014/main" id="{7CDA726F-9441-7144-BEBE-874ADE30D318}"/>
                </a:ext>
              </a:extLst>
            </p:cNvPr>
            <p:cNvSpPr/>
            <p:nvPr/>
          </p:nvSpPr>
          <p:spPr bwMode="auto">
            <a:xfrm>
              <a:off x="3797540" y="3342670"/>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3" name="椭圆 42">
              <a:extLst>
                <a:ext uri="{FF2B5EF4-FFF2-40B4-BE49-F238E27FC236}">
                  <a16:creationId xmlns:a16="http://schemas.microsoft.com/office/drawing/2014/main" id="{679F5B8E-8DF0-8649-84AC-3D9501A94B4F}"/>
                </a:ext>
              </a:extLst>
            </p:cNvPr>
            <p:cNvSpPr/>
            <p:nvPr/>
          </p:nvSpPr>
          <p:spPr bwMode="auto">
            <a:xfrm>
              <a:off x="5092892" y="3342669"/>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4" name="椭圆 43">
              <a:extLst>
                <a:ext uri="{FF2B5EF4-FFF2-40B4-BE49-F238E27FC236}">
                  <a16:creationId xmlns:a16="http://schemas.microsoft.com/office/drawing/2014/main" id="{465A8E09-B4A7-054F-BB8A-63B8B07298F4}"/>
                </a:ext>
              </a:extLst>
            </p:cNvPr>
            <p:cNvSpPr/>
            <p:nvPr/>
          </p:nvSpPr>
          <p:spPr bwMode="auto">
            <a:xfrm>
              <a:off x="6388244"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5" name="椭圆 44">
              <a:extLst>
                <a:ext uri="{FF2B5EF4-FFF2-40B4-BE49-F238E27FC236}">
                  <a16:creationId xmlns:a16="http://schemas.microsoft.com/office/drawing/2014/main" id="{A4F24237-FCBA-FD46-84B2-D3DB32277515}"/>
                </a:ext>
              </a:extLst>
            </p:cNvPr>
            <p:cNvSpPr/>
            <p:nvPr/>
          </p:nvSpPr>
          <p:spPr bwMode="auto">
            <a:xfrm>
              <a:off x="5155652" y="3428842"/>
              <a:ext cx="351656" cy="36019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46" name="直线箭头连接符 45">
              <a:extLst>
                <a:ext uri="{FF2B5EF4-FFF2-40B4-BE49-F238E27FC236}">
                  <a16:creationId xmlns:a16="http://schemas.microsoft.com/office/drawing/2014/main" id="{D0BC5201-2725-6446-B99B-BB910427A307}"/>
                </a:ext>
              </a:extLst>
            </p:cNvPr>
            <p:cNvCxnSpPr>
              <a:cxnSpLocks/>
              <a:stCxn id="41" idx="6"/>
              <a:endCxn id="42" idx="2"/>
            </p:cNvCxnSpPr>
            <p:nvPr/>
          </p:nvCxnSpPr>
          <p:spPr bwMode="auto">
            <a:xfrm>
              <a:off x="3006244" y="3601741"/>
              <a:ext cx="791296" cy="81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a:extLst>
                <a:ext uri="{FF2B5EF4-FFF2-40B4-BE49-F238E27FC236}">
                  <a16:creationId xmlns:a16="http://schemas.microsoft.com/office/drawing/2014/main" id="{47F12B05-7B82-B94E-BE0D-10C2C23A6833}"/>
                </a:ext>
              </a:extLst>
            </p:cNvPr>
            <p:cNvCxnSpPr>
              <a:cxnSpLocks/>
              <a:stCxn id="42" idx="6"/>
              <a:endCxn id="43" idx="2"/>
            </p:cNvCxnSpPr>
            <p:nvPr/>
          </p:nvCxnSpPr>
          <p:spPr bwMode="auto">
            <a:xfrm flipV="1">
              <a:off x="4301596" y="3602552"/>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1" name="直线箭头连接符 50">
              <a:extLst>
                <a:ext uri="{FF2B5EF4-FFF2-40B4-BE49-F238E27FC236}">
                  <a16:creationId xmlns:a16="http://schemas.microsoft.com/office/drawing/2014/main" id="{CB77AF17-1925-3F4E-AD64-9CE023CC1073}"/>
                </a:ext>
              </a:extLst>
            </p:cNvPr>
            <p:cNvCxnSpPr>
              <a:cxnSpLocks/>
              <a:stCxn id="43" idx="6"/>
              <a:endCxn id="44" idx="2"/>
            </p:cNvCxnSpPr>
            <p:nvPr/>
          </p:nvCxnSpPr>
          <p:spPr bwMode="auto">
            <a:xfrm flipV="1">
              <a:off x="5596948" y="3601741"/>
              <a:ext cx="791296" cy="81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3" name="文本框 52">
              <a:extLst>
                <a:ext uri="{FF2B5EF4-FFF2-40B4-BE49-F238E27FC236}">
                  <a16:creationId xmlns:a16="http://schemas.microsoft.com/office/drawing/2014/main" id="{0A7B08FF-0FE5-1E47-8E63-F57040B6DD8D}"/>
                </a:ext>
              </a:extLst>
            </p:cNvPr>
            <p:cNvSpPr txBox="1"/>
            <p:nvPr/>
          </p:nvSpPr>
          <p:spPr>
            <a:xfrm flipH="1">
              <a:off x="3338210" y="3123980"/>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sp>
          <p:nvSpPr>
            <p:cNvPr id="56" name="文本框 55">
              <a:extLst>
                <a:ext uri="{FF2B5EF4-FFF2-40B4-BE49-F238E27FC236}">
                  <a16:creationId xmlns:a16="http://schemas.microsoft.com/office/drawing/2014/main" id="{A1FF29FD-5334-5E4A-9B32-24D043FB8FF7}"/>
                </a:ext>
              </a:extLst>
            </p:cNvPr>
            <p:cNvSpPr txBox="1"/>
            <p:nvPr/>
          </p:nvSpPr>
          <p:spPr>
            <a:xfrm flipH="1">
              <a:off x="4617020" y="3132103"/>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57" name="文本框 56">
              <a:extLst>
                <a:ext uri="{FF2B5EF4-FFF2-40B4-BE49-F238E27FC236}">
                  <a16:creationId xmlns:a16="http://schemas.microsoft.com/office/drawing/2014/main" id="{2023DF03-CC6F-5049-84CB-E1F3439F12D4}"/>
                </a:ext>
              </a:extLst>
            </p:cNvPr>
            <p:cNvSpPr txBox="1"/>
            <p:nvPr/>
          </p:nvSpPr>
          <p:spPr>
            <a:xfrm flipH="1">
              <a:off x="5928914" y="3123979"/>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sp>
          <p:nvSpPr>
            <p:cNvPr id="58" name="弧 57">
              <a:extLst>
                <a:ext uri="{FF2B5EF4-FFF2-40B4-BE49-F238E27FC236}">
                  <a16:creationId xmlns:a16="http://schemas.microsoft.com/office/drawing/2014/main" id="{E5F24AF6-FA9E-1745-89CF-9C990F3A32BB}"/>
                </a:ext>
              </a:extLst>
            </p:cNvPr>
            <p:cNvSpPr/>
            <p:nvPr/>
          </p:nvSpPr>
          <p:spPr bwMode="auto">
            <a:xfrm>
              <a:off x="2575545"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9" name="文本框 58">
              <a:extLst>
                <a:ext uri="{FF2B5EF4-FFF2-40B4-BE49-F238E27FC236}">
                  <a16:creationId xmlns:a16="http://schemas.microsoft.com/office/drawing/2014/main" id="{AF6BD832-1CED-854A-81F3-8E881DD58084}"/>
                </a:ext>
              </a:extLst>
            </p:cNvPr>
            <p:cNvSpPr txBox="1"/>
            <p:nvPr/>
          </p:nvSpPr>
          <p:spPr>
            <a:xfrm flipH="1">
              <a:off x="2699729" y="4263479"/>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60" name="弧 59">
              <a:extLst>
                <a:ext uri="{FF2B5EF4-FFF2-40B4-BE49-F238E27FC236}">
                  <a16:creationId xmlns:a16="http://schemas.microsoft.com/office/drawing/2014/main" id="{A5E4DE52-D0C2-4049-A5C7-F9A4D84AED41}"/>
                </a:ext>
              </a:extLst>
            </p:cNvPr>
            <p:cNvSpPr/>
            <p:nvPr/>
          </p:nvSpPr>
          <p:spPr bwMode="auto">
            <a:xfrm>
              <a:off x="3863763"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1" name="文本框 60">
              <a:extLst>
                <a:ext uri="{FF2B5EF4-FFF2-40B4-BE49-F238E27FC236}">
                  <a16:creationId xmlns:a16="http://schemas.microsoft.com/office/drawing/2014/main" id="{3406AB45-4CEB-D543-8499-2FE1AA23977A}"/>
                </a:ext>
              </a:extLst>
            </p:cNvPr>
            <p:cNvSpPr txBox="1"/>
            <p:nvPr/>
          </p:nvSpPr>
          <p:spPr>
            <a:xfrm flipH="1">
              <a:off x="3987947" y="4263479"/>
              <a:ext cx="143906" cy="461665"/>
            </a:xfrm>
            <a:prstGeom prst="rect">
              <a:avLst/>
            </a:prstGeom>
            <a:noFill/>
          </p:spPr>
          <p:txBody>
            <a:bodyPr wrap="square" rtlCol="0">
              <a:spAutoFit/>
            </a:bodyPr>
            <a:lstStyle/>
            <a:p>
              <a:r>
                <a:rPr lang="en-US" altLang="zh-CN" sz="2400" b="0" i="0" dirty="0">
                  <a:solidFill>
                    <a:srgbClr val="000000"/>
                  </a:solidFill>
                </a:rPr>
                <a:t>0</a:t>
              </a:r>
              <a:endParaRPr kumimoji="1" lang="zh-CN" altLang="en-US" b="0" i="0" dirty="0">
                <a:solidFill>
                  <a:srgbClr val="000000"/>
                </a:solidFill>
              </a:endParaRPr>
            </a:p>
          </p:txBody>
        </p:sp>
        <p:sp>
          <p:nvSpPr>
            <p:cNvPr id="62" name="弧 61">
              <a:extLst>
                <a:ext uri="{FF2B5EF4-FFF2-40B4-BE49-F238E27FC236}">
                  <a16:creationId xmlns:a16="http://schemas.microsoft.com/office/drawing/2014/main" id="{EA525D61-E5F3-0846-899B-E73C873709B9}"/>
                </a:ext>
              </a:extLst>
            </p:cNvPr>
            <p:cNvSpPr/>
            <p:nvPr/>
          </p:nvSpPr>
          <p:spPr bwMode="auto">
            <a:xfrm rot="21302931" flipH="1">
              <a:off x="2714588" y="2859892"/>
              <a:ext cx="2652353" cy="1219434"/>
            </a:xfrm>
            <a:prstGeom prst="arc">
              <a:avLst>
                <a:gd name="adj1" fmla="val 10923734"/>
                <a:gd name="adj2" fmla="val 20917571"/>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3" name="文本框 62">
              <a:extLst>
                <a:ext uri="{FF2B5EF4-FFF2-40B4-BE49-F238E27FC236}">
                  <a16:creationId xmlns:a16="http://schemas.microsoft.com/office/drawing/2014/main" id="{61EF14C1-AE64-3C41-921B-56024384DBF7}"/>
                </a:ext>
              </a:extLst>
            </p:cNvPr>
            <p:cNvSpPr txBox="1"/>
            <p:nvPr/>
          </p:nvSpPr>
          <p:spPr>
            <a:xfrm flipH="1">
              <a:off x="4145393" y="2433888"/>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64" name="弧 63">
              <a:extLst>
                <a:ext uri="{FF2B5EF4-FFF2-40B4-BE49-F238E27FC236}">
                  <a16:creationId xmlns:a16="http://schemas.microsoft.com/office/drawing/2014/main" id="{CC706A9A-8271-DA46-B8BF-506E17031627}"/>
                </a:ext>
              </a:extLst>
            </p:cNvPr>
            <p:cNvSpPr/>
            <p:nvPr/>
          </p:nvSpPr>
          <p:spPr bwMode="auto">
            <a:xfrm>
              <a:off x="6461441" y="386162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5" name="文本框 64">
              <a:extLst>
                <a:ext uri="{FF2B5EF4-FFF2-40B4-BE49-F238E27FC236}">
                  <a16:creationId xmlns:a16="http://schemas.microsoft.com/office/drawing/2014/main" id="{26ABBC1C-503E-5546-8BCB-C15899BA85CE}"/>
                </a:ext>
              </a:extLst>
            </p:cNvPr>
            <p:cNvSpPr txBox="1"/>
            <p:nvPr/>
          </p:nvSpPr>
          <p:spPr>
            <a:xfrm flipH="1">
              <a:off x="6323654" y="4259639"/>
              <a:ext cx="667847" cy="461665"/>
            </a:xfrm>
            <a:prstGeom prst="rect">
              <a:avLst/>
            </a:prstGeom>
            <a:noFill/>
          </p:spPr>
          <p:txBody>
            <a:bodyPr wrap="square" rtlCol="0">
              <a:spAutoFit/>
            </a:bodyPr>
            <a:lstStyle/>
            <a:p>
              <a:r>
                <a:rPr lang="en-US" altLang="zh-CN" sz="2400" b="0" i="0" dirty="0">
                  <a:solidFill>
                    <a:srgbClr val="000000"/>
                  </a:solidFill>
                </a:rPr>
                <a:t>0, 1</a:t>
              </a:r>
              <a:endParaRPr kumimoji="1" lang="zh-CN" altLang="en-US" b="0" i="0" dirty="0">
                <a:solidFill>
                  <a:srgbClr val="000000"/>
                </a:solidFill>
              </a:endParaRPr>
            </a:p>
          </p:txBody>
        </p:sp>
        <p:cxnSp>
          <p:nvCxnSpPr>
            <p:cNvPr id="66" name="直线箭头连接符 65">
              <a:extLst>
                <a:ext uri="{FF2B5EF4-FFF2-40B4-BE49-F238E27FC236}">
                  <a16:creationId xmlns:a16="http://schemas.microsoft.com/office/drawing/2014/main" id="{94FD2D7B-9752-FA4B-9B8D-5427CB4365CB}"/>
                </a:ext>
              </a:extLst>
            </p:cNvPr>
            <p:cNvCxnSpPr>
              <a:cxnSpLocks/>
            </p:cNvCxnSpPr>
            <p:nvPr/>
          </p:nvCxnSpPr>
          <p:spPr bwMode="auto">
            <a:xfrm flipV="1">
              <a:off x="1691680" y="3605987"/>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54" name="图片 53">
              <a:extLst>
                <a:ext uri="{FF2B5EF4-FFF2-40B4-BE49-F238E27FC236}">
                  <a16:creationId xmlns:a16="http://schemas.microsoft.com/office/drawing/2014/main" id="{D485B312-B8FA-CE4F-8457-3002515788D4}"/>
                </a:ext>
              </a:extLst>
            </p:cNvPr>
            <p:cNvPicPr>
              <a:picLocks noChangeAspect="1"/>
            </p:cNvPicPr>
            <p:nvPr/>
          </p:nvPicPr>
          <p:blipFill>
            <a:blip r:embed="rId2"/>
            <a:stretch>
              <a:fillRect/>
            </a:stretch>
          </p:blipFill>
          <p:spPr>
            <a:xfrm>
              <a:off x="1998476" y="3508911"/>
              <a:ext cx="1511300" cy="203200"/>
            </a:xfrm>
            <a:prstGeom prst="rect">
              <a:avLst/>
            </a:prstGeom>
          </p:spPr>
        </p:pic>
        <p:pic>
          <p:nvPicPr>
            <p:cNvPr id="67" name="图片 66">
              <a:extLst>
                <a:ext uri="{FF2B5EF4-FFF2-40B4-BE49-F238E27FC236}">
                  <a16:creationId xmlns:a16="http://schemas.microsoft.com/office/drawing/2014/main" id="{1718E594-6461-AC44-9EEB-AE814718C5C2}"/>
                </a:ext>
              </a:extLst>
            </p:cNvPr>
            <p:cNvPicPr>
              <a:picLocks noChangeAspect="1"/>
            </p:cNvPicPr>
            <p:nvPr/>
          </p:nvPicPr>
          <p:blipFill>
            <a:blip r:embed="rId3"/>
            <a:stretch>
              <a:fillRect/>
            </a:stretch>
          </p:blipFill>
          <p:spPr>
            <a:xfrm>
              <a:off x="3305389" y="3492168"/>
              <a:ext cx="1498600" cy="203200"/>
            </a:xfrm>
            <a:prstGeom prst="rect">
              <a:avLst/>
            </a:prstGeom>
          </p:spPr>
        </p:pic>
        <p:pic>
          <p:nvPicPr>
            <p:cNvPr id="68" name="图片 67">
              <a:extLst>
                <a:ext uri="{FF2B5EF4-FFF2-40B4-BE49-F238E27FC236}">
                  <a16:creationId xmlns:a16="http://schemas.microsoft.com/office/drawing/2014/main" id="{A16F6531-0D2A-DC44-891C-0C5D56CF4A88}"/>
                </a:ext>
              </a:extLst>
            </p:cNvPr>
            <p:cNvPicPr>
              <a:picLocks noChangeAspect="1"/>
            </p:cNvPicPr>
            <p:nvPr/>
          </p:nvPicPr>
          <p:blipFill>
            <a:blip r:embed="rId4"/>
            <a:stretch>
              <a:fillRect/>
            </a:stretch>
          </p:blipFill>
          <p:spPr>
            <a:xfrm>
              <a:off x="4608513" y="3492168"/>
              <a:ext cx="1511300" cy="203200"/>
            </a:xfrm>
            <a:prstGeom prst="rect">
              <a:avLst/>
            </a:prstGeom>
          </p:spPr>
        </p:pic>
        <p:pic>
          <p:nvPicPr>
            <p:cNvPr id="69" name="图片 68">
              <a:extLst>
                <a:ext uri="{FF2B5EF4-FFF2-40B4-BE49-F238E27FC236}">
                  <a16:creationId xmlns:a16="http://schemas.microsoft.com/office/drawing/2014/main" id="{8168B46B-FFC1-0644-A36C-09D84950BABE}"/>
                </a:ext>
              </a:extLst>
            </p:cNvPr>
            <p:cNvPicPr>
              <a:picLocks noChangeAspect="1"/>
            </p:cNvPicPr>
            <p:nvPr/>
          </p:nvPicPr>
          <p:blipFill>
            <a:blip r:embed="rId5"/>
            <a:stretch>
              <a:fillRect/>
            </a:stretch>
          </p:blipFill>
          <p:spPr>
            <a:xfrm>
              <a:off x="5884188" y="3503148"/>
              <a:ext cx="1511300" cy="203200"/>
            </a:xfrm>
            <a:prstGeom prst="rect">
              <a:avLst/>
            </a:prstGeom>
          </p:spPr>
        </p:pic>
        <p:sp>
          <p:nvSpPr>
            <p:cNvPr id="40" name="椭圆 39">
              <a:extLst>
                <a:ext uri="{FF2B5EF4-FFF2-40B4-BE49-F238E27FC236}">
                  <a16:creationId xmlns:a16="http://schemas.microsoft.com/office/drawing/2014/main" id="{93CFAC39-1153-954C-8547-88ABA91F78A1}"/>
                </a:ext>
              </a:extLst>
            </p:cNvPr>
            <p:cNvSpPr/>
            <p:nvPr/>
          </p:nvSpPr>
          <p:spPr bwMode="auto">
            <a:xfrm>
              <a:off x="3884072" y="3424078"/>
              <a:ext cx="351656" cy="36019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7" name="椭圆 46">
              <a:extLst>
                <a:ext uri="{FF2B5EF4-FFF2-40B4-BE49-F238E27FC236}">
                  <a16:creationId xmlns:a16="http://schemas.microsoft.com/office/drawing/2014/main" id="{00EE2AC3-305E-4246-9CEF-B9A0DDF89514}"/>
                </a:ext>
              </a:extLst>
            </p:cNvPr>
            <p:cNvSpPr/>
            <p:nvPr/>
          </p:nvSpPr>
          <p:spPr bwMode="auto">
            <a:xfrm>
              <a:off x="2578298" y="3424078"/>
              <a:ext cx="351656" cy="36019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grpSp>
      <p:pic>
        <p:nvPicPr>
          <p:cNvPr id="2" name="图片 1">
            <a:extLst>
              <a:ext uri="{FF2B5EF4-FFF2-40B4-BE49-F238E27FC236}">
                <a16:creationId xmlns:a16="http://schemas.microsoft.com/office/drawing/2014/main" id="{A0DE77A8-0D5B-CA42-9CA5-277B0C375D4D}"/>
              </a:ext>
            </a:extLst>
          </p:cNvPr>
          <p:cNvPicPr>
            <a:picLocks noChangeAspect="1"/>
          </p:cNvPicPr>
          <p:nvPr/>
        </p:nvPicPr>
        <p:blipFill>
          <a:blip r:embed="rId6"/>
          <a:stretch>
            <a:fillRect/>
          </a:stretch>
        </p:blipFill>
        <p:spPr>
          <a:xfrm>
            <a:off x="1257300" y="1866443"/>
            <a:ext cx="6629400" cy="355600"/>
          </a:xfrm>
          <a:prstGeom prst="rect">
            <a:avLst/>
          </a:prstGeom>
        </p:spPr>
      </p:pic>
    </p:spTree>
    <p:extLst>
      <p:ext uri="{BB962C8B-B14F-4D97-AF65-F5344CB8AC3E}">
        <p14:creationId xmlns:p14="http://schemas.microsoft.com/office/powerpoint/2010/main" val="320125583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37</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4</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表示所有长度至少为</a:t>
            </a:r>
            <a:r>
              <a:rPr lang="en-US" altLang="zh-CN" sz="2400" b="0" i="0" dirty="0">
                <a:solidFill>
                  <a:srgbClr val="000000"/>
                </a:solidFill>
              </a:rPr>
              <a:t>2</a:t>
            </a:r>
            <a:r>
              <a:rPr lang="zh-CN" altLang="en-US" sz="2400" b="0" i="0" dirty="0">
                <a:solidFill>
                  <a:srgbClr val="000000"/>
                </a:solidFill>
              </a:rPr>
              <a:t>且头两个字符不同的</a:t>
            </a:r>
            <a:r>
              <a:rPr lang="en-US" altLang="zh-CN" sz="2400" b="0" i="0" dirty="0">
                <a:solidFill>
                  <a:srgbClr val="000000"/>
                </a:solidFill>
              </a:rPr>
              <a:t>0</a:t>
            </a:r>
            <a:endParaRPr kumimoji="1" lang="zh-CN" altLang="en-US" sz="2400" b="0" i="0" dirty="0">
              <a:solidFill>
                <a:srgbClr val="000000"/>
              </a:solidFill>
            </a:endParaRPr>
          </a:p>
        </p:txBody>
      </p:sp>
      <p:sp>
        <p:nvSpPr>
          <p:cNvPr id="28" name="文本框 27">
            <a:extLst>
              <a:ext uri="{FF2B5EF4-FFF2-40B4-BE49-F238E27FC236}">
                <a16:creationId xmlns:a16="http://schemas.microsoft.com/office/drawing/2014/main" id="{32A8457D-CFB5-7E49-8EE0-43DB36E15CA4}"/>
              </a:ext>
            </a:extLst>
          </p:cNvPr>
          <p:cNvSpPr txBox="1"/>
          <p:nvPr/>
        </p:nvSpPr>
        <p:spPr>
          <a:xfrm>
            <a:off x="514340" y="1714715"/>
            <a:ext cx="8234124" cy="461665"/>
          </a:xfrm>
          <a:prstGeom prst="rect">
            <a:avLst/>
          </a:prstGeom>
          <a:noFill/>
        </p:spPr>
        <p:txBody>
          <a:bodyPr wrap="square" rtlCol="0">
            <a:spAutoFit/>
          </a:bodyPr>
          <a:lstStyle/>
          <a:p>
            <a:pPr algn="l"/>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组成的串的集合。</a:t>
            </a:r>
          </a:p>
        </p:txBody>
      </p:sp>
      <p:grpSp>
        <p:nvGrpSpPr>
          <p:cNvPr id="73" name="组合 72">
            <a:extLst>
              <a:ext uri="{FF2B5EF4-FFF2-40B4-BE49-F238E27FC236}">
                <a16:creationId xmlns:a16="http://schemas.microsoft.com/office/drawing/2014/main" id="{1D2432FD-A4CE-8045-A0D5-9589E0362781}"/>
              </a:ext>
            </a:extLst>
          </p:cNvPr>
          <p:cNvGrpSpPr/>
          <p:nvPr/>
        </p:nvGrpSpPr>
        <p:grpSpPr>
          <a:xfrm>
            <a:off x="1979712" y="2410239"/>
            <a:ext cx="5219557" cy="2675705"/>
            <a:chOff x="1979712" y="2410239"/>
            <a:chExt cx="5219557" cy="2675705"/>
          </a:xfrm>
        </p:grpSpPr>
        <p:grpSp>
          <p:nvGrpSpPr>
            <p:cNvPr id="71" name="组合 70">
              <a:extLst>
                <a:ext uri="{FF2B5EF4-FFF2-40B4-BE49-F238E27FC236}">
                  <a16:creationId xmlns:a16="http://schemas.microsoft.com/office/drawing/2014/main" id="{8D7BB3C2-EBF1-1E46-8413-7928104C0153}"/>
                </a:ext>
              </a:extLst>
            </p:cNvPr>
            <p:cNvGrpSpPr/>
            <p:nvPr/>
          </p:nvGrpSpPr>
          <p:grpSpPr>
            <a:xfrm>
              <a:off x="1979712" y="2410239"/>
              <a:ext cx="4452690" cy="2675705"/>
              <a:chOff x="1979712" y="2410239"/>
              <a:chExt cx="4452690" cy="2675705"/>
            </a:xfrm>
          </p:grpSpPr>
          <p:sp>
            <p:nvSpPr>
              <p:cNvPr id="30" name="椭圆 29">
                <a:extLst>
                  <a:ext uri="{FF2B5EF4-FFF2-40B4-BE49-F238E27FC236}">
                    <a16:creationId xmlns:a16="http://schemas.microsoft.com/office/drawing/2014/main" id="{3DCF9392-1B78-CF44-AFD8-8525DE49B460}"/>
                  </a:ext>
                </a:extLst>
              </p:cNvPr>
              <p:cNvSpPr/>
              <p:nvPr/>
            </p:nvSpPr>
            <p:spPr bwMode="auto">
              <a:xfrm>
                <a:off x="2688793"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1" name="椭圆 30">
                <a:extLst>
                  <a:ext uri="{FF2B5EF4-FFF2-40B4-BE49-F238E27FC236}">
                    <a16:creationId xmlns:a16="http://schemas.microsoft.com/office/drawing/2014/main" id="{A453C22B-C35B-5648-A327-97779BDEEEBC}"/>
                  </a:ext>
                </a:extLst>
              </p:cNvPr>
              <p:cNvSpPr/>
              <p:nvPr/>
            </p:nvSpPr>
            <p:spPr bwMode="auto">
              <a:xfrm>
                <a:off x="4272969" y="2410239"/>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3" name="椭圆 32">
                <a:extLst>
                  <a:ext uri="{FF2B5EF4-FFF2-40B4-BE49-F238E27FC236}">
                    <a16:creationId xmlns:a16="http://schemas.microsoft.com/office/drawing/2014/main" id="{3CDFA5FC-030F-904E-B093-718761B9400C}"/>
                  </a:ext>
                </a:extLst>
              </p:cNvPr>
              <p:cNvSpPr/>
              <p:nvPr/>
            </p:nvSpPr>
            <p:spPr bwMode="auto">
              <a:xfrm>
                <a:off x="4272969" y="4509880"/>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4" name="椭圆 33">
                <a:extLst>
                  <a:ext uri="{FF2B5EF4-FFF2-40B4-BE49-F238E27FC236}">
                    <a16:creationId xmlns:a16="http://schemas.microsoft.com/office/drawing/2014/main" id="{332FEC27-B2EE-DD45-B791-6667E47EE64A}"/>
                  </a:ext>
                </a:extLst>
              </p:cNvPr>
              <p:cNvSpPr/>
              <p:nvPr/>
            </p:nvSpPr>
            <p:spPr bwMode="auto">
              <a:xfrm>
                <a:off x="5834340"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8" name="椭圆 37">
                <a:extLst>
                  <a:ext uri="{FF2B5EF4-FFF2-40B4-BE49-F238E27FC236}">
                    <a16:creationId xmlns:a16="http://schemas.microsoft.com/office/drawing/2014/main" id="{F18604B4-E1F9-784B-9102-A75ED3375E9E}"/>
                  </a:ext>
                </a:extLst>
              </p:cNvPr>
              <p:cNvSpPr/>
              <p:nvPr/>
            </p:nvSpPr>
            <p:spPr bwMode="auto">
              <a:xfrm>
                <a:off x="5887246" y="3462964"/>
                <a:ext cx="492250" cy="48049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5" name="直线箭头连接符 4">
                <a:extLst>
                  <a:ext uri="{FF2B5EF4-FFF2-40B4-BE49-F238E27FC236}">
                    <a16:creationId xmlns:a16="http://schemas.microsoft.com/office/drawing/2014/main" id="{7A8E1C5E-243B-BE48-A1EC-532B68ED6461}"/>
                  </a:ext>
                </a:extLst>
              </p:cNvPr>
              <p:cNvCxnSpPr>
                <a:endCxn id="30" idx="2"/>
              </p:cNvCxnSpPr>
              <p:nvPr/>
            </p:nvCxnSpPr>
            <p:spPr bwMode="auto">
              <a:xfrm>
                <a:off x="1979712" y="3703210"/>
                <a:ext cx="70908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1" name="直线箭头连接符 40">
                <a:extLst>
                  <a:ext uri="{FF2B5EF4-FFF2-40B4-BE49-F238E27FC236}">
                    <a16:creationId xmlns:a16="http://schemas.microsoft.com/office/drawing/2014/main" id="{3121491A-AA82-ED40-ADEF-878716BACE45}"/>
                  </a:ext>
                </a:extLst>
              </p:cNvPr>
              <p:cNvCxnSpPr>
                <a:cxnSpLocks/>
                <a:stCxn id="30" idx="7"/>
                <a:endCxn id="31" idx="2"/>
              </p:cNvCxnSpPr>
              <p:nvPr/>
            </p:nvCxnSpPr>
            <p:spPr bwMode="auto">
              <a:xfrm flipV="1">
                <a:off x="3199271" y="2698271"/>
                <a:ext cx="1073698"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3" name="直线箭头连接符 42">
                <a:extLst>
                  <a:ext uri="{FF2B5EF4-FFF2-40B4-BE49-F238E27FC236}">
                    <a16:creationId xmlns:a16="http://schemas.microsoft.com/office/drawing/2014/main" id="{3E28727D-05CC-F347-8BC5-7D9FEFBF0C4F}"/>
                  </a:ext>
                </a:extLst>
              </p:cNvPr>
              <p:cNvCxnSpPr>
                <a:cxnSpLocks/>
                <a:stCxn id="30" idx="5"/>
                <a:endCxn id="33" idx="2"/>
              </p:cNvCxnSpPr>
              <p:nvPr/>
            </p:nvCxnSpPr>
            <p:spPr bwMode="auto">
              <a:xfrm>
                <a:off x="3199271" y="3906879"/>
                <a:ext cx="1073698"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4" name="直线箭头连接符 43">
                <a:extLst>
                  <a:ext uri="{FF2B5EF4-FFF2-40B4-BE49-F238E27FC236}">
                    <a16:creationId xmlns:a16="http://schemas.microsoft.com/office/drawing/2014/main" id="{0789CC91-E37B-A244-908F-08B0C779E765}"/>
                  </a:ext>
                </a:extLst>
              </p:cNvPr>
              <p:cNvCxnSpPr>
                <a:cxnSpLocks/>
                <a:stCxn id="31" idx="6"/>
                <a:endCxn id="34" idx="1"/>
              </p:cNvCxnSpPr>
              <p:nvPr/>
            </p:nvCxnSpPr>
            <p:spPr bwMode="auto">
              <a:xfrm>
                <a:off x="4871031" y="2698271"/>
                <a:ext cx="1050893"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7" name="直线箭头连接符 46">
                <a:extLst>
                  <a:ext uri="{FF2B5EF4-FFF2-40B4-BE49-F238E27FC236}">
                    <a16:creationId xmlns:a16="http://schemas.microsoft.com/office/drawing/2014/main" id="{668A6472-F84D-8948-9393-2139683C8856}"/>
                  </a:ext>
                </a:extLst>
              </p:cNvPr>
              <p:cNvCxnSpPr>
                <a:cxnSpLocks/>
                <a:stCxn id="33" idx="6"/>
                <a:endCxn id="34" idx="3"/>
              </p:cNvCxnSpPr>
              <p:nvPr/>
            </p:nvCxnSpPr>
            <p:spPr bwMode="auto">
              <a:xfrm flipV="1">
                <a:off x="4871031" y="3906879"/>
                <a:ext cx="1050893"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6" name="文本框 55">
                <a:extLst>
                  <a:ext uri="{FF2B5EF4-FFF2-40B4-BE49-F238E27FC236}">
                    <a16:creationId xmlns:a16="http://schemas.microsoft.com/office/drawing/2014/main" id="{AEBB5E5B-DE7A-0F4C-A6E4-38F17C7C37D9}"/>
                  </a:ext>
                </a:extLst>
              </p:cNvPr>
              <p:cNvSpPr txBox="1"/>
              <p:nvPr/>
            </p:nvSpPr>
            <p:spPr>
              <a:xfrm>
                <a:off x="3390461"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57" name="文本框 56">
                <a:extLst>
                  <a:ext uri="{FF2B5EF4-FFF2-40B4-BE49-F238E27FC236}">
                    <a16:creationId xmlns:a16="http://schemas.microsoft.com/office/drawing/2014/main" id="{1A4D2B17-454F-C84C-937B-DC392C370205}"/>
                  </a:ext>
                </a:extLst>
              </p:cNvPr>
              <p:cNvSpPr txBox="1"/>
              <p:nvPr/>
            </p:nvSpPr>
            <p:spPr>
              <a:xfrm>
                <a:off x="5335094"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59" name="文本框 58">
                <a:extLst>
                  <a:ext uri="{FF2B5EF4-FFF2-40B4-BE49-F238E27FC236}">
                    <a16:creationId xmlns:a16="http://schemas.microsoft.com/office/drawing/2014/main" id="{F6E9DE50-F6CE-F04F-BCA2-4199E5A34771}"/>
                  </a:ext>
                </a:extLst>
              </p:cNvPr>
              <p:cNvSpPr txBox="1"/>
              <p:nvPr/>
            </p:nvSpPr>
            <p:spPr>
              <a:xfrm>
                <a:off x="3376080"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0" name="文本框 59">
                <a:extLst>
                  <a:ext uri="{FF2B5EF4-FFF2-40B4-BE49-F238E27FC236}">
                    <a16:creationId xmlns:a16="http://schemas.microsoft.com/office/drawing/2014/main" id="{57C603C9-FC65-CA4E-AA17-472A53FF8B3C}"/>
                  </a:ext>
                </a:extLst>
              </p:cNvPr>
              <p:cNvSpPr txBox="1"/>
              <p:nvPr/>
            </p:nvSpPr>
            <p:spPr>
              <a:xfrm>
                <a:off x="5335094"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72" name="组合 71">
              <a:extLst>
                <a:ext uri="{FF2B5EF4-FFF2-40B4-BE49-F238E27FC236}">
                  <a16:creationId xmlns:a16="http://schemas.microsoft.com/office/drawing/2014/main" id="{35A005D3-3057-7D43-83DB-ADD5C105ED7E}"/>
                </a:ext>
              </a:extLst>
            </p:cNvPr>
            <p:cNvGrpSpPr/>
            <p:nvPr/>
          </p:nvGrpSpPr>
          <p:grpSpPr>
            <a:xfrm>
              <a:off x="5938762" y="2868073"/>
              <a:ext cx="1260507" cy="540079"/>
              <a:chOff x="5938762" y="2868073"/>
              <a:chExt cx="1260507" cy="540079"/>
            </a:xfrm>
          </p:grpSpPr>
          <p:sp>
            <p:nvSpPr>
              <p:cNvPr id="51" name="弧 50">
                <a:extLst>
                  <a:ext uri="{FF2B5EF4-FFF2-40B4-BE49-F238E27FC236}">
                    <a16:creationId xmlns:a16="http://schemas.microsoft.com/office/drawing/2014/main" id="{EE0E42E9-F505-3244-966D-7ADF706BF614}"/>
                  </a:ext>
                </a:extLst>
              </p:cNvPr>
              <p:cNvSpPr/>
              <p:nvPr/>
            </p:nvSpPr>
            <p:spPr bwMode="auto">
              <a:xfrm rot="11190199">
                <a:off x="5938762" y="298335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1" name="文本框 60">
                <a:extLst>
                  <a:ext uri="{FF2B5EF4-FFF2-40B4-BE49-F238E27FC236}">
                    <a16:creationId xmlns:a16="http://schemas.microsoft.com/office/drawing/2014/main" id="{18E2651A-AAE6-5C47-BBC0-D0D9103AAA01}"/>
                  </a:ext>
                </a:extLst>
              </p:cNvPr>
              <p:cNvSpPr txBox="1"/>
              <p:nvPr/>
            </p:nvSpPr>
            <p:spPr>
              <a:xfrm>
                <a:off x="6280870" y="2868073"/>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grpSp>
        <p:nvGrpSpPr>
          <p:cNvPr id="76" name="组合 75">
            <a:extLst>
              <a:ext uri="{FF2B5EF4-FFF2-40B4-BE49-F238E27FC236}">
                <a16:creationId xmlns:a16="http://schemas.microsoft.com/office/drawing/2014/main" id="{64E55695-A3A3-E546-81C3-B5C7A3D0A3C7}"/>
              </a:ext>
            </a:extLst>
          </p:cNvPr>
          <p:cNvGrpSpPr/>
          <p:nvPr/>
        </p:nvGrpSpPr>
        <p:grpSpPr>
          <a:xfrm>
            <a:off x="4689319" y="3085805"/>
            <a:ext cx="918399" cy="848522"/>
            <a:chOff x="4689319" y="3085805"/>
            <a:chExt cx="918399" cy="848522"/>
          </a:xfrm>
        </p:grpSpPr>
        <p:sp>
          <p:nvSpPr>
            <p:cNvPr id="64" name="弧 63">
              <a:extLst>
                <a:ext uri="{FF2B5EF4-FFF2-40B4-BE49-F238E27FC236}">
                  <a16:creationId xmlns:a16="http://schemas.microsoft.com/office/drawing/2014/main" id="{7B6A8165-E6EC-3843-AEAE-B96A03631B5F}"/>
                </a:ext>
              </a:extLst>
            </p:cNvPr>
            <p:cNvSpPr/>
            <p:nvPr/>
          </p:nvSpPr>
          <p:spPr bwMode="auto">
            <a:xfrm rot="16974903">
              <a:off x="4862180" y="3525789"/>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5" name="文本框 64">
              <a:extLst>
                <a:ext uri="{FF2B5EF4-FFF2-40B4-BE49-F238E27FC236}">
                  <a16:creationId xmlns:a16="http://schemas.microsoft.com/office/drawing/2014/main" id="{782E348A-01AC-6C48-A8C4-881A0D6F658C}"/>
                </a:ext>
              </a:extLst>
            </p:cNvPr>
            <p:cNvSpPr txBox="1"/>
            <p:nvPr/>
          </p:nvSpPr>
          <p:spPr>
            <a:xfrm>
              <a:off x="4689319" y="3085805"/>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74" name="组合 73">
            <a:extLst>
              <a:ext uri="{FF2B5EF4-FFF2-40B4-BE49-F238E27FC236}">
                <a16:creationId xmlns:a16="http://schemas.microsoft.com/office/drawing/2014/main" id="{18DD1E1C-A9F1-704E-8270-3B742064827B}"/>
              </a:ext>
            </a:extLst>
          </p:cNvPr>
          <p:cNvGrpSpPr/>
          <p:nvPr/>
        </p:nvGrpSpPr>
        <p:grpSpPr>
          <a:xfrm>
            <a:off x="4154192" y="2959140"/>
            <a:ext cx="716839" cy="1032102"/>
            <a:chOff x="4154192" y="2959140"/>
            <a:chExt cx="716839" cy="1032102"/>
          </a:xfrm>
        </p:grpSpPr>
        <p:sp>
          <p:nvSpPr>
            <p:cNvPr id="36" name="椭圆 35">
              <a:extLst>
                <a:ext uri="{FF2B5EF4-FFF2-40B4-BE49-F238E27FC236}">
                  <a16:creationId xmlns:a16="http://schemas.microsoft.com/office/drawing/2014/main" id="{B5E9F30E-A148-D748-AA97-BF915904DACB}"/>
                </a:ext>
              </a:extLst>
            </p:cNvPr>
            <p:cNvSpPr/>
            <p:nvPr/>
          </p:nvSpPr>
          <p:spPr bwMode="auto">
            <a:xfrm>
              <a:off x="4272969"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62" name="直线箭头连接符 61">
              <a:extLst>
                <a:ext uri="{FF2B5EF4-FFF2-40B4-BE49-F238E27FC236}">
                  <a16:creationId xmlns:a16="http://schemas.microsoft.com/office/drawing/2014/main" id="{E5547E63-AE33-F14B-8FA8-70E030836A89}"/>
                </a:ext>
              </a:extLst>
            </p:cNvPr>
            <p:cNvCxnSpPr>
              <a:cxnSpLocks/>
              <a:stCxn id="31" idx="4"/>
              <a:endCxn id="36" idx="0"/>
            </p:cNvCxnSpPr>
            <p:nvPr/>
          </p:nvCxnSpPr>
          <p:spPr bwMode="auto">
            <a:xfrm>
              <a:off x="4572000" y="2986303"/>
              <a:ext cx="0" cy="428875"/>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6" name="文本框 65">
              <a:extLst>
                <a:ext uri="{FF2B5EF4-FFF2-40B4-BE49-F238E27FC236}">
                  <a16:creationId xmlns:a16="http://schemas.microsoft.com/office/drawing/2014/main" id="{27FDB38C-4FB0-3545-B38B-09888923F4D9}"/>
                </a:ext>
              </a:extLst>
            </p:cNvPr>
            <p:cNvSpPr txBox="1"/>
            <p:nvPr/>
          </p:nvSpPr>
          <p:spPr>
            <a:xfrm>
              <a:off x="4154192" y="2959140"/>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75" name="组合 74">
            <a:extLst>
              <a:ext uri="{FF2B5EF4-FFF2-40B4-BE49-F238E27FC236}">
                <a16:creationId xmlns:a16="http://schemas.microsoft.com/office/drawing/2014/main" id="{368FE039-5820-DD4B-9CEE-D2F48A93633E}"/>
              </a:ext>
            </a:extLst>
          </p:cNvPr>
          <p:cNvGrpSpPr/>
          <p:nvPr/>
        </p:nvGrpSpPr>
        <p:grpSpPr>
          <a:xfrm>
            <a:off x="4154296" y="3991242"/>
            <a:ext cx="417704" cy="518865"/>
            <a:chOff x="4154296" y="3991242"/>
            <a:chExt cx="417704" cy="518865"/>
          </a:xfrm>
        </p:grpSpPr>
        <p:cxnSp>
          <p:nvCxnSpPr>
            <p:cNvPr id="63" name="直线箭头连接符 62">
              <a:extLst>
                <a:ext uri="{FF2B5EF4-FFF2-40B4-BE49-F238E27FC236}">
                  <a16:creationId xmlns:a16="http://schemas.microsoft.com/office/drawing/2014/main" id="{27A66059-C4BF-FF44-BDB8-CAA57A99BF26}"/>
                </a:ext>
              </a:extLst>
            </p:cNvPr>
            <p:cNvCxnSpPr>
              <a:cxnSpLocks/>
              <a:stCxn id="33" idx="0"/>
              <a:endCxn id="36" idx="4"/>
            </p:cNvCxnSpPr>
            <p:nvPr/>
          </p:nvCxnSpPr>
          <p:spPr bwMode="auto">
            <a:xfrm flipV="1">
              <a:off x="4572000" y="3991242"/>
              <a:ext cx="0" cy="518638"/>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7" name="文本框 66">
              <a:extLst>
                <a:ext uri="{FF2B5EF4-FFF2-40B4-BE49-F238E27FC236}">
                  <a16:creationId xmlns:a16="http://schemas.microsoft.com/office/drawing/2014/main" id="{C9A0B16B-036C-F940-A8BB-86F8FAC4B3B4}"/>
                </a:ext>
              </a:extLst>
            </p:cNvPr>
            <p:cNvSpPr txBox="1"/>
            <p:nvPr/>
          </p:nvSpPr>
          <p:spPr>
            <a:xfrm>
              <a:off x="4154296" y="404844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50" name="组合 49">
            <a:extLst>
              <a:ext uri="{FF2B5EF4-FFF2-40B4-BE49-F238E27FC236}">
                <a16:creationId xmlns:a16="http://schemas.microsoft.com/office/drawing/2014/main" id="{44041AB2-A0B8-E348-A70E-6A6E65D90C50}"/>
              </a:ext>
            </a:extLst>
          </p:cNvPr>
          <p:cNvGrpSpPr/>
          <p:nvPr/>
        </p:nvGrpSpPr>
        <p:grpSpPr>
          <a:xfrm>
            <a:off x="514340" y="5316549"/>
            <a:ext cx="8239600" cy="1441163"/>
            <a:chOff x="514340" y="5316549"/>
            <a:chExt cx="8239600" cy="1441163"/>
          </a:xfrm>
        </p:grpSpPr>
        <p:sp>
          <p:nvSpPr>
            <p:cNvPr id="68" name="文本框 67">
              <a:extLst>
                <a:ext uri="{FF2B5EF4-FFF2-40B4-BE49-F238E27FC236}">
                  <a16:creationId xmlns:a16="http://schemas.microsoft.com/office/drawing/2014/main" id="{4ECC8EEE-8121-9C48-BDB5-A03F2EA422FD}"/>
                </a:ext>
              </a:extLst>
            </p:cNvPr>
            <p:cNvSpPr txBox="1"/>
            <p:nvPr/>
          </p:nvSpPr>
          <p:spPr>
            <a:xfrm>
              <a:off x="514340" y="5316549"/>
              <a:ext cx="8234124" cy="461665"/>
            </a:xfrm>
            <a:prstGeom prst="rect">
              <a:avLst/>
            </a:prstGeom>
            <a:noFill/>
          </p:spPr>
          <p:txBody>
            <a:bodyPr wrap="square" rtlCol="0">
              <a:spAutoFit/>
            </a:bodyPr>
            <a:lstStyle/>
            <a:p>
              <a:pPr algn="l"/>
              <a:r>
                <a:rPr lang="zh-CN" altLang="en-US" sz="2400" b="0" i="0" dirty="0">
                  <a:solidFill>
                    <a:srgbClr val="000000"/>
                  </a:solidFill>
                </a:rPr>
                <a:t>解：思路和前面一样，首先完成主线的构建，然后再对每个</a:t>
              </a:r>
              <a:endParaRPr kumimoji="1" lang="zh-CN" altLang="en-US" sz="2400" b="0" i="0" dirty="0">
                <a:solidFill>
                  <a:srgbClr val="000000"/>
                </a:solidFill>
              </a:endParaRPr>
            </a:p>
          </p:txBody>
        </p:sp>
        <p:sp>
          <p:nvSpPr>
            <p:cNvPr id="69" name="文本框 68">
              <a:extLst>
                <a:ext uri="{FF2B5EF4-FFF2-40B4-BE49-F238E27FC236}">
                  <a16:creationId xmlns:a16="http://schemas.microsoft.com/office/drawing/2014/main" id="{F571AF51-F89D-B142-8D42-7F0ACC67FBC1}"/>
                </a:ext>
              </a:extLst>
            </p:cNvPr>
            <p:cNvSpPr txBox="1"/>
            <p:nvPr/>
          </p:nvSpPr>
          <p:spPr>
            <a:xfrm>
              <a:off x="519816" y="5835186"/>
              <a:ext cx="8234124" cy="461665"/>
            </a:xfrm>
            <a:prstGeom prst="rect">
              <a:avLst/>
            </a:prstGeom>
            <a:noFill/>
          </p:spPr>
          <p:txBody>
            <a:bodyPr wrap="square" rtlCol="0">
              <a:spAutoFit/>
            </a:bodyPr>
            <a:lstStyle/>
            <a:p>
              <a:pPr algn="l"/>
              <a:r>
                <a:rPr lang="zh-CN" altLang="en-US" sz="2400" b="0" i="0" dirty="0">
                  <a:solidFill>
                    <a:srgbClr val="000000"/>
                  </a:solidFill>
                </a:rPr>
                <a:t>节点补出边。这里专门引入了一个节点充当“垃圾箱”，收</a:t>
              </a:r>
              <a:endParaRPr kumimoji="1" lang="zh-CN" altLang="en-US" sz="2400" b="0" i="0" dirty="0">
                <a:solidFill>
                  <a:srgbClr val="000000"/>
                </a:solidFill>
              </a:endParaRPr>
            </a:p>
          </p:txBody>
        </p:sp>
        <p:sp>
          <p:nvSpPr>
            <p:cNvPr id="70" name="文本框 69">
              <a:extLst>
                <a:ext uri="{FF2B5EF4-FFF2-40B4-BE49-F238E27FC236}">
                  <a16:creationId xmlns:a16="http://schemas.microsoft.com/office/drawing/2014/main" id="{281AB953-60FB-0B49-B257-FB2A759E4B3C}"/>
                </a:ext>
              </a:extLst>
            </p:cNvPr>
            <p:cNvSpPr txBox="1"/>
            <p:nvPr/>
          </p:nvSpPr>
          <p:spPr>
            <a:xfrm>
              <a:off x="514340" y="6296047"/>
              <a:ext cx="8234124" cy="461665"/>
            </a:xfrm>
            <a:prstGeom prst="rect">
              <a:avLst/>
            </a:prstGeom>
            <a:noFill/>
          </p:spPr>
          <p:txBody>
            <a:bodyPr wrap="square" rtlCol="0">
              <a:spAutoFit/>
            </a:bodyPr>
            <a:lstStyle/>
            <a:p>
              <a:pPr algn="l"/>
              <a:r>
                <a:rPr lang="zh-CN" altLang="en-US" sz="2400" b="0" i="0" dirty="0">
                  <a:solidFill>
                    <a:srgbClr val="000000"/>
                  </a:solidFill>
                </a:rPr>
                <a:t>无效的字符串，这是因为</a:t>
              </a:r>
              <a:r>
                <a:rPr lang="en-US" altLang="zh-CN" sz="2400" b="0" i="0" dirty="0">
                  <a:solidFill>
                    <a:srgbClr val="000000"/>
                  </a:solidFill>
                </a:rPr>
                <a:t>DFA</a:t>
              </a:r>
              <a:r>
                <a:rPr lang="zh-CN" altLang="en-US" sz="2400" b="0" i="0" dirty="0">
                  <a:solidFill>
                    <a:srgbClr val="000000"/>
                  </a:solidFill>
                </a:rPr>
                <a:t>要求每个节点必须有出边。</a:t>
              </a:r>
              <a:endParaRPr kumimoji="1" lang="zh-CN" altLang="en-US" sz="2400" b="0" i="0" dirty="0">
                <a:solidFill>
                  <a:srgbClr val="000000"/>
                </a:solidFill>
              </a:endParaRPr>
            </a:p>
          </p:txBody>
        </p:sp>
      </p:grpSp>
    </p:spTree>
    <p:extLst>
      <p:ext uri="{BB962C8B-B14F-4D97-AF65-F5344CB8AC3E}">
        <p14:creationId xmlns:p14="http://schemas.microsoft.com/office/powerpoint/2010/main" val="303260195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38</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5</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2" name="图片 1">
            <a:extLst>
              <a:ext uri="{FF2B5EF4-FFF2-40B4-BE49-F238E27FC236}">
                <a16:creationId xmlns:a16="http://schemas.microsoft.com/office/drawing/2014/main" id="{BA594EEB-8F9C-E44F-9D42-A8A95A6F4403}"/>
              </a:ext>
            </a:extLst>
          </p:cNvPr>
          <p:cNvPicPr>
            <a:picLocks noChangeAspect="1"/>
          </p:cNvPicPr>
          <p:nvPr/>
        </p:nvPicPr>
        <p:blipFill>
          <a:blip r:embed="rId2"/>
          <a:stretch>
            <a:fillRect/>
          </a:stretch>
        </p:blipFill>
        <p:spPr>
          <a:xfrm>
            <a:off x="514340" y="1776161"/>
            <a:ext cx="8305800" cy="355600"/>
          </a:xfrm>
          <a:prstGeom prst="rect">
            <a:avLst/>
          </a:prstGeom>
        </p:spPr>
      </p:pic>
      <p:grpSp>
        <p:nvGrpSpPr>
          <p:cNvPr id="12" name="组合 11">
            <a:extLst>
              <a:ext uri="{FF2B5EF4-FFF2-40B4-BE49-F238E27FC236}">
                <a16:creationId xmlns:a16="http://schemas.microsoft.com/office/drawing/2014/main" id="{4BB80352-4B5B-5040-BB6D-351454F134EF}"/>
              </a:ext>
            </a:extLst>
          </p:cNvPr>
          <p:cNvGrpSpPr/>
          <p:nvPr/>
        </p:nvGrpSpPr>
        <p:grpSpPr>
          <a:xfrm>
            <a:off x="1979712" y="3079084"/>
            <a:ext cx="3446411" cy="734908"/>
            <a:chOff x="1979712" y="3079084"/>
            <a:chExt cx="3446411" cy="734908"/>
          </a:xfrm>
        </p:grpSpPr>
        <p:sp>
          <p:nvSpPr>
            <p:cNvPr id="3" name="椭圆 2">
              <a:extLst>
                <a:ext uri="{FF2B5EF4-FFF2-40B4-BE49-F238E27FC236}">
                  <a16:creationId xmlns:a16="http://schemas.microsoft.com/office/drawing/2014/main" id="{2E9F2F59-C020-EE4C-80B8-96FB16DCC114}"/>
                </a:ext>
              </a:extLst>
            </p:cNvPr>
            <p:cNvSpPr/>
            <p:nvPr/>
          </p:nvSpPr>
          <p:spPr bwMode="auto">
            <a:xfrm>
              <a:off x="2637757"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2" name="椭圆 41">
              <a:extLst>
                <a:ext uri="{FF2B5EF4-FFF2-40B4-BE49-F238E27FC236}">
                  <a16:creationId xmlns:a16="http://schemas.microsoft.com/office/drawing/2014/main" id="{4E3E2ED8-FE41-8A40-92F4-0AAAA90D28E7}"/>
                </a:ext>
              </a:extLst>
            </p:cNvPr>
            <p:cNvSpPr/>
            <p:nvPr/>
          </p:nvSpPr>
          <p:spPr bwMode="auto">
            <a:xfrm>
              <a:off x="3779912"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5" name="椭圆 44">
              <a:extLst>
                <a:ext uri="{FF2B5EF4-FFF2-40B4-BE49-F238E27FC236}">
                  <a16:creationId xmlns:a16="http://schemas.microsoft.com/office/drawing/2014/main" id="{EE1F699B-B200-B14E-A8F3-F219A8589AFA}"/>
                </a:ext>
              </a:extLst>
            </p:cNvPr>
            <p:cNvSpPr/>
            <p:nvPr/>
          </p:nvSpPr>
          <p:spPr bwMode="auto">
            <a:xfrm>
              <a:off x="4922067"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6" name="直线箭头连接符 5">
              <a:extLst>
                <a:ext uri="{FF2B5EF4-FFF2-40B4-BE49-F238E27FC236}">
                  <a16:creationId xmlns:a16="http://schemas.microsoft.com/office/drawing/2014/main" id="{AD866607-AE76-C64B-9D09-4F3C845AD11E}"/>
                </a:ext>
              </a:extLst>
            </p:cNvPr>
            <p:cNvCxnSpPr>
              <a:endCxn id="3" idx="2"/>
            </p:cNvCxnSpPr>
            <p:nvPr/>
          </p:nvCxnSpPr>
          <p:spPr bwMode="auto">
            <a:xfrm>
              <a:off x="1979712" y="3561964"/>
              <a:ext cx="65804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a:extLst>
                <a:ext uri="{FF2B5EF4-FFF2-40B4-BE49-F238E27FC236}">
                  <a16:creationId xmlns:a16="http://schemas.microsoft.com/office/drawing/2014/main" id="{6C678C13-9874-CF48-85E4-46871E64CB26}"/>
                </a:ext>
              </a:extLst>
            </p:cNvPr>
            <p:cNvCxnSpPr>
              <a:cxnSpLocks/>
              <a:endCxn id="42" idx="2"/>
            </p:cNvCxnSpPr>
            <p:nvPr/>
          </p:nvCxnSpPr>
          <p:spPr bwMode="auto">
            <a:xfrm>
              <a:off x="3141813" y="3561964"/>
              <a:ext cx="63809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9" name="直线箭头连接符 48">
              <a:extLst>
                <a:ext uri="{FF2B5EF4-FFF2-40B4-BE49-F238E27FC236}">
                  <a16:creationId xmlns:a16="http://schemas.microsoft.com/office/drawing/2014/main" id="{B4DCA154-E632-5843-971C-3DB65EC5DAC9}"/>
                </a:ext>
              </a:extLst>
            </p:cNvPr>
            <p:cNvCxnSpPr>
              <a:cxnSpLocks/>
              <a:stCxn id="42" idx="6"/>
            </p:cNvCxnSpPr>
            <p:nvPr/>
          </p:nvCxnSpPr>
          <p:spPr bwMode="auto">
            <a:xfrm>
              <a:off x="4283968" y="3561964"/>
              <a:ext cx="63809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 name="文本框 6">
              <a:extLst>
                <a:ext uri="{FF2B5EF4-FFF2-40B4-BE49-F238E27FC236}">
                  <a16:creationId xmlns:a16="http://schemas.microsoft.com/office/drawing/2014/main" id="{45578B6C-C046-C343-8E61-C09BE8C97996}"/>
                </a:ext>
              </a:extLst>
            </p:cNvPr>
            <p:cNvSpPr txBox="1"/>
            <p:nvPr/>
          </p:nvSpPr>
          <p:spPr>
            <a:xfrm>
              <a:off x="3275856" y="307908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sp>
          <p:nvSpPr>
            <p:cNvPr id="53" name="文本框 52">
              <a:extLst>
                <a:ext uri="{FF2B5EF4-FFF2-40B4-BE49-F238E27FC236}">
                  <a16:creationId xmlns:a16="http://schemas.microsoft.com/office/drawing/2014/main" id="{8249DD29-34AE-B348-9893-03B15819C516}"/>
                </a:ext>
              </a:extLst>
            </p:cNvPr>
            <p:cNvSpPr txBox="1"/>
            <p:nvPr/>
          </p:nvSpPr>
          <p:spPr>
            <a:xfrm>
              <a:off x="4412825" y="3087814"/>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3" name="组合 12">
            <a:extLst>
              <a:ext uri="{FF2B5EF4-FFF2-40B4-BE49-F238E27FC236}">
                <a16:creationId xmlns:a16="http://schemas.microsoft.com/office/drawing/2014/main" id="{A1A05C02-1CF0-DB46-8653-B3F41A3CAD54}"/>
              </a:ext>
            </a:extLst>
          </p:cNvPr>
          <p:cNvGrpSpPr/>
          <p:nvPr/>
        </p:nvGrpSpPr>
        <p:grpSpPr>
          <a:xfrm>
            <a:off x="5426123" y="3079084"/>
            <a:ext cx="1142155" cy="734908"/>
            <a:chOff x="5426123" y="3079084"/>
            <a:chExt cx="1142155" cy="734908"/>
          </a:xfrm>
        </p:grpSpPr>
        <p:sp>
          <p:nvSpPr>
            <p:cNvPr id="46" name="椭圆 45">
              <a:extLst>
                <a:ext uri="{FF2B5EF4-FFF2-40B4-BE49-F238E27FC236}">
                  <a16:creationId xmlns:a16="http://schemas.microsoft.com/office/drawing/2014/main" id="{9F6E6178-0781-A748-92CE-56F0410B6947}"/>
                </a:ext>
              </a:extLst>
            </p:cNvPr>
            <p:cNvSpPr/>
            <p:nvPr/>
          </p:nvSpPr>
          <p:spPr bwMode="auto">
            <a:xfrm>
              <a:off x="6064222"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52" name="直线箭头连接符 51">
              <a:extLst>
                <a:ext uri="{FF2B5EF4-FFF2-40B4-BE49-F238E27FC236}">
                  <a16:creationId xmlns:a16="http://schemas.microsoft.com/office/drawing/2014/main" id="{9F7BFA23-EA48-0A42-87DB-725D2AEE93C5}"/>
                </a:ext>
              </a:extLst>
            </p:cNvPr>
            <p:cNvCxnSpPr/>
            <p:nvPr/>
          </p:nvCxnSpPr>
          <p:spPr bwMode="auto">
            <a:xfrm>
              <a:off x="5426123" y="3562397"/>
              <a:ext cx="65804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4" name="文本框 53">
              <a:extLst>
                <a:ext uri="{FF2B5EF4-FFF2-40B4-BE49-F238E27FC236}">
                  <a16:creationId xmlns:a16="http://schemas.microsoft.com/office/drawing/2014/main" id="{29DF4FC5-4E9B-D74C-A067-D0F48D27E0BB}"/>
                </a:ext>
              </a:extLst>
            </p:cNvPr>
            <p:cNvSpPr txBox="1"/>
            <p:nvPr/>
          </p:nvSpPr>
          <p:spPr>
            <a:xfrm>
              <a:off x="5574928" y="307908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grpSp>
      <p:grpSp>
        <p:nvGrpSpPr>
          <p:cNvPr id="15" name="组合 14">
            <a:extLst>
              <a:ext uri="{FF2B5EF4-FFF2-40B4-BE49-F238E27FC236}">
                <a16:creationId xmlns:a16="http://schemas.microsoft.com/office/drawing/2014/main" id="{C436B1FD-F17B-D04A-87A4-680CF655A368}"/>
              </a:ext>
            </a:extLst>
          </p:cNvPr>
          <p:cNvGrpSpPr/>
          <p:nvPr/>
        </p:nvGrpSpPr>
        <p:grpSpPr>
          <a:xfrm>
            <a:off x="2885896" y="2276872"/>
            <a:ext cx="3414295" cy="1631069"/>
            <a:chOff x="2885896" y="2276872"/>
            <a:chExt cx="3414295" cy="1631069"/>
          </a:xfrm>
        </p:grpSpPr>
        <p:sp>
          <p:nvSpPr>
            <p:cNvPr id="8" name="弧 7">
              <a:extLst>
                <a:ext uri="{FF2B5EF4-FFF2-40B4-BE49-F238E27FC236}">
                  <a16:creationId xmlns:a16="http://schemas.microsoft.com/office/drawing/2014/main" id="{DEE479DC-6526-404A-B228-BC0A8A2CB39F}"/>
                </a:ext>
              </a:extLst>
            </p:cNvPr>
            <p:cNvSpPr/>
            <p:nvPr/>
          </p:nvSpPr>
          <p:spPr bwMode="auto">
            <a:xfrm>
              <a:off x="2885896" y="2647042"/>
              <a:ext cx="3414295" cy="1260899"/>
            </a:xfrm>
            <a:prstGeom prst="arc">
              <a:avLst>
                <a:gd name="adj1" fmla="val 10775232"/>
                <a:gd name="adj2" fmla="val 0"/>
              </a:avLst>
            </a:prstGeom>
            <a:noFill/>
            <a:ln w="9525" cap="flat" cmpd="sng" algn="ctr">
              <a:solidFill>
                <a:srgbClr val="000000"/>
              </a:solidFill>
              <a:prstDash val="solid"/>
              <a:round/>
              <a:headEnd type="triangle" w="lg" len="lg"/>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5" name="文本框 54">
              <a:extLst>
                <a:ext uri="{FF2B5EF4-FFF2-40B4-BE49-F238E27FC236}">
                  <a16:creationId xmlns:a16="http://schemas.microsoft.com/office/drawing/2014/main" id="{935EE019-F614-D34F-B011-9E126CF24ECD}"/>
                </a:ext>
              </a:extLst>
            </p:cNvPr>
            <p:cNvSpPr txBox="1"/>
            <p:nvPr/>
          </p:nvSpPr>
          <p:spPr>
            <a:xfrm>
              <a:off x="4427587" y="2276872"/>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6" name="组合 15">
            <a:extLst>
              <a:ext uri="{FF2B5EF4-FFF2-40B4-BE49-F238E27FC236}">
                <a16:creationId xmlns:a16="http://schemas.microsoft.com/office/drawing/2014/main" id="{0D5830ED-FA53-E74B-A7B1-F158E06447ED}"/>
              </a:ext>
            </a:extLst>
          </p:cNvPr>
          <p:cNvGrpSpPr/>
          <p:nvPr/>
        </p:nvGrpSpPr>
        <p:grpSpPr>
          <a:xfrm>
            <a:off x="2713524" y="3791831"/>
            <a:ext cx="392274" cy="822253"/>
            <a:chOff x="2713524" y="3791831"/>
            <a:chExt cx="392274" cy="822253"/>
          </a:xfrm>
        </p:grpSpPr>
        <p:sp>
          <p:nvSpPr>
            <p:cNvPr id="58" name="弧 57">
              <a:extLst>
                <a:ext uri="{FF2B5EF4-FFF2-40B4-BE49-F238E27FC236}">
                  <a16:creationId xmlns:a16="http://schemas.microsoft.com/office/drawing/2014/main" id="{C6408978-EE08-C341-9E04-8C65B0240CC1}"/>
                </a:ext>
              </a:extLst>
            </p:cNvPr>
            <p:cNvSpPr/>
            <p:nvPr/>
          </p:nvSpPr>
          <p:spPr bwMode="auto">
            <a:xfrm rot="641817">
              <a:off x="2713524" y="379183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77" name="文本框 76">
              <a:extLst>
                <a:ext uri="{FF2B5EF4-FFF2-40B4-BE49-F238E27FC236}">
                  <a16:creationId xmlns:a16="http://schemas.microsoft.com/office/drawing/2014/main" id="{AA6F0CAC-911F-3D44-9E3A-B7A697D2DB88}"/>
                </a:ext>
              </a:extLst>
            </p:cNvPr>
            <p:cNvSpPr txBox="1"/>
            <p:nvPr/>
          </p:nvSpPr>
          <p:spPr>
            <a:xfrm>
              <a:off x="2729442" y="4213974"/>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7" name="组合 16">
            <a:extLst>
              <a:ext uri="{FF2B5EF4-FFF2-40B4-BE49-F238E27FC236}">
                <a16:creationId xmlns:a16="http://schemas.microsoft.com/office/drawing/2014/main" id="{DF4085E2-8747-2040-AE93-88791CCDA65B}"/>
              </a:ext>
            </a:extLst>
          </p:cNvPr>
          <p:cNvGrpSpPr/>
          <p:nvPr/>
        </p:nvGrpSpPr>
        <p:grpSpPr>
          <a:xfrm>
            <a:off x="3844391" y="3791831"/>
            <a:ext cx="392274" cy="822253"/>
            <a:chOff x="3844391" y="3791831"/>
            <a:chExt cx="392274" cy="822253"/>
          </a:xfrm>
        </p:grpSpPr>
        <p:sp>
          <p:nvSpPr>
            <p:cNvPr id="78" name="弧 77">
              <a:extLst>
                <a:ext uri="{FF2B5EF4-FFF2-40B4-BE49-F238E27FC236}">
                  <a16:creationId xmlns:a16="http://schemas.microsoft.com/office/drawing/2014/main" id="{7362623C-D5B7-4846-AB26-CA99C72FFCB9}"/>
                </a:ext>
              </a:extLst>
            </p:cNvPr>
            <p:cNvSpPr/>
            <p:nvPr/>
          </p:nvSpPr>
          <p:spPr bwMode="auto">
            <a:xfrm rot="641817">
              <a:off x="3844391" y="379183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79" name="文本框 78">
              <a:extLst>
                <a:ext uri="{FF2B5EF4-FFF2-40B4-BE49-F238E27FC236}">
                  <a16:creationId xmlns:a16="http://schemas.microsoft.com/office/drawing/2014/main" id="{BF79B1AC-497E-404F-B821-BB024D4ADFC6}"/>
                </a:ext>
              </a:extLst>
            </p:cNvPr>
            <p:cNvSpPr txBox="1"/>
            <p:nvPr/>
          </p:nvSpPr>
          <p:spPr>
            <a:xfrm>
              <a:off x="3851920" y="421397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grpSp>
      <p:grpSp>
        <p:nvGrpSpPr>
          <p:cNvPr id="18" name="组合 17">
            <a:extLst>
              <a:ext uri="{FF2B5EF4-FFF2-40B4-BE49-F238E27FC236}">
                <a16:creationId xmlns:a16="http://schemas.microsoft.com/office/drawing/2014/main" id="{3156E725-2469-984A-A517-5C9D56584895}"/>
              </a:ext>
            </a:extLst>
          </p:cNvPr>
          <p:cNvGrpSpPr/>
          <p:nvPr/>
        </p:nvGrpSpPr>
        <p:grpSpPr>
          <a:xfrm>
            <a:off x="4981709" y="3791831"/>
            <a:ext cx="392274" cy="822253"/>
            <a:chOff x="4981709" y="3791831"/>
            <a:chExt cx="392274" cy="822253"/>
          </a:xfrm>
        </p:grpSpPr>
        <p:sp>
          <p:nvSpPr>
            <p:cNvPr id="80" name="弧 79">
              <a:extLst>
                <a:ext uri="{FF2B5EF4-FFF2-40B4-BE49-F238E27FC236}">
                  <a16:creationId xmlns:a16="http://schemas.microsoft.com/office/drawing/2014/main" id="{23F5C3F6-A62A-334F-B4ED-883008C991BE}"/>
                </a:ext>
              </a:extLst>
            </p:cNvPr>
            <p:cNvSpPr/>
            <p:nvPr/>
          </p:nvSpPr>
          <p:spPr bwMode="auto">
            <a:xfrm rot="641817">
              <a:off x="4981709" y="379183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1" name="文本框 80">
              <a:extLst>
                <a:ext uri="{FF2B5EF4-FFF2-40B4-BE49-F238E27FC236}">
                  <a16:creationId xmlns:a16="http://schemas.microsoft.com/office/drawing/2014/main" id="{CFCE26BA-8654-7A4B-8EE6-20D149A6759B}"/>
                </a:ext>
              </a:extLst>
            </p:cNvPr>
            <p:cNvSpPr txBox="1"/>
            <p:nvPr/>
          </p:nvSpPr>
          <p:spPr>
            <a:xfrm>
              <a:off x="4982787" y="4213974"/>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9" name="组合 18">
            <a:extLst>
              <a:ext uri="{FF2B5EF4-FFF2-40B4-BE49-F238E27FC236}">
                <a16:creationId xmlns:a16="http://schemas.microsoft.com/office/drawing/2014/main" id="{2F6DAA7D-BB6C-9647-874F-1219A7147172}"/>
              </a:ext>
            </a:extLst>
          </p:cNvPr>
          <p:cNvGrpSpPr/>
          <p:nvPr/>
        </p:nvGrpSpPr>
        <p:grpSpPr>
          <a:xfrm>
            <a:off x="6134217" y="3801477"/>
            <a:ext cx="392274" cy="812607"/>
            <a:chOff x="6134217" y="3801477"/>
            <a:chExt cx="392274" cy="812607"/>
          </a:xfrm>
        </p:grpSpPr>
        <p:sp>
          <p:nvSpPr>
            <p:cNvPr id="82" name="弧 81">
              <a:extLst>
                <a:ext uri="{FF2B5EF4-FFF2-40B4-BE49-F238E27FC236}">
                  <a16:creationId xmlns:a16="http://schemas.microsoft.com/office/drawing/2014/main" id="{91D06990-68C9-3748-BBD9-580FF7D4E2FA}"/>
                </a:ext>
              </a:extLst>
            </p:cNvPr>
            <p:cNvSpPr/>
            <p:nvPr/>
          </p:nvSpPr>
          <p:spPr bwMode="auto">
            <a:xfrm rot="641817">
              <a:off x="6134217" y="3801477"/>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3" name="文本框 82">
              <a:extLst>
                <a:ext uri="{FF2B5EF4-FFF2-40B4-BE49-F238E27FC236}">
                  <a16:creationId xmlns:a16="http://schemas.microsoft.com/office/drawing/2014/main" id="{9BFF713C-6A58-1C4C-AFAF-789D94BD46BB}"/>
                </a:ext>
              </a:extLst>
            </p:cNvPr>
            <p:cNvSpPr txBox="1"/>
            <p:nvPr/>
          </p:nvSpPr>
          <p:spPr>
            <a:xfrm>
              <a:off x="6156176" y="421397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grpSp>
      <p:sp>
        <p:nvSpPr>
          <p:cNvPr id="84" name="椭圆 83">
            <a:extLst>
              <a:ext uri="{FF2B5EF4-FFF2-40B4-BE49-F238E27FC236}">
                <a16:creationId xmlns:a16="http://schemas.microsoft.com/office/drawing/2014/main" id="{260949E1-4C36-7144-9E50-204292482DE5}"/>
              </a:ext>
            </a:extLst>
          </p:cNvPr>
          <p:cNvSpPr/>
          <p:nvPr/>
        </p:nvSpPr>
        <p:spPr bwMode="auto">
          <a:xfrm>
            <a:off x="4981278" y="3372227"/>
            <a:ext cx="385634" cy="386889"/>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6" name="椭圆 85">
            <a:extLst>
              <a:ext uri="{FF2B5EF4-FFF2-40B4-BE49-F238E27FC236}">
                <a16:creationId xmlns:a16="http://schemas.microsoft.com/office/drawing/2014/main" id="{0E325BAE-CBA8-F044-B000-CE6A5D0306EA}"/>
              </a:ext>
            </a:extLst>
          </p:cNvPr>
          <p:cNvSpPr/>
          <p:nvPr/>
        </p:nvSpPr>
        <p:spPr bwMode="auto">
          <a:xfrm>
            <a:off x="6125938" y="3368418"/>
            <a:ext cx="385634" cy="386889"/>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grpSp>
        <p:nvGrpSpPr>
          <p:cNvPr id="11" name="组合 10">
            <a:extLst>
              <a:ext uri="{FF2B5EF4-FFF2-40B4-BE49-F238E27FC236}">
                <a16:creationId xmlns:a16="http://schemas.microsoft.com/office/drawing/2014/main" id="{A46C027D-3210-F446-BF00-E6678AA65C90}"/>
              </a:ext>
            </a:extLst>
          </p:cNvPr>
          <p:cNvGrpSpPr/>
          <p:nvPr/>
        </p:nvGrpSpPr>
        <p:grpSpPr>
          <a:xfrm>
            <a:off x="586016" y="4666099"/>
            <a:ext cx="8234124" cy="1996638"/>
            <a:chOff x="586016" y="4666099"/>
            <a:chExt cx="8234124" cy="1996638"/>
          </a:xfrm>
        </p:grpSpPr>
        <p:sp>
          <p:nvSpPr>
            <p:cNvPr id="87" name="文本框 86">
              <a:extLst>
                <a:ext uri="{FF2B5EF4-FFF2-40B4-BE49-F238E27FC236}">
                  <a16:creationId xmlns:a16="http://schemas.microsoft.com/office/drawing/2014/main" id="{3C483157-0C00-CC4B-A143-B3314A595F05}"/>
                </a:ext>
              </a:extLst>
            </p:cNvPr>
            <p:cNvSpPr txBox="1"/>
            <p:nvPr/>
          </p:nvSpPr>
          <p:spPr>
            <a:xfrm>
              <a:off x="586016" y="4666099"/>
              <a:ext cx="8234124" cy="461665"/>
            </a:xfrm>
            <a:prstGeom prst="rect">
              <a:avLst/>
            </a:prstGeom>
            <a:noFill/>
          </p:spPr>
          <p:txBody>
            <a:bodyPr wrap="square" rtlCol="0">
              <a:spAutoFit/>
            </a:bodyPr>
            <a:lstStyle/>
            <a:p>
              <a:pPr algn="l"/>
              <a:r>
                <a:rPr kumimoji="1" lang="zh-CN" altLang="en-US" sz="2400" b="0" i="0" dirty="0">
                  <a:solidFill>
                    <a:srgbClr val="000000"/>
                  </a:solidFill>
                </a:rPr>
                <a:t>解：此题的难点在于如何实现奇数。基本的策略是即将形成</a:t>
              </a:r>
            </a:p>
          </p:txBody>
        </p:sp>
        <p:sp>
          <p:nvSpPr>
            <p:cNvPr id="88" name="文本框 87">
              <a:extLst>
                <a:ext uri="{FF2B5EF4-FFF2-40B4-BE49-F238E27FC236}">
                  <a16:creationId xmlns:a16="http://schemas.microsoft.com/office/drawing/2014/main" id="{24108B6E-9411-EB46-870D-8E4DAC906163}"/>
                </a:ext>
              </a:extLst>
            </p:cNvPr>
            <p:cNvSpPr txBox="1"/>
            <p:nvPr/>
          </p:nvSpPr>
          <p:spPr>
            <a:xfrm>
              <a:off x="586016" y="5176783"/>
              <a:ext cx="8234124" cy="461665"/>
            </a:xfrm>
            <a:prstGeom prst="rect">
              <a:avLst/>
            </a:prstGeom>
            <a:noFill/>
          </p:spPr>
          <p:txBody>
            <a:bodyPr wrap="square" rtlCol="0">
              <a:spAutoFit/>
            </a:bodyPr>
            <a:lstStyle/>
            <a:p>
              <a:pPr algn="l"/>
              <a:r>
                <a:rPr kumimoji="1" lang="zh-CN" altLang="en-US" sz="2400" b="0" i="0" dirty="0">
                  <a:solidFill>
                    <a:srgbClr val="000000"/>
                  </a:solidFill>
                </a:rPr>
                <a:t>偶数个</a:t>
              </a:r>
              <a:r>
                <a:rPr kumimoji="1" lang="en-US" altLang="zh-CN" sz="2400" b="0" i="0" dirty="0">
                  <a:solidFill>
                    <a:srgbClr val="000000"/>
                  </a:solidFill>
                </a:rPr>
                <a:t>01</a:t>
              </a:r>
              <a:r>
                <a:rPr kumimoji="1" lang="zh-CN" altLang="en-US" sz="2400" b="0" i="0" dirty="0">
                  <a:solidFill>
                    <a:srgbClr val="000000"/>
                  </a:solidFill>
                </a:rPr>
                <a:t>子串时就远离终结状态。需要注意的是，该串并不</a:t>
              </a:r>
            </a:p>
          </p:txBody>
        </p:sp>
        <p:sp>
          <p:nvSpPr>
            <p:cNvPr id="89" name="文本框 88">
              <a:extLst>
                <a:ext uri="{FF2B5EF4-FFF2-40B4-BE49-F238E27FC236}">
                  <a16:creationId xmlns:a16="http://schemas.microsoft.com/office/drawing/2014/main" id="{B0E47502-4520-3447-B521-6B7712153D0A}"/>
                </a:ext>
              </a:extLst>
            </p:cNvPr>
            <p:cNvSpPr txBox="1"/>
            <p:nvPr/>
          </p:nvSpPr>
          <p:spPr>
            <a:xfrm>
              <a:off x="586016" y="5687467"/>
              <a:ext cx="8234124" cy="461665"/>
            </a:xfrm>
            <a:prstGeom prst="rect">
              <a:avLst/>
            </a:prstGeom>
            <a:noFill/>
          </p:spPr>
          <p:txBody>
            <a:bodyPr wrap="square" rtlCol="0">
              <a:spAutoFit/>
            </a:bodyPr>
            <a:lstStyle/>
            <a:p>
              <a:pPr algn="l"/>
              <a:r>
                <a:rPr kumimoji="1" lang="zh-CN" altLang="en-US" sz="2400" b="0" i="0" dirty="0">
                  <a:solidFill>
                    <a:srgbClr val="000000"/>
                  </a:solidFill>
                </a:rPr>
                <a:t>子串</a:t>
              </a:r>
              <a:r>
                <a:rPr kumimoji="1" lang="en-US" altLang="zh-CN" sz="2400" b="0" i="0" dirty="0">
                  <a:solidFill>
                    <a:srgbClr val="000000"/>
                  </a:solidFill>
                </a:rPr>
                <a:t>01</a:t>
              </a:r>
              <a:r>
                <a:rPr kumimoji="1" lang="zh-CN" altLang="en-US" sz="2400" b="0" i="0" dirty="0">
                  <a:solidFill>
                    <a:srgbClr val="000000"/>
                  </a:solidFill>
                </a:rPr>
                <a:t>的幂，只是包含子串</a:t>
              </a:r>
              <a:r>
                <a:rPr kumimoji="1" lang="en-US" altLang="zh-CN" sz="2400" b="0" i="0" dirty="0">
                  <a:solidFill>
                    <a:srgbClr val="000000"/>
                  </a:solidFill>
                </a:rPr>
                <a:t>01</a:t>
              </a:r>
              <a:r>
                <a:rPr lang="zh-CN" altLang="en-US" sz="2400" b="0" i="0" dirty="0">
                  <a:solidFill>
                    <a:srgbClr val="000000"/>
                  </a:solidFill>
                </a:rPr>
                <a:t>，所以还有其他的子串。初始</a:t>
              </a:r>
              <a:endParaRPr kumimoji="1" lang="zh-CN" altLang="en-US" sz="2400" b="0" i="0" dirty="0">
                <a:solidFill>
                  <a:srgbClr val="000000"/>
                </a:solidFill>
              </a:endParaRPr>
            </a:p>
          </p:txBody>
        </p:sp>
        <p:sp>
          <p:nvSpPr>
            <p:cNvPr id="90" name="文本框 89">
              <a:extLst>
                <a:ext uri="{FF2B5EF4-FFF2-40B4-BE49-F238E27FC236}">
                  <a16:creationId xmlns:a16="http://schemas.microsoft.com/office/drawing/2014/main" id="{8C3E2289-5EF2-F947-822D-6EA9B20420F1}"/>
                </a:ext>
              </a:extLst>
            </p:cNvPr>
            <p:cNvSpPr txBox="1"/>
            <p:nvPr/>
          </p:nvSpPr>
          <p:spPr>
            <a:xfrm>
              <a:off x="586016" y="6201072"/>
              <a:ext cx="8234124" cy="461665"/>
            </a:xfrm>
            <a:prstGeom prst="rect">
              <a:avLst/>
            </a:prstGeom>
            <a:noFill/>
          </p:spPr>
          <p:txBody>
            <a:bodyPr wrap="square" rtlCol="0">
              <a:spAutoFit/>
            </a:bodyPr>
            <a:lstStyle/>
            <a:p>
              <a:pPr algn="l"/>
              <a:r>
                <a:rPr kumimoji="1" lang="zh-CN" altLang="en-US" sz="2400" b="0" i="0" dirty="0">
                  <a:solidFill>
                    <a:srgbClr val="000000"/>
                  </a:solidFill>
                </a:rPr>
                <a:t>节点的含义是包含了偶数个子串</a:t>
              </a:r>
              <a:r>
                <a:rPr kumimoji="1" lang="en-US" altLang="zh-CN" sz="2400" b="0" i="0" dirty="0">
                  <a:solidFill>
                    <a:srgbClr val="000000"/>
                  </a:solidFill>
                </a:rPr>
                <a:t>01</a:t>
              </a:r>
              <a:r>
                <a:rPr kumimoji="1" lang="zh-CN" altLang="en-US" sz="2400" b="0" i="0" dirty="0">
                  <a:solidFill>
                    <a:srgbClr val="000000"/>
                  </a:solidFill>
                </a:rPr>
                <a:t>。</a:t>
              </a:r>
            </a:p>
          </p:txBody>
        </p:sp>
      </p:grpSp>
    </p:spTree>
    <p:extLst>
      <p:ext uri="{BB962C8B-B14F-4D97-AF65-F5344CB8AC3E}">
        <p14:creationId xmlns:p14="http://schemas.microsoft.com/office/powerpoint/2010/main" val="355252530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39</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6</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51E3E68B-0954-0143-AAD1-D62D087110C3}"/>
              </a:ext>
            </a:extLst>
          </p:cNvPr>
          <p:cNvPicPr>
            <a:picLocks noChangeAspect="1"/>
          </p:cNvPicPr>
          <p:nvPr/>
        </p:nvPicPr>
        <p:blipFill>
          <a:blip r:embed="rId2"/>
          <a:stretch>
            <a:fillRect/>
          </a:stretch>
        </p:blipFill>
        <p:spPr>
          <a:xfrm>
            <a:off x="573051" y="1844824"/>
            <a:ext cx="7997898" cy="349908"/>
          </a:xfrm>
          <a:prstGeom prst="rect">
            <a:avLst/>
          </a:prstGeom>
        </p:spPr>
      </p:pic>
      <p:grpSp>
        <p:nvGrpSpPr>
          <p:cNvPr id="24" name="组合 23">
            <a:extLst>
              <a:ext uri="{FF2B5EF4-FFF2-40B4-BE49-F238E27FC236}">
                <a16:creationId xmlns:a16="http://schemas.microsoft.com/office/drawing/2014/main" id="{E225745C-7515-3D48-B2EE-747F2C3222E7}"/>
              </a:ext>
            </a:extLst>
          </p:cNvPr>
          <p:cNvGrpSpPr/>
          <p:nvPr/>
        </p:nvGrpSpPr>
        <p:grpSpPr>
          <a:xfrm>
            <a:off x="2972639" y="2542368"/>
            <a:ext cx="2592363" cy="1360757"/>
            <a:chOff x="2972639" y="2542368"/>
            <a:chExt cx="2592363" cy="1360757"/>
          </a:xfrm>
        </p:grpSpPr>
        <p:sp>
          <p:nvSpPr>
            <p:cNvPr id="5" name="椭圆 4">
              <a:extLst>
                <a:ext uri="{FF2B5EF4-FFF2-40B4-BE49-F238E27FC236}">
                  <a16:creationId xmlns:a16="http://schemas.microsoft.com/office/drawing/2014/main" id="{27C65559-7052-CE46-87F1-45B970D08B6F}"/>
                </a:ext>
              </a:extLst>
            </p:cNvPr>
            <p:cNvSpPr/>
            <p:nvPr/>
          </p:nvSpPr>
          <p:spPr bwMode="auto">
            <a:xfrm>
              <a:off x="3578998" y="2970718"/>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3" name="椭圆 42">
              <a:extLst>
                <a:ext uri="{FF2B5EF4-FFF2-40B4-BE49-F238E27FC236}">
                  <a16:creationId xmlns:a16="http://schemas.microsoft.com/office/drawing/2014/main" id="{4C7F3C48-ECB3-334D-BC37-4D0683049279}"/>
                </a:ext>
              </a:extLst>
            </p:cNvPr>
            <p:cNvSpPr/>
            <p:nvPr/>
          </p:nvSpPr>
          <p:spPr bwMode="auto">
            <a:xfrm>
              <a:off x="5060946" y="2970718"/>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10" name="直线箭头连接符 9">
              <a:extLst>
                <a:ext uri="{FF2B5EF4-FFF2-40B4-BE49-F238E27FC236}">
                  <a16:creationId xmlns:a16="http://schemas.microsoft.com/office/drawing/2014/main" id="{A32DDBFF-CBC2-1E4E-91F9-178A53584693}"/>
                </a:ext>
              </a:extLst>
            </p:cNvPr>
            <p:cNvCxnSpPr>
              <a:stCxn id="5" idx="7"/>
              <a:endCxn id="43" idx="1"/>
            </p:cNvCxnSpPr>
            <p:nvPr/>
          </p:nvCxnSpPr>
          <p:spPr bwMode="auto">
            <a:xfrm>
              <a:off x="4009237" y="3044535"/>
              <a:ext cx="1125526"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7" name="直线箭头连接符 46">
              <a:extLst>
                <a:ext uri="{FF2B5EF4-FFF2-40B4-BE49-F238E27FC236}">
                  <a16:creationId xmlns:a16="http://schemas.microsoft.com/office/drawing/2014/main" id="{3F3C63E5-88BD-F840-B7F1-E357C5F85053}"/>
                </a:ext>
              </a:extLst>
            </p:cNvPr>
            <p:cNvCxnSpPr>
              <a:cxnSpLocks/>
              <a:stCxn id="43" idx="3"/>
              <a:endCxn id="5" idx="5"/>
            </p:cNvCxnSpPr>
            <p:nvPr/>
          </p:nvCxnSpPr>
          <p:spPr bwMode="auto">
            <a:xfrm flipH="1">
              <a:off x="4009237" y="3400957"/>
              <a:ext cx="1125526"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0" name="直线箭头连接符 49">
              <a:extLst>
                <a:ext uri="{FF2B5EF4-FFF2-40B4-BE49-F238E27FC236}">
                  <a16:creationId xmlns:a16="http://schemas.microsoft.com/office/drawing/2014/main" id="{6D17CA3A-FB1D-AF4A-B5EE-775DBD20B431}"/>
                </a:ext>
              </a:extLst>
            </p:cNvPr>
            <p:cNvCxnSpPr>
              <a:cxnSpLocks/>
            </p:cNvCxnSpPr>
            <p:nvPr/>
          </p:nvCxnSpPr>
          <p:spPr bwMode="auto">
            <a:xfrm>
              <a:off x="2972639" y="3222746"/>
              <a:ext cx="60635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1" name="椭圆 50">
              <a:extLst>
                <a:ext uri="{FF2B5EF4-FFF2-40B4-BE49-F238E27FC236}">
                  <a16:creationId xmlns:a16="http://schemas.microsoft.com/office/drawing/2014/main" id="{05DB6574-E498-384B-9163-FA02D55BF7DA}"/>
                </a:ext>
              </a:extLst>
            </p:cNvPr>
            <p:cNvSpPr/>
            <p:nvPr/>
          </p:nvSpPr>
          <p:spPr bwMode="auto">
            <a:xfrm>
              <a:off x="5134762" y="3044535"/>
              <a:ext cx="358157" cy="35642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6" name="文本框 55">
              <a:extLst>
                <a:ext uri="{FF2B5EF4-FFF2-40B4-BE49-F238E27FC236}">
                  <a16:creationId xmlns:a16="http://schemas.microsoft.com/office/drawing/2014/main" id="{AC5F2429-A219-6046-A4FD-B8E44268608B}"/>
                </a:ext>
              </a:extLst>
            </p:cNvPr>
            <p:cNvSpPr txBox="1"/>
            <p:nvPr/>
          </p:nvSpPr>
          <p:spPr>
            <a:xfrm>
              <a:off x="4215968" y="2542368"/>
              <a:ext cx="83086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57" name="文本框 56">
              <a:extLst>
                <a:ext uri="{FF2B5EF4-FFF2-40B4-BE49-F238E27FC236}">
                  <a16:creationId xmlns:a16="http://schemas.microsoft.com/office/drawing/2014/main" id="{FEB20B22-7C85-D34D-A4DA-DDB8C6EFED51}"/>
                </a:ext>
              </a:extLst>
            </p:cNvPr>
            <p:cNvSpPr txBox="1"/>
            <p:nvPr/>
          </p:nvSpPr>
          <p:spPr>
            <a:xfrm>
              <a:off x="4215969" y="3441460"/>
              <a:ext cx="83086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23" name="组合 22">
            <a:extLst>
              <a:ext uri="{FF2B5EF4-FFF2-40B4-BE49-F238E27FC236}">
                <a16:creationId xmlns:a16="http://schemas.microsoft.com/office/drawing/2014/main" id="{0AC5C24B-53AA-B448-AFFC-26B14DBE59E5}"/>
              </a:ext>
            </a:extLst>
          </p:cNvPr>
          <p:cNvGrpSpPr/>
          <p:nvPr/>
        </p:nvGrpSpPr>
        <p:grpSpPr>
          <a:xfrm>
            <a:off x="573051" y="4098848"/>
            <a:ext cx="8234124" cy="1544866"/>
            <a:chOff x="573051" y="4098848"/>
            <a:chExt cx="8234124" cy="1544866"/>
          </a:xfrm>
        </p:grpSpPr>
        <p:sp>
          <p:nvSpPr>
            <p:cNvPr id="59" name="文本框 58">
              <a:extLst>
                <a:ext uri="{FF2B5EF4-FFF2-40B4-BE49-F238E27FC236}">
                  <a16:creationId xmlns:a16="http://schemas.microsoft.com/office/drawing/2014/main" id="{8DD153F3-83BF-1949-A9FB-842D12EF6A7B}"/>
                </a:ext>
              </a:extLst>
            </p:cNvPr>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这道题比较简单。题目等价于字符串的长度是奇数，这</a:t>
              </a:r>
              <a:endParaRPr kumimoji="1" lang="zh-CN" altLang="en-US" sz="2400" b="0" i="0" dirty="0">
                <a:solidFill>
                  <a:srgbClr val="000000"/>
                </a:solidFill>
              </a:endParaRPr>
            </a:p>
          </p:txBody>
        </p:sp>
        <p:sp>
          <p:nvSpPr>
            <p:cNvPr id="60" name="文本框 59">
              <a:extLst>
                <a:ext uri="{FF2B5EF4-FFF2-40B4-BE49-F238E27FC236}">
                  <a16:creationId xmlns:a16="http://schemas.microsoft.com/office/drawing/2014/main" id="{F35ED44A-41B3-3F4C-A1C0-3A56E6287B6E}"/>
                </a:ext>
              </a:extLst>
            </p:cNvPr>
            <p:cNvSpPr txBox="1"/>
            <p:nvPr/>
          </p:nvSpPr>
          <p:spPr>
            <a:xfrm>
              <a:off x="573051" y="4645007"/>
              <a:ext cx="8234124" cy="461665"/>
            </a:xfrm>
            <a:prstGeom prst="rect">
              <a:avLst/>
            </a:prstGeom>
            <a:noFill/>
          </p:spPr>
          <p:txBody>
            <a:bodyPr wrap="square" rtlCol="0">
              <a:spAutoFit/>
            </a:bodyPr>
            <a:lstStyle/>
            <a:p>
              <a:pPr algn="l"/>
              <a:r>
                <a:rPr kumimoji="1" lang="zh-CN" altLang="en-US" sz="2400" b="0" i="0" dirty="0">
                  <a:solidFill>
                    <a:srgbClr val="000000"/>
                  </a:solidFill>
                </a:rPr>
                <a:t>样就类似于电灯开关，比如按奇数次才处于开的状态。因此，</a:t>
              </a:r>
            </a:p>
          </p:txBody>
        </p:sp>
        <p:sp>
          <p:nvSpPr>
            <p:cNvPr id="61" name="文本框 60">
              <a:extLst>
                <a:ext uri="{FF2B5EF4-FFF2-40B4-BE49-F238E27FC236}">
                  <a16:creationId xmlns:a16="http://schemas.microsoft.com/office/drawing/2014/main" id="{F0529FBC-4432-2C41-8BE5-549E1EE12301}"/>
                </a:ext>
              </a:extLst>
            </p:cNvPr>
            <p:cNvSpPr txBox="1"/>
            <p:nvPr/>
          </p:nvSpPr>
          <p:spPr>
            <a:xfrm>
              <a:off x="573051" y="5182049"/>
              <a:ext cx="8234124" cy="461665"/>
            </a:xfrm>
            <a:prstGeom prst="rect">
              <a:avLst/>
            </a:prstGeom>
            <a:noFill/>
          </p:spPr>
          <p:txBody>
            <a:bodyPr wrap="square" rtlCol="0">
              <a:spAutoFit/>
            </a:bodyPr>
            <a:lstStyle/>
            <a:p>
              <a:pPr algn="l"/>
              <a:r>
                <a:rPr kumimoji="1" lang="zh-CN" altLang="en-US" sz="2400" b="0" i="0" dirty="0">
                  <a:solidFill>
                    <a:srgbClr val="000000"/>
                  </a:solidFill>
                </a:rPr>
                <a:t>很容易设计相应的</a:t>
              </a:r>
              <a:r>
                <a:rPr kumimoji="1" lang="en-US" altLang="zh-CN" sz="2400" b="0" i="0" dirty="0">
                  <a:solidFill>
                    <a:srgbClr val="000000"/>
                  </a:solidFill>
                </a:rPr>
                <a:t>DFA</a:t>
              </a:r>
              <a:r>
                <a:rPr kumimoji="1" lang="zh-CN" altLang="en-US" sz="2400" b="0" i="0" dirty="0">
                  <a:solidFill>
                    <a:srgbClr val="000000"/>
                  </a:solidFill>
                </a:rPr>
                <a:t>。</a:t>
              </a:r>
            </a:p>
          </p:txBody>
        </p:sp>
      </p:grpSp>
    </p:spTree>
    <p:extLst>
      <p:ext uri="{BB962C8B-B14F-4D97-AF65-F5344CB8AC3E}">
        <p14:creationId xmlns:p14="http://schemas.microsoft.com/office/powerpoint/2010/main" val="1351047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990600" y="3349625"/>
            <a:ext cx="2819400" cy="2527300"/>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400" i="0">
                <a:latin typeface="楷体_GB2312" pitchFamily="49" charset="-122"/>
                <a:ea typeface="楷体_GB2312" pitchFamily="49" charset="-122"/>
              </a:rPr>
              <a:t> </a:t>
            </a:r>
            <a:r>
              <a:rPr lang="zh-CN" altLang="en-US" sz="2400" i="0">
                <a:latin typeface="楷体_GB2312" pitchFamily="49" charset="-122"/>
                <a:ea typeface="楷体_GB2312" pitchFamily="49" charset="-122"/>
              </a:rPr>
              <a:t>有限状态集</a:t>
            </a:r>
            <a:endParaRPr lang="zh-CN" altLang="en-US" sz="2400" baseline="-25000">
              <a:latin typeface="楷体_GB2312" pitchFamily="49" charset="-122"/>
              <a:ea typeface="楷体_GB2312" pitchFamily="49" charset="-122"/>
            </a:endParaRPr>
          </a:p>
          <a:p>
            <a:pPr algn="l">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Font typeface="Symbol" pitchFamily="18" charset="2"/>
              <a:buChar char="-"/>
            </a:pPr>
            <a:r>
              <a:rPr lang="zh-CN" altLang="en-US" sz="2400" i="0">
                <a:latin typeface="楷体_GB2312" pitchFamily="49" charset="-122"/>
                <a:ea typeface="楷体_GB2312" pitchFamily="49" charset="-122"/>
              </a:rPr>
              <a:t> 有限输入符号集</a:t>
            </a:r>
          </a:p>
          <a:p>
            <a:pPr algn="l">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Font typeface="Symbol" pitchFamily="18" charset="2"/>
              <a:buChar char="-"/>
            </a:pPr>
            <a:r>
              <a:rPr lang="zh-CN" altLang="en-US" sz="2400" i="0">
                <a:latin typeface="楷体_GB2312" pitchFamily="49" charset="-122"/>
                <a:ea typeface="楷体_GB2312" pitchFamily="49" charset="-122"/>
              </a:rPr>
              <a:t> 转移函数</a:t>
            </a:r>
          </a:p>
          <a:p>
            <a:pPr algn="l">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Font typeface="Symbol" pitchFamily="18" charset="2"/>
              <a:buChar char="-"/>
            </a:pPr>
            <a:r>
              <a:rPr lang="zh-CN" altLang="en-US" sz="2400" i="0">
                <a:latin typeface="楷体_GB2312" pitchFamily="49" charset="-122"/>
                <a:ea typeface="楷体_GB2312" pitchFamily="49" charset="-122"/>
              </a:rPr>
              <a:t> 一个开始状态</a:t>
            </a:r>
          </a:p>
          <a:p>
            <a:pPr algn="l">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Font typeface="Symbol" pitchFamily="18" charset="2"/>
              <a:buChar char="-"/>
            </a:pPr>
            <a:r>
              <a:rPr lang="zh-CN" altLang="en-US" sz="2400" i="0">
                <a:latin typeface="楷体_GB2312" pitchFamily="49" charset="-122"/>
                <a:ea typeface="楷体_GB2312" pitchFamily="49" charset="-122"/>
              </a:rPr>
              <a:t> 一个终态集合</a:t>
            </a:r>
          </a:p>
        </p:txBody>
      </p:sp>
      <p:sp>
        <p:nvSpPr>
          <p:cNvPr id="63501" name="Text Box 13"/>
          <p:cNvSpPr txBox="1">
            <a:spLocks noChangeArrowheads="1"/>
          </p:cNvSpPr>
          <p:nvPr/>
        </p:nvSpPr>
        <p:spPr bwMode="auto">
          <a:xfrm>
            <a:off x="685800" y="2354263"/>
            <a:ext cx="8134350" cy="822325"/>
          </a:xfrm>
          <a:prstGeom prst="rect">
            <a:avLst/>
          </a:prstGeom>
          <a:noFill/>
          <a:ln w="9525">
            <a:noFill/>
            <a:miter lim="800000"/>
            <a:headEnd/>
            <a:tailEnd/>
          </a:ln>
          <a:effectLst/>
        </p:spPr>
        <p:txBody>
          <a:bodyPr>
            <a:spAutoFit/>
          </a:bodyPr>
          <a:lstStyle/>
          <a:p>
            <a:pPr algn="l"/>
            <a:r>
              <a:rPr lang="en-US" altLang="zh-CN" sz="2400" i="0">
                <a:solidFill>
                  <a:schemeClr val="tx1"/>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一个确定有限状态自动机</a:t>
            </a:r>
            <a:r>
              <a:rPr lang="zh-CN" altLang="en-US" sz="2400" i="0">
                <a:solidFill>
                  <a:schemeClr val="tx1"/>
                </a:solidFill>
                <a:latin typeface="Arial" pitchFamily="34" charset="0"/>
                <a:ea typeface="楷体_GB2312" pitchFamily="49" charset="-122"/>
              </a:rPr>
              <a:t> </a:t>
            </a:r>
            <a:r>
              <a:rPr lang="en-US" altLang="zh-CN" sz="2400">
                <a:latin typeface="Arial" pitchFamily="34" charset="0"/>
                <a:ea typeface="楷体_GB2312" pitchFamily="49" charset="-122"/>
              </a:rPr>
              <a:t>DFA</a:t>
            </a:r>
            <a:r>
              <a:rPr lang="en-US" altLang="zh-CN" sz="2400">
                <a:solidFill>
                  <a:schemeClr val="tx1"/>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(deterministic finite </a:t>
            </a:r>
          </a:p>
          <a:p>
            <a:pPr algn="l"/>
            <a:r>
              <a:rPr lang="en-US" altLang="zh-CN" sz="2400">
                <a:solidFill>
                  <a:srgbClr val="333399"/>
                </a:solidFill>
                <a:latin typeface="Arial" pitchFamily="34" charset="0"/>
                <a:ea typeface="楷体_GB2312" pitchFamily="49" charset="-122"/>
              </a:rPr>
              <a:t>automata) </a:t>
            </a:r>
            <a:r>
              <a:rPr lang="zh-CN" altLang="en-US" sz="2400" i="0">
                <a:solidFill>
                  <a:srgbClr val="333399"/>
                </a:solidFill>
                <a:latin typeface="Arial" pitchFamily="34" charset="0"/>
                <a:ea typeface="楷体_GB2312" pitchFamily="49" charset="-122"/>
              </a:rPr>
              <a:t>是一个五元组</a:t>
            </a:r>
            <a:r>
              <a:rPr lang="zh-CN" altLang="en-US" sz="2400" i="0">
                <a:solidFill>
                  <a:schemeClr val="tx1"/>
                </a:solidFill>
                <a:latin typeface="Arial" pitchFamily="34" charset="0"/>
                <a:ea typeface="楷体_GB2312" pitchFamily="49" charset="-122"/>
              </a:rPr>
              <a:t> </a:t>
            </a:r>
            <a:r>
              <a:rPr lang="en-US" altLang="zh-CN" sz="2400">
                <a:latin typeface="Arial" pitchFamily="34" charset="0"/>
                <a:ea typeface="楷体_GB2312" pitchFamily="49" charset="-122"/>
              </a:rPr>
              <a:t>A</a:t>
            </a:r>
            <a:r>
              <a:rPr lang="en-US" altLang="zh-CN" sz="2400" i="0">
                <a:latin typeface="Arial" pitchFamily="34" charset="0"/>
                <a:ea typeface="楷体_GB2312" pitchFamily="49" charset="-122"/>
              </a:rPr>
              <a:t> = (</a:t>
            </a:r>
            <a:r>
              <a:rPr lang="en-US" altLang="zh-CN" sz="2400">
                <a:latin typeface="Arial" pitchFamily="34" charset="0"/>
                <a:ea typeface="楷体_GB2312" pitchFamily="49" charset="-122"/>
              </a:rPr>
              <a:t>Q,</a:t>
            </a:r>
            <a:r>
              <a:rPr lang="en-US" altLang="zh-CN" sz="2400" i="0">
                <a:latin typeface="Arial" pitchFamily="34" charset="0"/>
                <a:ea typeface="楷体_GB2312" pitchFamily="49" charset="-122"/>
              </a:rPr>
              <a:t> </a:t>
            </a:r>
            <a:r>
              <a:rPr lang="en-US" altLang="zh-CN"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rPr>
              <a:t>, </a:t>
            </a:r>
            <a:r>
              <a:rPr lang="en-US" altLang="zh-CN" sz="240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rPr>
              <a:t>, q</a:t>
            </a:r>
            <a:r>
              <a:rPr lang="en-US" altLang="zh-CN" sz="2400" baseline="-25000">
                <a:latin typeface="Arial" pitchFamily="34" charset="0"/>
                <a:ea typeface="楷体_GB2312" pitchFamily="49" charset="-122"/>
              </a:rPr>
              <a:t>0 </a:t>
            </a:r>
            <a:r>
              <a:rPr lang="en-US" altLang="zh-CN" sz="2400">
                <a:latin typeface="Arial" pitchFamily="34" charset="0"/>
                <a:ea typeface="楷体_GB2312" pitchFamily="49" charset="-122"/>
              </a:rPr>
              <a:t>, F </a:t>
            </a:r>
            <a:r>
              <a:rPr lang="en-US" altLang="zh-CN" sz="2400" i="0">
                <a:latin typeface="Arial" pitchFamily="34" charset="0"/>
                <a:ea typeface="楷体_GB2312" pitchFamily="49" charset="-122"/>
              </a:rPr>
              <a:t>)</a:t>
            </a:r>
            <a:r>
              <a:rPr lang="en-US" altLang="zh-CN" sz="2400" i="0">
                <a:solidFill>
                  <a:schemeClr val="tx1"/>
                </a:solidFill>
                <a:latin typeface="Arial" pitchFamily="34" charset="0"/>
                <a:ea typeface="楷体_GB2312" pitchFamily="49" charset="-122"/>
              </a:rPr>
              <a:t>.</a:t>
            </a:r>
          </a:p>
        </p:txBody>
      </p:sp>
      <p:grpSp>
        <p:nvGrpSpPr>
          <p:cNvPr id="63509" name="Group 21"/>
          <p:cNvGrpSpPr>
            <a:grpSpLocks/>
          </p:cNvGrpSpPr>
          <p:nvPr/>
        </p:nvGrpSpPr>
        <p:grpSpPr bwMode="auto">
          <a:xfrm>
            <a:off x="3657600" y="3209925"/>
            <a:ext cx="1371600" cy="381000"/>
            <a:chOff x="2448" y="1968"/>
            <a:chExt cx="864" cy="240"/>
          </a:xfrm>
        </p:grpSpPr>
        <p:sp>
          <p:nvSpPr>
            <p:cNvPr id="63505" name="Line 17"/>
            <p:cNvSpPr>
              <a:spLocks noChangeShapeType="1"/>
            </p:cNvSpPr>
            <p:nvPr/>
          </p:nvSpPr>
          <p:spPr bwMode="auto">
            <a:xfrm>
              <a:off x="2448" y="2208"/>
              <a:ext cx="864" cy="0"/>
            </a:xfrm>
            <a:prstGeom prst="line">
              <a:avLst/>
            </a:prstGeom>
            <a:noFill/>
            <a:ln w="9525">
              <a:solidFill>
                <a:schemeClr val="tx1"/>
              </a:solidFill>
              <a:miter lim="800000"/>
              <a:headEnd/>
              <a:tailEnd/>
            </a:ln>
            <a:effectLst/>
          </p:spPr>
          <p:txBody>
            <a:bodyPr wrap="none"/>
            <a:lstStyle/>
            <a:p>
              <a:endParaRPr lang="zh-CN" altLang="en-US"/>
            </a:p>
          </p:txBody>
        </p:sp>
        <p:sp>
          <p:nvSpPr>
            <p:cNvPr id="63508" name="Line 20"/>
            <p:cNvSpPr>
              <a:spLocks noChangeShapeType="1"/>
            </p:cNvSpPr>
            <p:nvPr/>
          </p:nvSpPr>
          <p:spPr bwMode="auto">
            <a:xfrm flipV="1">
              <a:off x="3312" y="1968"/>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63511" name="Group 23"/>
          <p:cNvGrpSpPr>
            <a:grpSpLocks/>
          </p:cNvGrpSpPr>
          <p:nvPr/>
        </p:nvGrpSpPr>
        <p:grpSpPr bwMode="auto">
          <a:xfrm>
            <a:off x="3657600" y="3209925"/>
            <a:ext cx="1752600" cy="914400"/>
            <a:chOff x="2880" y="1968"/>
            <a:chExt cx="1056" cy="576"/>
          </a:xfrm>
        </p:grpSpPr>
        <p:sp>
          <p:nvSpPr>
            <p:cNvPr id="63507" name="Line 19"/>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63510" name="Line 22"/>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63512" name="Group 24"/>
          <p:cNvGrpSpPr>
            <a:grpSpLocks/>
          </p:cNvGrpSpPr>
          <p:nvPr/>
        </p:nvGrpSpPr>
        <p:grpSpPr bwMode="auto">
          <a:xfrm>
            <a:off x="3657600" y="3209925"/>
            <a:ext cx="2057400" cy="1447800"/>
            <a:chOff x="2880" y="1968"/>
            <a:chExt cx="1056" cy="576"/>
          </a:xfrm>
        </p:grpSpPr>
        <p:sp>
          <p:nvSpPr>
            <p:cNvPr id="63513" name="Line 25"/>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63514" name="Line 26"/>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63515" name="Group 27"/>
          <p:cNvGrpSpPr>
            <a:grpSpLocks/>
          </p:cNvGrpSpPr>
          <p:nvPr/>
        </p:nvGrpSpPr>
        <p:grpSpPr bwMode="auto">
          <a:xfrm>
            <a:off x="3657600" y="3209925"/>
            <a:ext cx="2438400" cy="1905000"/>
            <a:chOff x="2880" y="1968"/>
            <a:chExt cx="1056" cy="576"/>
          </a:xfrm>
        </p:grpSpPr>
        <p:sp>
          <p:nvSpPr>
            <p:cNvPr id="63516" name="Line 28"/>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63517" name="Line 29"/>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63518" name="Group 30"/>
          <p:cNvGrpSpPr>
            <a:grpSpLocks/>
          </p:cNvGrpSpPr>
          <p:nvPr/>
        </p:nvGrpSpPr>
        <p:grpSpPr bwMode="auto">
          <a:xfrm>
            <a:off x="3657600" y="3209925"/>
            <a:ext cx="2895600" cy="2514600"/>
            <a:chOff x="2880" y="1968"/>
            <a:chExt cx="1056" cy="576"/>
          </a:xfrm>
        </p:grpSpPr>
        <p:sp>
          <p:nvSpPr>
            <p:cNvPr id="63519" name="Line 31"/>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63520" name="Line 32"/>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sp>
        <p:nvSpPr>
          <p:cNvPr id="63521" name="Text Box 33"/>
          <p:cNvSpPr txBox="1">
            <a:spLocks noChangeArrowheads="1"/>
          </p:cNvSpPr>
          <p:nvPr/>
        </p:nvSpPr>
        <p:spPr bwMode="auto">
          <a:xfrm>
            <a:off x="6781800" y="4384675"/>
            <a:ext cx="2209800" cy="1492250"/>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a:latin typeface="Arial" pitchFamily="34" charset="0"/>
                <a:ea typeface="华文行楷" pitchFamily="2" charset="-122"/>
                <a:sym typeface="Symbol" pitchFamily="18" charset="2"/>
              </a:rPr>
              <a:t> :  Q </a:t>
            </a:r>
            <a:r>
              <a:rPr lang="en-US" altLang="zh-CN" sz="2400" i="0">
                <a:latin typeface="Arial" pitchFamily="34" charset="0"/>
                <a:ea typeface="华文行楷" pitchFamily="2" charset="-122"/>
                <a:sym typeface="Symbol" pitchFamily="18" charset="2"/>
              </a:rPr>
              <a:t> </a:t>
            </a:r>
            <a:r>
              <a:rPr lang="en-US" altLang="zh-CN" sz="2400" i="0">
                <a:sym typeface="Symbol" pitchFamily="18" charset="2"/>
              </a:rPr>
              <a:t></a:t>
            </a:r>
            <a:r>
              <a:rPr lang="en-US" altLang="zh-CN" sz="2400">
                <a:latin typeface="Arial" pitchFamily="34" charset="0"/>
                <a:ea typeface="华文行楷" pitchFamily="2" charset="-122"/>
                <a:sym typeface="Symbol" pitchFamily="18" charset="2"/>
              </a:rPr>
              <a:t> </a:t>
            </a:r>
            <a:r>
              <a:rPr lang="en-US" altLang="zh-CN" sz="2400" i="0">
                <a:latin typeface="Arial" pitchFamily="34" charset="0"/>
                <a:ea typeface="华文行楷" pitchFamily="2" charset="-122"/>
                <a:sym typeface="Symbol" pitchFamily="18" charset="2"/>
              </a:rPr>
              <a:t> </a:t>
            </a:r>
            <a:r>
              <a:rPr lang="en-US" altLang="zh-CN" sz="2400">
                <a:latin typeface="Arial" pitchFamily="34" charset="0"/>
                <a:ea typeface="华文行楷" pitchFamily="2" charset="-122"/>
                <a:sym typeface="Symbol" pitchFamily="18" charset="2"/>
              </a:rPr>
              <a:t>Q</a:t>
            </a:r>
            <a:endParaRPr lang="en-US" altLang="zh-CN" sz="2400" i="0">
              <a:ea typeface="华文行楷" pitchFamily="2" charset="-122"/>
            </a:endParaRPr>
          </a:p>
          <a:p>
            <a:pPr algn="l">
              <a:buFont typeface="Wingdings" pitchFamily="2" charset="2"/>
              <a:buChar char=" "/>
            </a:pPr>
            <a:r>
              <a:rPr lang="en-US" altLang="zh-CN" sz="1000" i="0">
                <a:solidFill>
                  <a:srgbClr val="333399"/>
                </a:solidFill>
                <a:ea typeface="楷体_GB2312" pitchFamily="49" charset="-122"/>
              </a:rPr>
              <a:t> </a:t>
            </a:r>
          </a:p>
          <a:p>
            <a:pPr algn="l">
              <a:buFont typeface="Wingdings" pitchFamily="2" charset="2"/>
              <a:buNone/>
            </a:pPr>
            <a:r>
              <a:rPr lang="en-US" altLang="zh-CN" sz="2400">
                <a:latin typeface="Arial" pitchFamily="34" charset="0"/>
                <a:ea typeface="华文行楷" pitchFamily="2" charset="-122"/>
              </a:rPr>
              <a:t>q</a:t>
            </a:r>
            <a:r>
              <a:rPr lang="en-US" altLang="zh-CN" sz="2400" baseline="-25000">
                <a:latin typeface="Arial" pitchFamily="34" charset="0"/>
                <a:ea typeface="华文行楷" pitchFamily="2" charset="-122"/>
              </a:rPr>
              <a:t>0</a:t>
            </a:r>
            <a:r>
              <a:rPr lang="en-US" altLang="zh-CN" sz="2400" i="0">
                <a:ea typeface="华文行楷" pitchFamily="2" charset="-122"/>
                <a:sym typeface="Symbol" pitchFamily="18" charset="2"/>
              </a:rPr>
              <a:t>  </a:t>
            </a:r>
            <a:r>
              <a:rPr lang="en-US" altLang="zh-CN" sz="2400">
                <a:latin typeface="Arial" pitchFamily="34" charset="0"/>
                <a:ea typeface="华文行楷" pitchFamily="2" charset="-122"/>
                <a:sym typeface="Symbol" pitchFamily="18" charset="2"/>
              </a:rPr>
              <a:t>Q</a:t>
            </a:r>
            <a:endParaRPr lang="en-US" altLang="zh-CN" sz="2400" i="0">
              <a:ea typeface="华文行楷" pitchFamily="2" charset="-122"/>
            </a:endParaRPr>
          </a:p>
          <a:p>
            <a:pPr algn="l">
              <a:buFont typeface="Wingdings" pitchFamily="2" charset="2"/>
              <a:buChar char=" "/>
            </a:pPr>
            <a:r>
              <a:rPr lang="en-US" altLang="zh-CN" sz="1000" i="0">
                <a:solidFill>
                  <a:srgbClr val="333399"/>
                </a:solidFill>
                <a:ea typeface="楷体_GB2312" pitchFamily="49" charset="-122"/>
              </a:rPr>
              <a:t> </a:t>
            </a:r>
          </a:p>
          <a:p>
            <a:pPr algn="l">
              <a:buFont typeface="Wingdings" pitchFamily="2" charset="2"/>
              <a:buNone/>
            </a:pPr>
            <a:r>
              <a:rPr lang="en-US" altLang="zh-CN" sz="2400">
                <a:latin typeface="Arial" pitchFamily="34" charset="0"/>
                <a:ea typeface="华文行楷" pitchFamily="2" charset="-122"/>
              </a:rPr>
              <a:t>F</a:t>
            </a:r>
            <a:r>
              <a:rPr lang="en-US" altLang="zh-CN" sz="2400" i="0">
                <a:ea typeface="华文行楷" pitchFamily="2" charset="-122"/>
                <a:sym typeface="Symbol" pitchFamily="18" charset="2"/>
              </a:rPr>
              <a:t>  </a:t>
            </a:r>
            <a:r>
              <a:rPr lang="en-US" altLang="zh-CN" sz="2400">
                <a:latin typeface="Arial" pitchFamily="34" charset="0"/>
                <a:ea typeface="华文行楷" pitchFamily="2" charset="-122"/>
                <a:sym typeface="Symbol" pitchFamily="18" charset="2"/>
              </a:rPr>
              <a:t>Q</a:t>
            </a:r>
          </a:p>
        </p:txBody>
      </p:sp>
      <p:sp>
        <p:nvSpPr>
          <p:cNvPr id="63522" name="Rectangle 34"/>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63523" name="Text Box 35">
            <a:hlinkClick r:id="rId2" action="ppaction://hlinksldjump"/>
          </p:cNvPr>
          <p:cNvSpPr txBox="1">
            <a:spLocks noChangeArrowheads="1"/>
          </p:cNvSpPr>
          <p:nvPr/>
        </p:nvSpPr>
        <p:spPr bwMode="auto">
          <a:xfrm>
            <a:off x="827088" y="1336675"/>
            <a:ext cx="5689600"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确定有限自动机的形式定义</a:t>
            </a:r>
          </a:p>
        </p:txBody>
      </p:sp>
      <p:sp>
        <p:nvSpPr>
          <p:cNvPr id="26" name="文本框 25">
            <a:extLst>
              <a:ext uri="{FF2B5EF4-FFF2-40B4-BE49-F238E27FC236}">
                <a16:creationId xmlns:a16="http://schemas.microsoft.com/office/drawing/2014/main" id="{34D45EE8-E7DF-9C4C-9394-6F4747EF8401}"/>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04</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slide(fromBottom)">
                                      <p:cBhvr>
                                        <p:cTn id="7" dur="500"/>
                                        <p:tgtEl>
                                          <p:spTgt spid="6349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63509"/>
                                        </p:tgtEl>
                                        <p:attrNameLst>
                                          <p:attrName>style.visibility</p:attrName>
                                        </p:attrNameLst>
                                      </p:cBhvr>
                                      <p:to>
                                        <p:strVal val="visible"/>
                                      </p:to>
                                    </p:set>
                                    <p:anim calcmode="lin" valueType="num">
                                      <p:cBhvr>
                                        <p:cTn id="12" dur="500" fill="hold"/>
                                        <p:tgtEl>
                                          <p:spTgt spid="63509"/>
                                        </p:tgtEl>
                                        <p:attrNameLst>
                                          <p:attrName>ppt_w</p:attrName>
                                        </p:attrNameLst>
                                      </p:cBhvr>
                                      <p:tavLst>
                                        <p:tav tm="0">
                                          <p:val>
                                            <p:fltVal val="0"/>
                                          </p:val>
                                        </p:tav>
                                        <p:tav tm="100000">
                                          <p:val>
                                            <p:strVal val="#ppt_w"/>
                                          </p:val>
                                        </p:tav>
                                      </p:tavLst>
                                    </p:anim>
                                    <p:anim calcmode="lin" valueType="num">
                                      <p:cBhvr>
                                        <p:cTn id="13" dur="500" fill="hold"/>
                                        <p:tgtEl>
                                          <p:spTgt spid="63509"/>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nodeType="clickEffect">
                                  <p:stCondLst>
                                    <p:cond delay="0"/>
                                  </p:stCondLst>
                                  <p:childTnLst>
                                    <p:set>
                                      <p:cBhvr>
                                        <p:cTn id="17" dur="1" fill="hold">
                                          <p:stCondLst>
                                            <p:cond delay="0"/>
                                          </p:stCondLst>
                                        </p:cTn>
                                        <p:tgtEl>
                                          <p:spTgt spid="63511"/>
                                        </p:tgtEl>
                                        <p:attrNameLst>
                                          <p:attrName>style.visibility</p:attrName>
                                        </p:attrNameLst>
                                      </p:cBhvr>
                                      <p:to>
                                        <p:strVal val="visible"/>
                                      </p:to>
                                    </p:set>
                                    <p:anim calcmode="lin" valueType="num">
                                      <p:cBhvr>
                                        <p:cTn id="18" dur="500" fill="hold"/>
                                        <p:tgtEl>
                                          <p:spTgt spid="63511"/>
                                        </p:tgtEl>
                                        <p:attrNameLst>
                                          <p:attrName>ppt_w</p:attrName>
                                        </p:attrNameLst>
                                      </p:cBhvr>
                                      <p:tavLst>
                                        <p:tav tm="0">
                                          <p:val>
                                            <p:fltVal val="0"/>
                                          </p:val>
                                        </p:tav>
                                        <p:tav tm="100000">
                                          <p:val>
                                            <p:strVal val="#ppt_w"/>
                                          </p:val>
                                        </p:tav>
                                      </p:tavLst>
                                    </p:anim>
                                    <p:anim calcmode="lin" valueType="num">
                                      <p:cBhvr>
                                        <p:cTn id="19" dur="500" fill="hold"/>
                                        <p:tgtEl>
                                          <p:spTgt spid="63511"/>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63512"/>
                                        </p:tgtEl>
                                        <p:attrNameLst>
                                          <p:attrName>style.visibility</p:attrName>
                                        </p:attrNameLst>
                                      </p:cBhvr>
                                      <p:to>
                                        <p:strVal val="visible"/>
                                      </p:to>
                                    </p:set>
                                    <p:animEffect transition="in" filter="barn(outHorizontal)">
                                      <p:cBhvr>
                                        <p:cTn id="24" dur="500"/>
                                        <p:tgtEl>
                                          <p:spTgt spid="635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63515"/>
                                        </p:tgtEl>
                                        <p:attrNameLst>
                                          <p:attrName>style.visibility</p:attrName>
                                        </p:attrNameLst>
                                      </p:cBhvr>
                                      <p:to>
                                        <p:strVal val="visible"/>
                                      </p:to>
                                    </p:set>
                                    <p:animEffect transition="in" filter="barn(outHorizontal)">
                                      <p:cBhvr>
                                        <p:cTn id="29" dur="500"/>
                                        <p:tgtEl>
                                          <p:spTgt spid="63515"/>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nodeType="clickEffect">
                                  <p:stCondLst>
                                    <p:cond delay="0"/>
                                  </p:stCondLst>
                                  <p:childTnLst>
                                    <p:set>
                                      <p:cBhvr>
                                        <p:cTn id="33" dur="1" fill="hold">
                                          <p:stCondLst>
                                            <p:cond delay="0"/>
                                          </p:stCondLst>
                                        </p:cTn>
                                        <p:tgtEl>
                                          <p:spTgt spid="63518"/>
                                        </p:tgtEl>
                                        <p:attrNameLst>
                                          <p:attrName>style.visibility</p:attrName>
                                        </p:attrNameLst>
                                      </p:cBhvr>
                                      <p:to>
                                        <p:strVal val="visible"/>
                                      </p:to>
                                    </p:set>
                                    <p:animEffect transition="in" filter="barn(outHorizontal)">
                                      <p:cBhvr>
                                        <p:cTn id="34" dur="500"/>
                                        <p:tgtEl>
                                          <p:spTgt spid="63518"/>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63521"/>
                                        </p:tgtEl>
                                        <p:attrNameLst>
                                          <p:attrName>style.visibility</p:attrName>
                                        </p:attrNameLst>
                                      </p:cBhvr>
                                      <p:to>
                                        <p:strVal val="visible"/>
                                      </p:to>
                                    </p:set>
                                    <p:animEffect transition="in" filter="slide(fromBottom)">
                                      <p:cBhvr>
                                        <p:cTn id="39" dur="500"/>
                                        <p:tgtEl>
                                          <p:spTgt spid="63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utoUpdateAnimBg="0"/>
      <p:bldP spid="63521"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40</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7</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2" name="图片 1">
            <a:extLst>
              <a:ext uri="{FF2B5EF4-FFF2-40B4-BE49-F238E27FC236}">
                <a16:creationId xmlns:a16="http://schemas.microsoft.com/office/drawing/2014/main" id="{2676BCBC-A340-EC40-AA92-256E4DE4AB9E}"/>
              </a:ext>
            </a:extLst>
          </p:cNvPr>
          <p:cNvPicPr>
            <a:picLocks noChangeAspect="1"/>
          </p:cNvPicPr>
          <p:nvPr/>
        </p:nvPicPr>
        <p:blipFill>
          <a:blip r:embed="rId2"/>
          <a:stretch>
            <a:fillRect/>
          </a:stretch>
        </p:blipFill>
        <p:spPr>
          <a:xfrm>
            <a:off x="322719" y="1866063"/>
            <a:ext cx="8498562" cy="344869"/>
          </a:xfrm>
          <a:prstGeom prst="rect">
            <a:avLst/>
          </a:prstGeom>
        </p:spPr>
      </p:pic>
      <p:grpSp>
        <p:nvGrpSpPr>
          <p:cNvPr id="62" name="组合 61">
            <a:extLst>
              <a:ext uri="{FF2B5EF4-FFF2-40B4-BE49-F238E27FC236}">
                <a16:creationId xmlns:a16="http://schemas.microsoft.com/office/drawing/2014/main" id="{A6306BA7-5309-2644-B0D5-E06D57235245}"/>
              </a:ext>
            </a:extLst>
          </p:cNvPr>
          <p:cNvGrpSpPr/>
          <p:nvPr/>
        </p:nvGrpSpPr>
        <p:grpSpPr>
          <a:xfrm>
            <a:off x="2843808" y="2354965"/>
            <a:ext cx="2930146" cy="2493278"/>
            <a:chOff x="2843808" y="2354965"/>
            <a:chExt cx="2930146" cy="2493278"/>
          </a:xfrm>
        </p:grpSpPr>
        <p:sp>
          <p:nvSpPr>
            <p:cNvPr id="3" name="椭圆 2">
              <a:extLst>
                <a:ext uri="{FF2B5EF4-FFF2-40B4-BE49-F238E27FC236}">
                  <a16:creationId xmlns:a16="http://schemas.microsoft.com/office/drawing/2014/main" id="{53CC0B10-EB15-7048-8371-A513938E21AB}"/>
                </a:ext>
              </a:extLst>
            </p:cNvPr>
            <p:cNvSpPr/>
            <p:nvPr/>
          </p:nvSpPr>
          <p:spPr bwMode="auto">
            <a:xfrm>
              <a:off x="3491880" y="2708920"/>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1" name="椭圆 20">
              <a:extLst>
                <a:ext uri="{FF2B5EF4-FFF2-40B4-BE49-F238E27FC236}">
                  <a16:creationId xmlns:a16="http://schemas.microsoft.com/office/drawing/2014/main" id="{B3285608-8794-BD4D-8543-BE57E7A0B212}"/>
                </a:ext>
              </a:extLst>
            </p:cNvPr>
            <p:cNvSpPr/>
            <p:nvPr/>
          </p:nvSpPr>
          <p:spPr bwMode="auto">
            <a:xfrm>
              <a:off x="4932107" y="2708920"/>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2" name="椭圆 21">
              <a:extLst>
                <a:ext uri="{FF2B5EF4-FFF2-40B4-BE49-F238E27FC236}">
                  <a16:creationId xmlns:a16="http://schemas.microsoft.com/office/drawing/2014/main" id="{442EC2AF-B795-C24E-ADB1-7EA3C56AA69F}"/>
                </a:ext>
              </a:extLst>
            </p:cNvPr>
            <p:cNvSpPr/>
            <p:nvPr/>
          </p:nvSpPr>
          <p:spPr bwMode="auto">
            <a:xfrm>
              <a:off x="3491880" y="4005064"/>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5" name="椭圆 24">
              <a:extLst>
                <a:ext uri="{FF2B5EF4-FFF2-40B4-BE49-F238E27FC236}">
                  <a16:creationId xmlns:a16="http://schemas.microsoft.com/office/drawing/2014/main" id="{F93F3BFE-AA97-5745-A58E-18D021EE74C0}"/>
                </a:ext>
              </a:extLst>
            </p:cNvPr>
            <p:cNvSpPr/>
            <p:nvPr/>
          </p:nvSpPr>
          <p:spPr bwMode="auto">
            <a:xfrm>
              <a:off x="4946535" y="3985145"/>
              <a:ext cx="504053" cy="52397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6" name="椭圆 25">
              <a:extLst>
                <a:ext uri="{FF2B5EF4-FFF2-40B4-BE49-F238E27FC236}">
                  <a16:creationId xmlns:a16="http://schemas.microsoft.com/office/drawing/2014/main" id="{EE0375C0-C663-7845-BD76-757BB0B693A1}"/>
                </a:ext>
              </a:extLst>
            </p:cNvPr>
            <p:cNvSpPr/>
            <p:nvPr/>
          </p:nvSpPr>
          <p:spPr bwMode="auto">
            <a:xfrm>
              <a:off x="3563888" y="2765960"/>
              <a:ext cx="360040" cy="37500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7" name="直线箭头连接符 6">
              <a:extLst>
                <a:ext uri="{FF2B5EF4-FFF2-40B4-BE49-F238E27FC236}">
                  <a16:creationId xmlns:a16="http://schemas.microsoft.com/office/drawing/2014/main" id="{C7C62E97-07C1-DA4C-932D-A86F906B509B}"/>
                </a:ext>
              </a:extLst>
            </p:cNvPr>
            <p:cNvCxnSpPr>
              <a:cxnSpLocks/>
              <a:endCxn id="3" idx="2"/>
            </p:cNvCxnSpPr>
            <p:nvPr/>
          </p:nvCxnSpPr>
          <p:spPr bwMode="auto">
            <a:xfrm>
              <a:off x="2843808" y="2960948"/>
              <a:ext cx="648072"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9" name="直线箭头连接符 28">
              <a:extLst>
                <a:ext uri="{FF2B5EF4-FFF2-40B4-BE49-F238E27FC236}">
                  <a16:creationId xmlns:a16="http://schemas.microsoft.com/office/drawing/2014/main" id="{3464A34D-5D09-1B48-A3AD-25772DA0152D}"/>
                </a:ext>
              </a:extLst>
            </p:cNvPr>
            <p:cNvCxnSpPr>
              <a:cxnSpLocks/>
              <a:stCxn id="3" idx="7"/>
              <a:endCxn id="21" idx="1"/>
            </p:cNvCxnSpPr>
            <p:nvPr/>
          </p:nvCxnSpPr>
          <p:spPr bwMode="auto">
            <a:xfrm>
              <a:off x="3922119" y="2782737"/>
              <a:ext cx="108380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2" name="直线箭头连接符 31">
              <a:extLst>
                <a:ext uri="{FF2B5EF4-FFF2-40B4-BE49-F238E27FC236}">
                  <a16:creationId xmlns:a16="http://schemas.microsoft.com/office/drawing/2014/main" id="{79F0EB05-EADC-134F-BB0D-DCB17E4F5727}"/>
                </a:ext>
              </a:extLst>
            </p:cNvPr>
            <p:cNvCxnSpPr>
              <a:cxnSpLocks/>
              <a:stCxn id="21" idx="3"/>
              <a:endCxn id="3" idx="5"/>
            </p:cNvCxnSpPr>
            <p:nvPr/>
          </p:nvCxnSpPr>
          <p:spPr bwMode="auto">
            <a:xfrm flipH="1">
              <a:off x="3922119" y="3139159"/>
              <a:ext cx="108380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5" name="直线箭头连接符 34">
              <a:extLst>
                <a:ext uri="{FF2B5EF4-FFF2-40B4-BE49-F238E27FC236}">
                  <a16:creationId xmlns:a16="http://schemas.microsoft.com/office/drawing/2014/main" id="{544E27AD-6760-AD44-A7E5-D97E850BD985}"/>
                </a:ext>
              </a:extLst>
            </p:cNvPr>
            <p:cNvCxnSpPr>
              <a:cxnSpLocks/>
              <a:stCxn id="3" idx="5"/>
              <a:endCxn id="22" idx="7"/>
            </p:cNvCxnSpPr>
            <p:nvPr/>
          </p:nvCxnSpPr>
          <p:spPr bwMode="auto">
            <a:xfrm>
              <a:off x="3922119" y="3139159"/>
              <a:ext cx="0" cy="93972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8" name="直线箭头连接符 37">
              <a:extLst>
                <a:ext uri="{FF2B5EF4-FFF2-40B4-BE49-F238E27FC236}">
                  <a16:creationId xmlns:a16="http://schemas.microsoft.com/office/drawing/2014/main" id="{E9028F7F-9D7C-C244-B750-D19B33C0E6DC}"/>
                </a:ext>
              </a:extLst>
            </p:cNvPr>
            <p:cNvCxnSpPr>
              <a:cxnSpLocks/>
              <a:stCxn id="22" idx="1"/>
              <a:endCxn id="3" idx="3"/>
            </p:cNvCxnSpPr>
            <p:nvPr/>
          </p:nvCxnSpPr>
          <p:spPr bwMode="auto">
            <a:xfrm flipV="1">
              <a:off x="3565697" y="3139159"/>
              <a:ext cx="0" cy="93972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1" name="直线箭头连接符 40">
              <a:extLst>
                <a:ext uri="{FF2B5EF4-FFF2-40B4-BE49-F238E27FC236}">
                  <a16:creationId xmlns:a16="http://schemas.microsoft.com/office/drawing/2014/main" id="{08133510-D1AF-B342-8D41-6F983B780223}"/>
                </a:ext>
              </a:extLst>
            </p:cNvPr>
            <p:cNvCxnSpPr>
              <a:cxnSpLocks/>
              <a:stCxn id="21" idx="5"/>
              <a:endCxn id="25" idx="7"/>
            </p:cNvCxnSpPr>
            <p:nvPr/>
          </p:nvCxnSpPr>
          <p:spPr bwMode="auto">
            <a:xfrm>
              <a:off x="5362346" y="3139159"/>
              <a:ext cx="14425" cy="92272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4" name="直线箭头连接符 43">
              <a:extLst>
                <a:ext uri="{FF2B5EF4-FFF2-40B4-BE49-F238E27FC236}">
                  <a16:creationId xmlns:a16="http://schemas.microsoft.com/office/drawing/2014/main" id="{73872B54-1C96-3040-8AAE-89249392E893}"/>
                </a:ext>
              </a:extLst>
            </p:cNvPr>
            <p:cNvCxnSpPr>
              <a:cxnSpLocks/>
              <a:stCxn id="25" idx="1"/>
              <a:endCxn id="21" idx="3"/>
            </p:cNvCxnSpPr>
            <p:nvPr/>
          </p:nvCxnSpPr>
          <p:spPr bwMode="auto">
            <a:xfrm flipH="1" flipV="1">
              <a:off x="5005924" y="3139159"/>
              <a:ext cx="14428" cy="92272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a:extLst>
                <a:ext uri="{FF2B5EF4-FFF2-40B4-BE49-F238E27FC236}">
                  <a16:creationId xmlns:a16="http://schemas.microsoft.com/office/drawing/2014/main" id="{201D763E-99E6-474C-9C79-528606C28253}"/>
                </a:ext>
              </a:extLst>
            </p:cNvPr>
            <p:cNvCxnSpPr>
              <a:cxnSpLocks/>
              <a:stCxn id="22" idx="7"/>
              <a:endCxn id="25" idx="1"/>
            </p:cNvCxnSpPr>
            <p:nvPr/>
          </p:nvCxnSpPr>
          <p:spPr bwMode="auto">
            <a:xfrm flipV="1">
              <a:off x="3922119" y="4061879"/>
              <a:ext cx="1098233" cy="1700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8" name="直线箭头连接符 57">
              <a:extLst>
                <a:ext uri="{FF2B5EF4-FFF2-40B4-BE49-F238E27FC236}">
                  <a16:creationId xmlns:a16="http://schemas.microsoft.com/office/drawing/2014/main" id="{158860E4-F285-1F4A-8AC0-02F7A1EA08C9}"/>
                </a:ext>
              </a:extLst>
            </p:cNvPr>
            <p:cNvCxnSpPr>
              <a:cxnSpLocks/>
              <a:stCxn id="25" idx="3"/>
              <a:endCxn id="22" idx="5"/>
            </p:cNvCxnSpPr>
            <p:nvPr/>
          </p:nvCxnSpPr>
          <p:spPr bwMode="auto">
            <a:xfrm flipH="1">
              <a:off x="3922119" y="4432386"/>
              <a:ext cx="1098233" cy="2917"/>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3" name="文本框 62">
              <a:extLst>
                <a:ext uri="{FF2B5EF4-FFF2-40B4-BE49-F238E27FC236}">
                  <a16:creationId xmlns:a16="http://schemas.microsoft.com/office/drawing/2014/main" id="{968268D7-81AF-1540-8D58-AD66B58B4C2C}"/>
                </a:ext>
              </a:extLst>
            </p:cNvPr>
            <p:cNvSpPr txBox="1"/>
            <p:nvPr/>
          </p:nvSpPr>
          <p:spPr>
            <a:xfrm>
              <a:off x="4291215" y="235496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4" name="文本框 63">
              <a:extLst>
                <a:ext uri="{FF2B5EF4-FFF2-40B4-BE49-F238E27FC236}">
                  <a16:creationId xmlns:a16="http://schemas.microsoft.com/office/drawing/2014/main" id="{A5E8DCDF-0A8F-AB48-B5D5-69BB66BF5A27}"/>
                </a:ext>
              </a:extLst>
            </p:cNvPr>
            <p:cNvSpPr txBox="1"/>
            <p:nvPr/>
          </p:nvSpPr>
          <p:spPr>
            <a:xfrm>
              <a:off x="4288024" y="313365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5" name="文本框 64">
              <a:extLst>
                <a:ext uri="{FF2B5EF4-FFF2-40B4-BE49-F238E27FC236}">
                  <a16:creationId xmlns:a16="http://schemas.microsoft.com/office/drawing/2014/main" id="{E63FA656-DC0B-D544-8D48-90D3D633D9A4}"/>
                </a:ext>
              </a:extLst>
            </p:cNvPr>
            <p:cNvSpPr txBox="1"/>
            <p:nvPr/>
          </p:nvSpPr>
          <p:spPr>
            <a:xfrm>
              <a:off x="5413914" y="3285114"/>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6" name="文本框 65">
              <a:extLst>
                <a:ext uri="{FF2B5EF4-FFF2-40B4-BE49-F238E27FC236}">
                  <a16:creationId xmlns:a16="http://schemas.microsoft.com/office/drawing/2014/main" id="{C55D282A-7872-3C48-83B5-95C1584DDE48}"/>
                </a:ext>
              </a:extLst>
            </p:cNvPr>
            <p:cNvSpPr txBox="1"/>
            <p:nvPr/>
          </p:nvSpPr>
          <p:spPr>
            <a:xfrm>
              <a:off x="4670473" y="328511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7" name="文本框 66">
              <a:extLst>
                <a:ext uri="{FF2B5EF4-FFF2-40B4-BE49-F238E27FC236}">
                  <a16:creationId xmlns:a16="http://schemas.microsoft.com/office/drawing/2014/main" id="{778C9E03-73DF-6A47-8ED1-149579854343}"/>
                </a:ext>
              </a:extLst>
            </p:cNvPr>
            <p:cNvSpPr txBox="1"/>
            <p:nvPr/>
          </p:nvSpPr>
          <p:spPr>
            <a:xfrm>
              <a:off x="3893434" y="329724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8" name="文本框 67">
              <a:extLst>
                <a:ext uri="{FF2B5EF4-FFF2-40B4-BE49-F238E27FC236}">
                  <a16:creationId xmlns:a16="http://schemas.microsoft.com/office/drawing/2014/main" id="{D4197A47-244B-A440-AD66-CE13FF276D68}"/>
                </a:ext>
              </a:extLst>
            </p:cNvPr>
            <p:cNvSpPr txBox="1"/>
            <p:nvPr/>
          </p:nvSpPr>
          <p:spPr>
            <a:xfrm>
              <a:off x="3196175" y="331058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9" name="文本框 68">
              <a:extLst>
                <a:ext uri="{FF2B5EF4-FFF2-40B4-BE49-F238E27FC236}">
                  <a16:creationId xmlns:a16="http://schemas.microsoft.com/office/drawing/2014/main" id="{3B548E48-C9E5-E54D-8E81-5B80B65D01AA}"/>
                </a:ext>
              </a:extLst>
            </p:cNvPr>
            <p:cNvSpPr txBox="1"/>
            <p:nvPr/>
          </p:nvSpPr>
          <p:spPr>
            <a:xfrm>
              <a:off x="4283554" y="365408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70" name="文本框 69">
              <a:extLst>
                <a:ext uri="{FF2B5EF4-FFF2-40B4-BE49-F238E27FC236}">
                  <a16:creationId xmlns:a16="http://schemas.microsoft.com/office/drawing/2014/main" id="{D1291B10-7205-7846-82E3-C9B72EED1F4E}"/>
                </a:ext>
              </a:extLst>
            </p:cNvPr>
            <p:cNvSpPr txBox="1"/>
            <p:nvPr/>
          </p:nvSpPr>
          <p:spPr>
            <a:xfrm>
              <a:off x="4283554" y="4386578"/>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71" name="组合 70">
            <a:extLst>
              <a:ext uri="{FF2B5EF4-FFF2-40B4-BE49-F238E27FC236}">
                <a16:creationId xmlns:a16="http://schemas.microsoft.com/office/drawing/2014/main" id="{C6E6188F-F663-E541-B9E6-310084F30B5B}"/>
              </a:ext>
            </a:extLst>
          </p:cNvPr>
          <p:cNvGrpSpPr/>
          <p:nvPr/>
        </p:nvGrpSpPr>
        <p:grpSpPr>
          <a:xfrm>
            <a:off x="587157" y="4847229"/>
            <a:ext cx="8234124" cy="1544866"/>
            <a:chOff x="573051" y="4098848"/>
            <a:chExt cx="8234124" cy="1544866"/>
          </a:xfrm>
        </p:grpSpPr>
        <p:sp>
          <p:nvSpPr>
            <p:cNvPr id="72" name="文本框 71">
              <a:extLst>
                <a:ext uri="{FF2B5EF4-FFF2-40B4-BE49-F238E27FC236}">
                  <a16:creationId xmlns:a16="http://schemas.microsoft.com/office/drawing/2014/main" id="{7B7F064E-563C-5B41-A2C5-FAEDE12331BE}"/>
                </a:ext>
              </a:extLst>
            </p:cNvPr>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解：题目等价于</a:t>
              </a:r>
              <a:r>
                <a:rPr kumimoji="1" lang="en-US" altLang="zh-CN" sz="2400" b="0" i="0" dirty="0">
                  <a:solidFill>
                    <a:srgbClr val="000000"/>
                  </a:solidFill>
                </a:rPr>
                <a:t>0</a:t>
              </a:r>
              <a:r>
                <a:rPr kumimoji="1" lang="zh-CN" altLang="en-US" sz="2400" b="0" i="0" dirty="0">
                  <a:solidFill>
                    <a:srgbClr val="000000"/>
                  </a:solidFill>
                </a:rPr>
                <a:t>的个数是偶数，</a:t>
              </a:r>
              <a:r>
                <a:rPr kumimoji="1" lang="en-US" altLang="zh-CN" sz="2400" b="0" i="0" dirty="0">
                  <a:solidFill>
                    <a:srgbClr val="000000"/>
                  </a:solidFill>
                </a:rPr>
                <a:t>1</a:t>
              </a:r>
              <a:r>
                <a:rPr kumimoji="1" lang="zh-CN" altLang="en-US" sz="2400" b="0" i="0" dirty="0">
                  <a:solidFill>
                    <a:srgbClr val="000000"/>
                  </a:solidFill>
                </a:rPr>
                <a:t>的个数也是偶数。根据</a:t>
              </a:r>
              <a:r>
                <a:rPr kumimoji="1" lang="en-US" altLang="zh-CN" sz="2400" b="0" i="0" dirty="0">
                  <a:solidFill>
                    <a:srgbClr val="000000"/>
                  </a:solidFill>
                </a:rPr>
                <a:t>0</a:t>
              </a:r>
              <a:endParaRPr kumimoji="1" lang="zh-CN" altLang="en-US" sz="2400" b="0" i="0" dirty="0">
                <a:solidFill>
                  <a:srgbClr val="000000"/>
                </a:solidFill>
              </a:endParaRPr>
            </a:p>
          </p:txBody>
        </p:sp>
        <p:sp>
          <p:nvSpPr>
            <p:cNvPr id="73" name="文本框 72">
              <a:extLst>
                <a:ext uri="{FF2B5EF4-FFF2-40B4-BE49-F238E27FC236}">
                  <a16:creationId xmlns:a16="http://schemas.microsoft.com/office/drawing/2014/main" id="{537B91CB-E210-0040-9C68-BEC360875797}"/>
                </a:ext>
              </a:extLst>
            </p:cNvPr>
            <p:cNvSpPr txBox="1"/>
            <p:nvPr/>
          </p:nvSpPr>
          <p:spPr>
            <a:xfrm>
              <a:off x="573051" y="4645007"/>
              <a:ext cx="8234124" cy="461665"/>
            </a:xfrm>
            <a:prstGeom prst="rect">
              <a:avLst/>
            </a:prstGeom>
            <a:noFill/>
          </p:spPr>
          <p:txBody>
            <a:bodyPr wrap="square" rtlCol="0">
              <a:spAutoFit/>
            </a:bodyPr>
            <a:lstStyle/>
            <a:p>
              <a:pPr algn="l"/>
              <a:r>
                <a:rPr lang="zh-CN" altLang="en-US" sz="2400" b="0" i="0" dirty="0">
                  <a:solidFill>
                    <a:srgbClr val="000000"/>
                  </a:solidFill>
                </a:rPr>
                <a:t>和</a:t>
              </a:r>
              <a:r>
                <a:rPr lang="en-US" altLang="zh-CN" sz="2400" b="0" i="0" dirty="0">
                  <a:solidFill>
                    <a:srgbClr val="000000"/>
                  </a:solidFill>
                </a:rPr>
                <a:t>1</a:t>
              </a:r>
              <a:r>
                <a:rPr lang="zh-CN" altLang="en-US" sz="2400" b="0" i="0" dirty="0">
                  <a:solidFill>
                    <a:srgbClr val="000000"/>
                  </a:solidFill>
                </a:rPr>
                <a:t>的奇、偶性，可以划分为</a:t>
              </a:r>
              <a:r>
                <a:rPr lang="en-US" altLang="zh-CN" sz="2400" b="0" i="0" dirty="0">
                  <a:solidFill>
                    <a:srgbClr val="000000"/>
                  </a:solidFill>
                </a:rPr>
                <a:t>4</a:t>
              </a:r>
              <a:r>
                <a:rPr lang="zh-CN" altLang="en-US" sz="2400" b="0" i="0" dirty="0">
                  <a:solidFill>
                    <a:srgbClr val="000000"/>
                  </a:solidFill>
                </a:rPr>
                <a:t>种状态，类似于互归纳法，相</a:t>
              </a:r>
              <a:endParaRPr kumimoji="1" lang="zh-CN" altLang="en-US" sz="2400" b="0" i="0" dirty="0">
                <a:solidFill>
                  <a:srgbClr val="000000"/>
                </a:solidFill>
              </a:endParaRPr>
            </a:p>
          </p:txBody>
        </p:sp>
        <p:sp>
          <p:nvSpPr>
            <p:cNvPr id="74" name="文本框 73">
              <a:extLst>
                <a:ext uri="{FF2B5EF4-FFF2-40B4-BE49-F238E27FC236}">
                  <a16:creationId xmlns:a16="http://schemas.microsoft.com/office/drawing/2014/main" id="{230018E4-15B4-7D4D-A9DB-FEF3EC5C7233}"/>
                </a:ext>
              </a:extLst>
            </p:cNvPr>
            <p:cNvSpPr txBox="1"/>
            <p:nvPr/>
          </p:nvSpPr>
          <p:spPr>
            <a:xfrm>
              <a:off x="573051" y="5182049"/>
              <a:ext cx="8234124" cy="461665"/>
            </a:xfrm>
            <a:prstGeom prst="rect">
              <a:avLst/>
            </a:prstGeom>
            <a:noFill/>
          </p:spPr>
          <p:txBody>
            <a:bodyPr wrap="square" rtlCol="0">
              <a:spAutoFit/>
            </a:bodyPr>
            <a:lstStyle/>
            <a:p>
              <a:pPr algn="l"/>
              <a:r>
                <a:rPr kumimoji="1" lang="zh-CN" altLang="en-US" sz="2400" b="0" i="0" dirty="0">
                  <a:solidFill>
                    <a:srgbClr val="000000"/>
                  </a:solidFill>
                </a:rPr>
                <a:t>互关联。这样就比较容易设计</a:t>
              </a:r>
              <a:r>
                <a:rPr kumimoji="1" lang="en-US" altLang="zh-CN" sz="2400" b="0" i="0" dirty="0">
                  <a:solidFill>
                    <a:srgbClr val="000000"/>
                  </a:solidFill>
                </a:rPr>
                <a:t>DFA</a:t>
              </a:r>
              <a:r>
                <a:rPr kumimoji="1" lang="zh-CN" altLang="en-US" sz="2400" b="0" i="0" dirty="0">
                  <a:solidFill>
                    <a:srgbClr val="000000"/>
                  </a:solidFill>
                </a:rPr>
                <a:t>了。</a:t>
              </a:r>
            </a:p>
          </p:txBody>
        </p:sp>
      </p:grpSp>
    </p:spTree>
    <p:extLst>
      <p:ext uri="{BB962C8B-B14F-4D97-AF65-F5344CB8AC3E}">
        <p14:creationId xmlns:p14="http://schemas.microsoft.com/office/powerpoint/2010/main" val="89701389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41</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8</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grpSp>
        <p:nvGrpSpPr>
          <p:cNvPr id="71" name="组合 70">
            <a:extLst>
              <a:ext uri="{FF2B5EF4-FFF2-40B4-BE49-F238E27FC236}">
                <a16:creationId xmlns:a16="http://schemas.microsoft.com/office/drawing/2014/main" id="{C6E6188F-F663-E541-B9E6-310084F30B5B}"/>
              </a:ext>
            </a:extLst>
          </p:cNvPr>
          <p:cNvGrpSpPr/>
          <p:nvPr/>
        </p:nvGrpSpPr>
        <p:grpSpPr>
          <a:xfrm>
            <a:off x="587157" y="4847229"/>
            <a:ext cx="8234124" cy="1544866"/>
            <a:chOff x="573051" y="4098848"/>
            <a:chExt cx="8234124" cy="1544866"/>
          </a:xfrm>
        </p:grpSpPr>
        <p:sp>
          <p:nvSpPr>
            <p:cNvPr id="72" name="文本框 71">
              <a:extLst>
                <a:ext uri="{FF2B5EF4-FFF2-40B4-BE49-F238E27FC236}">
                  <a16:creationId xmlns:a16="http://schemas.microsoft.com/office/drawing/2014/main" id="{7B7F064E-563C-5B41-A2C5-FAEDE12331BE}"/>
                </a:ext>
              </a:extLst>
            </p:cNvPr>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解：这道题的难点是如何实现每个前缀中</a:t>
              </a:r>
              <a:r>
                <a:rPr kumimoji="1" lang="en-US" altLang="zh-CN" sz="2400" b="0" i="0" dirty="0">
                  <a:solidFill>
                    <a:srgbClr val="000000"/>
                  </a:solidFill>
                </a:rPr>
                <a:t>0</a:t>
              </a:r>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的个数之差不</a:t>
              </a:r>
            </a:p>
          </p:txBody>
        </p:sp>
        <p:sp>
          <p:nvSpPr>
            <p:cNvPr id="73" name="文本框 72">
              <a:extLst>
                <a:ext uri="{FF2B5EF4-FFF2-40B4-BE49-F238E27FC236}">
                  <a16:creationId xmlns:a16="http://schemas.microsoft.com/office/drawing/2014/main" id="{537B91CB-E210-0040-9C68-BEC360875797}"/>
                </a:ext>
              </a:extLst>
            </p:cNvPr>
            <p:cNvSpPr txBox="1"/>
            <p:nvPr/>
          </p:nvSpPr>
          <p:spPr>
            <a:xfrm>
              <a:off x="573051" y="4645007"/>
              <a:ext cx="8234124" cy="461665"/>
            </a:xfrm>
            <a:prstGeom prst="rect">
              <a:avLst/>
            </a:prstGeom>
            <a:noFill/>
          </p:spPr>
          <p:txBody>
            <a:bodyPr wrap="square" rtlCol="0">
              <a:spAutoFit/>
            </a:bodyPr>
            <a:lstStyle/>
            <a:p>
              <a:pPr algn="l"/>
              <a:r>
                <a:rPr kumimoji="1" lang="zh-CN" altLang="en-US" sz="2400" b="0" i="0" dirty="0">
                  <a:solidFill>
                    <a:srgbClr val="000000"/>
                  </a:solidFill>
                </a:rPr>
                <a:t>超过</a:t>
              </a:r>
              <a:r>
                <a:rPr kumimoji="1" lang="en-US" altLang="zh-CN" sz="2400" b="0" i="0" dirty="0">
                  <a:solidFill>
                    <a:srgbClr val="000000"/>
                  </a:solidFill>
                </a:rPr>
                <a:t>1</a:t>
              </a:r>
              <a:r>
                <a:rPr kumimoji="1" lang="zh-CN" altLang="en-US" sz="2400" b="0" i="0" dirty="0">
                  <a:solidFill>
                    <a:srgbClr val="000000"/>
                  </a:solidFill>
                </a:rPr>
                <a:t>。实现起来，就是只要出现</a:t>
              </a:r>
              <a:r>
                <a:rPr lang="en-US" altLang="zh-CN" sz="2400" b="0" i="0" dirty="0">
                  <a:solidFill>
                    <a:srgbClr val="000000"/>
                  </a:solidFill>
                </a:rPr>
                <a:t>0</a:t>
              </a:r>
              <a:r>
                <a:rPr lang="zh-CN" altLang="en-US" sz="2400" b="0" i="0" dirty="0">
                  <a:solidFill>
                    <a:srgbClr val="000000"/>
                  </a:solidFill>
                </a:rPr>
                <a:t>，紧接着要出现</a:t>
              </a:r>
              <a:r>
                <a:rPr lang="en-US" altLang="zh-CN" sz="2400" b="0" i="0" dirty="0">
                  <a:solidFill>
                    <a:srgbClr val="000000"/>
                  </a:solidFill>
                </a:rPr>
                <a:t>1</a:t>
              </a:r>
              <a:r>
                <a:rPr lang="zh-CN" altLang="en-US" sz="2400" b="0" i="0" dirty="0">
                  <a:solidFill>
                    <a:srgbClr val="000000"/>
                  </a:solidFill>
                </a:rPr>
                <a:t>，反之</a:t>
              </a:r>
              <a:endParaRPr kumimoji="1" lang="zh-CN" altLang="en-US" sz="2400" b="0" i="0" dirty="0">
                <a:solidFill>
                  <a:srgbClr val="000000"/>
                </a:solidFill>
              </a:endParaRPr>
            </a:p>
          </p:txBody>
        </p:sp>
        <p:sp>
          <p:nvSpPr>
            <p:cNvPr id="74" name="文本框 73">
              <a:extLst>
                <a:ext uri="{FF2B5EF4-FFF2-40B4-BE49-F238E27FC236}">
                  <a16:creationId xmlns:a16="http://schemas.microsoft.com/office/drawing/2014/main" id="{230018E4-15B4-7D4D-A9DB-FEF3EC5C7233}"/>
                </a:ext>
              </a:extLst>
            </p:cNvPr>
            <p:cNvSpPr txBox="1"/>
            <p:nvPr/>
          </p:nvSpPr>
          <p:spPr>
            <a:xfrm>
              <a:off x="573051" y="5182049"/>
              <a:ext cx="8234124" cy="461665"/>
            </a:xfrm>
            <a:prstGeom prst="rect">
              <a:avLst/>
            </a:prstGeom>
            <a:noFill/>
          </p:spPr>
          <p:txBody>
            <a:bodyPr wrap="square" rtlCol="0">
              <a:spAutoFit/>
            </a:bodyPr>
            <a:lstStyle/>
            <a:p>
              <a:pPr algn="l"/>
              <a:r>
                <a:rPr kumimoji="1" lang="zh-CN" altLang="en-US" sz="2400" b="0" i="0" dirty="0">
                  <a:solidFill>
                    <a:srgbClr val="000000"/>
                  </a:solidFill>
                </a:rPr>
                <a:t>亦然。再加上垃圾回收节点，整个</a:t>
              </a:r>
              <a:r>
                <a:rPr kumimoji="1" lang="en-US" altLang="zh-CN" sz="2400" b="0" i="0" dirty="0">
                  <a:solidFill>
                    <a:srgbClr val="000000"/>
                  </a:solidFill>
                </a:rPr>
                <a:t>DFA</a:t>
              </a:r>
              <a:r>
                <a:rPr kumimoji="1" lang="zh-CN" altLang="en-US" sz="2400" b="0" i="0" dirty="0">
                  <a:solidFill>
                    <a:srgbClr val="000000"/>
                  </a:solidFill>
                </a:rPr>
                <a:t>就容易构建了。</a:t>
              </a:r>
            </a:p>
          </p:txBody>
        </p:sp>
      </p:grpSp>
      <p:pic>
        <p:nvPicPr>
          <p:cNvPr id="4" name="图片 3">
            <a:extLst>
              <a:ext uri="{FF2B5EF4-FFF2-40B4-BE49-F238E27FC236}">
                <a16:creationId xmlns:a16="http://schemas.microsoft.com/office/drawing/2014/main" id="{77F25AF4-82DB-C245-80D7-93B3429E1AFA}"/>
              </a:ext>
            </a:extLst>
          </p:cNvPr>
          <p:cNvPicPr>
            <a:picLocks noChangeAspect="1"/>
          </p:cNvPicPr>
          <p:nvPr/>
        </p:nvPicPr>
        <p:blipFill>
          <a:blip r:embed="rId2"/>
          <a:stretch>
            <a:fillRect/>
          </a:stretch>
        </p:blipFill>
        <p:spPr>
          <a:xfrm>
            <a:off x="587157" y="1846176"/>
            <a:ext cx="6889452" cy="329189"/>
          </a:xfrm>
          <a:prstGeom prst="rect">
            <a:avLst/>
          </a:prstGeom>
        </p:spPr>
      </p:pic>
      <p:grpSp>
        <p:nvGrpSpPr>
          <p:cNvPr id="56" name="组合 55">
            <a:extLst>
              <a:ext uri="{FF2B5EF4-FFF2-40B4-BE49-F238E27FC236}">
                <a16:creationId xmlns:a16="http://schemas.microsoft.com/office/drawing/2014/main" id="{7B88AD47-6E39-4F4F-B3F0-1B3C89829B2A}"/>
              </a:ext>
            </a:extLst>
          </p:cNvPr>
          <p:cNvGrpSpPr/>
          <p:nvPr/>
        </p:nvGrpSpPr>
        <p:grpSpPr>
          <a:xfrm>
            <a:off x="2219037" y="2708920"/>
            <a:ext cx="5099259" cy="2000537"/>
            <a:chOff x="2219037" y="2827646"/>
            <a:chExt cx="5099259" cy="2000537"/>
          </a:xfrm>
        </p:grpSpPr>
        <p:sp>
          <p:nvSpPr>
            <p:cNvPr id="6" name="椭圆 5">
              <a:extLst>
                <a:ext uri="{FF2B5EF4-FFF2-40B4-BE49-F238E27FC236}">
                  <a16:creationId xmlns:a16="http://schemas.microsoft.com/office/drawing/2014/main" id="{166EED1C-2C7E-9545-A7E3-C6CB59F497FF}"/>
                </a:ext>
              </a:extLst>
            </p:cNvPr>
            <p:cNvSpPr/>
            <p:nvPr/>
          </p:nvSpPr>
          <p:spPr bwMode="auto">
            <a:xfrm>
              <a:off x="2843808" y="357301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6" name="椭圆 35">
              <a:extLst>
                <a:ext uri="{FF2B5EF4-FFF2-40B4-BE49-F238E27FC236}">
                  <a16:creationId xmlns:a16="http://schemas.microsoft.com/office/drawing/2014/main" id="{553905B7-9EB9-3044-9C4F-2B7467A7C9D9}"/>
                </a:ext>
              </a:extLst>
            </p:cNvPr>
            <p:cNvSpPr/>
            <p:nvPr/>
          </p:nvSpPr>
          <p:spPr bwMode="auto">
            <a:xfrm>
              <a:off x="4200163" y="282764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7" name="椭圆 36">
              <a:extLst>
                <a:ext uri="{FF2B5EF4-FFF2-40B4-BE49-F238E27FC236}">
                  <a16:creationId xmlns:a16="http://schemas.microsoft.com/office/drawing/2014/main" id="{69A35DD2-418C-3540-AD00-2F47AAD3E989}"/>
                </a:ext>
              </a:extLst>
            </p:cNvPr>
            <p:cNvSpPr/>
            <p:nvPr/>
          </p:nvSpPr>
          <p:spPr bwMode="auto">
            <a:xfrm>
              <a:off x="4200163" y="4324127"/>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9" name="椭圆 38">
              <a:extLst>
                <a:ext uri="{FF2B5EF4-FFF2-40B4-BE49-F238E27FC236}">
                  <a16:creationId xmlns:a16="http://schemas.microsoft.com/office/drawing/2014/main" id="{ED00EDA3-B5CC-934B-AFB7-9D77ABEF1954}"/>
                </a:ext>
              </a:extLst>
            </p:cNvPr>
            <p:cNvSpPr/>
            <p:nvPr/>
          </p:nvSpPr>
          <p:spPr bwMode="auto">
            <a:xfrm>
              <a:off x="5544110" y="3560159"/>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9" name="直线箭头连接符 8">
              <a:extLst>
                <a:ext uri="{FF2B5EF4-FFF2-40B4-BE49-F238E27FC236}">
                  <a16:creationId xmlns:a16="http://schemas.microsoft.com/office/drawing/2014/main" id="{DDC20592-AE0E-D541-9E64-B188C681E968}"/>
                </a:ext>
              </a:extLst>
            </p:cNvPr>
            <p:cNvCxnSpPr>
              <a:stCxn id="6" idx="7"/>
              <a:endCxn id="36" idx="2"/>
            </p:cNvCxnSpPr>
            <p:nvPr/>
          </p:nvCxnSpPr>
          <p:spPr bwMode="auto">
            <a:xfrm flipV="1">
              <a:off x="3274047" y="3079674"/>
              <a:ext cx="926116" cy="5671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2" name="直线箭头连接符 41">
              <a:extLst>
                <a:ext uri="{FF2B5EF4-FFF2-40B4-BE49-F238E27FC236}">
                  <a16:creationId xmlns:a16="http://schemas.microsoft.com/office/drawing/2014/main" id="{C63F6940-DD89-9444-BBA0-1025396B1F5F}"/>
                </a:ext>
              </a:extLst>
            </p:cNvPr>
            <p:cNvCxnSpPr>
              <a:cxnSpLocks/>
              <a:stCxn id="36" idx="3"/>
              <a:endCxn id="6" idx="6"/>
            </p:cNvCxnSpPr>
            <p:nvPr/>
          </p:nvCxnSpPr>
          <p:spPr bwMode="auto">
            <a:xfrm flipH="1">
              <a:off x="3347864" y="3257885"/>
              <a:ext cx="926116" cy="5671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5" name="直线箭头连接符 44">
              <a:extLst>
                <a:ext uri="{FF2B5EF4-FFF2-40B4-BE49-F238E27FC236}">
                  <a16:creationId xmlns:a16="http://schemas.microsoft.com/office/drawing/2014/main" id="{AE269DDC-59B1-6144-BA7E-90ECB17CA912}"/>
                </a:ext>
              </a:extLst>
            </p:cNvPr>
            <p:cNvCxnSpPr>
              <a:cxnSpLocks/>
              <a:stCxn id="6" idx="5"/>
              <a:endCxn id="37" idx="2"/>
            </p:cNvCxnSpPr>
            <p:nvPr/>
          </p:nvCxnSpPr>
          <p:spPr bwMode="auto">
            <a:xfrm>
              <a:off x="3274047" y="4003255"/>
              <a:ext cx="926116" cy="572900"/>
            </a:xfrm>
            <a:prstGeom prst="straightConnector1">
              <a:avLst/>
            </a:prstGeom>
            <a:solidFill>
              <a:schemeClr val="accent1"/>
            </a:solidFill>
            <a:ln w="9525" cap="flat" cmpd="sng" algn="ctr">
              <a:solidFill>
                <a:srgbClr val="000000"/>
              </a:solidFill>
              <a:prstDash val="solid"/>
              <a:round/>
              <a:headEnd type="triangle" w="lg" len="lg"/>
              <a:tailEnd type="none" w="lg" len="lg"/>
            </a:ln>
            <a:effectLst/>
          </p:spPr>
        </p:cxnSp>
        <p:cxnSp>
          <p:nvCxnSpPr>
            <p:cNvPr id="49" name="直线箭头连接符 48">
              <a:extLst>
                <a:ext uri="{FF2B5EF4-FFF2-40B4-BE49-F238E27FC236}">
                  <a16:creationId xmlns:a16="http://schemas.microsoft.com/office/drawing/2014/main" id="{B5AB8CF0-4B0B-3843-81AC-8B638A908200}"/>
                </a:ext>
              </a:extLst>
            </p:cNvPr>
            <p:cNvCxnSpPr>
              <a:cxnSpLocks/>
              <a:stCxn id="37" idx="1"/>
              <a:endCxn id="6" idx="6"/>
            </p:cNvCxnSpPr>
            <p:nvPr/>
          </p:nvCxnSpPr>
          <p:spPr bwMode="auto">
            <a:xfrm flipH="1" flipV="1">
              <a:off x="3347864" y="3825044"/>
              <a:ext cx="926116" cy="572900"/>
            </a:xfrm>
            <a:prstGeom prst="straightConnector1">
              <a:avLst/>
            </a:prstGeom>
            <a:solidFill>
              <a:schemeClr val="accent1"/>
            </a:solidFill>
            <a:ln w="9525" cap="flat" cmpd="sng" algn="ctr">
              <a:solidFill>
                <a:srgbClr val="000000"/>
              </a:solidFill>
              <a:prstDash val="solid"/>
              <a:round/>
              <a:headEnd type="triangle" w="lg" len="lg"/>
              <a:tailEnd type="none" w="lg" len="lg"/>
            </a:ln>
            <a:effectLst/>
          </p:spPr>
        </p:cxnSp>
        <p:cxnSp>
          <p:nvCxnSpPr>
            <p:cNvPr id="75" name="直线箭头连接符 74">
              <a:extLst>
                <a:ext uri="{FF2B5EF4-FFF2-40B4-BE49-F238E27FC236}">
                  <a16:creationId xmlns:a16="http://schemas.microsoft.com/office/drawing/2014/main" id="{1EEABD1F-0EBE-7C45-8F0C-7FE4E4F7D030}"/>
                </a:ext>
              </a:extLst>
            </p:cNvPr>
            <p:cNvCxnSpPr>
              <a:cxnSpLocks/>
              <a:stCxn id="36" idx="6"/>
              <a:endCxn id="39" idx="1"/>
            </p:cNvCxnSpPr>
            <p:nvPr/>
          </p:nvCxnSpPr>
          <p:spPr bwMode="auto">
            <a:xfrm>
              <a:off x="4704219" y="3079674"/>
              <a:ext cx="913708" cy="55430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6" name="直线箭头连接符 75">
              <a:extLst>
                <a:ext uri="{FF2B5EF4-FFF2-40B4-BE49-F238E27FC236}">
                  <a16:creationId xmlns:a16="http://schemas.microsoft.com/office/drawing/2014/main" id="{0538E1FF-137B-CA41-996F-856DF53841C6}"/>
                </a:ext>
              </a:extLst>
            </p:cNvPr>
            <p:cNvCxnSpPr>
              <a:cxnSpLocks/>
              <a:stCxn id="37" idx="6"/>
              <a:endCxn id="39" idx="3"/>
            </p:cNvCxnSpPr>
            <p:nvPr/>
          </p:nvCxnSpPr>
          <p:spPr bwMode="auto">
            <a:xfrm flipV="1">
              <a:off x="4704219" y="3990398"/>
              <a:ext cx="913708" cy="585757"/>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7" name="弧 76">
              <a:extLst>
                <a:ext uri="{FF2B5EF4-FFF2-40B4-BE49-F238E27FC236}">
                  <a16:creationId xmlns:a16="http://schemas.microsoft.com/office/drawing/2014/main" id="{1E8CC654-78CE-0349-B1BA-9BFF106D0AF7}"/>
                </a:ext>
              </a:extLst>
            </p:cNvPr>
            <p:cNvSpPr/>
            <p:nvPr/>
          </p:nvSpPr>
          <p:spPr bwMode="auto">
            <a:xfrm rot="16584142">
              <a:off x="6050555" y="3612643"/>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dirty="0">
                <a:ln>
                  <a:noFill/>
                </a:ln>
                <a:solidFill>
                  <a:srgbClr val="800080"/>
                </a:solidFill>
                <a:effectLst/>
                <a:latin typeface="Times New Roman" pitchFamily="18" charset="0"/>
                <a:ea typeface="宋体" pitchFamily="2" charset="-122"/>
              </a:endParaRPr>
            </a:p>
          </p:txBody>
        </p:sp>
        <p:cxnSp>
          <p:nvCxnSpPr>
            <p:cNvPr id="78" name="直线箭头连接符 77">
              <a:extLst>
                <a:ext uri="{FF2B5EF4-FFF2-40B4-BE49-F238E27FC236}">
                  <a16:creationId xmlns:a16="http://schemas.microsoft.com/office/drawing/2014/main" id="{8EA41835-9AFF-7A4F-90C5-50B307383B35}"/>
                </a:ext>
              </a:extLst>
            </p:cNvPr>
            <p:cNvCxnSpPr>
              <a:cxnSpLocks/>
              <a:endCxn id="6" idx="2"/>
            </p:cNvCxnSpPr>
            <p:nvPr/>
          </p:nvCxnSpPr>
          <p:spPr bwMode="auto">
            <a:xfrm>
              <a:off x="2219037" y="3825044"/>
              <a:ext cx="62477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9" name="文本框 78">
              <a:extLst>
                <a:ext uri="{FF2B5EF4-FFF2-40B4-BE49-F238E27FC236}">
                  <a16:creationId xmlns:a16="http://schemas.microsoft.com/office/drawing/2014/main" id="{1A45174A-7E99-534A-B7CF-9AEA15A1ECC1}"/>
                </a:ext>
              </a:extLst>
            </p:cNvPr>
            <p:cNvSpPr txBox="1"/>
            <p:nvPr/>
          </p:nvSpPr>
          <p:spPr>
            <a:xfrm>
              <a:off x="3470024" y="2940243"/>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80" name="文本框 79">
              <a:extLst>
                <a:ext uri="{FF2B5EF4-FFF2-40B4-BE49-F238E27FC236}">
                  <a16:creationId xmlns:a16="http://schemas.microsoft.com/office/drawing/2014/main" id="{9130B184-2714-CF47-AE39-C32DC4B149FD}"/>
                </a:ext>
              </a:extLst>
            </p:cNvPr>
            <p:cNvSpPr txBox="1"/>
            <p:nvPr/>
          </p:nvSpPr>
          <p:spPr>
            <a:xfrm>
              <a:off x="3858011" y="3380916"/>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81" name="文本框 80">
              <a:extLst>
                <a:ext uri="{FF2B5EF4-FFF2-40B4-BE49-F238E27FC236}">
                  <a16:creationId xmlns:a16="http://schemas.microsoft.com/office/drawing/2014/main" id="{411F19E4-2552-514B-8269-1D3496561860}"/>
                </a:ext>
              </a:extLst>
            </p:cNvPr>
            <p:cNvSpPr txBox="1"/>
            <p:nvPr/>
          </p:nvSpPr>
          <p:spPr>
            <a:xfrm>
              <a:off x="3858011" y="383728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82" name="文本框 81">
              <a:extLst>
                <a:ext uri="{FF2B5EF4-FFF2-40B4-BE49-F238E27FC236}">
                  <a16:creationId xmlns:a16="http://schemas.microsoft.com/office/drawing/2014/main" id="{61FE6E70-D668-024B-B2CD-18ECF19D4AF6}"/>
                </a:ext>
              </a:extLst>
            </p:cNvPr>
            <p:cNvSpPr txBox="1"/>
            <p:nvPr/>
          </p:nvSpPr>
          <p:spPr>
            <a:xfrm>
              <a:off x="3470024" y="4319145"/>
              <a:ext cx="360040" cy="461665"/>
            </a:xfrm>
            <a:prstGeom prst="rect">
              <a:avLst/>
            </a:prstGeom>
            <a:noFill/>
          </p:spPr>
          <p:txBody>
            <a:bodyPr wrap="square" rtlCol="0">
              <a:spAutoFit/>
            </a:bodyPr>
            <a:lstStyle/>
            <a:p>
              <a:r>
                <a:rPr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83" name="文本框 82">
              <a:extLst>
                <a:ext uri="{FF2B5EF4-FFF2-40B4-BE49-F238E27FC236}">
                  <a16:creationId xmlns:a16="http://schemas.microsoft.com/office/drawing/2014/main" id="{86FAE830-B07A-494F-B7A9-A5867ECF8BE1}"/>
                </a:ext>
              </a:extLst>
            </p:cNvPr>
            <p:cNvSpPr txBox="1"/>
            <p:nvPr/>
          </p:nvSpPr>
          <p:spPr>
            <a:xfrm>
              <a:off x="5057533" y="294052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84" name="文本框 83">
              <a:extLst>
                <a:ext uri="{FF2B5EF4-FFF2-40B4-BE49-F238E27FC236}">
                  <a16:creationId xmlns:a16="http://schemas.microsoft.com/office/drawing/2014/main" id="{7B70BC2E-E163-DC46-9928-F23DCFD60482}"/>
                </a:ext>
              </a:extLst>
            </p:cNvPr>
            <p:cNvSpPr txBox="1"/>
            <p:nvPr/>
          </p:nvSpPr>
          <p:spPr>
            <a:xfrm>
              <a:off x="5081338" y="431966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85" name="文本框 84">
              <a:extLst>
                <a:ext uri="{FF2B5EF4-FFF2-40B4-BE49-F238E27FC236}">
                  <a16:creationId xmlns:a16="http://schemas.microsoft.com/office/drawing/2014/main" id="{1BD754BC-FC9D-5F4F-BF92-A310A1ADBF39}"/>
                </a:ext>
              </a:extLst>
            </p:cNvPr>
            <p:cNvSpPr txBox="1"/>
            <p:nvPr/>
          </p:nvSpPr>
          <p:spPr>
            <a:xfrm>
              <a:off x="6479640" y="3573016"/>
              <a:ext cx="838656"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0, 1</a:t>
              </a:r>
              <a:endParaRPr kumimoji="1" lang="zh-CN" altLang="en-US" sz="2400" b="0" i="0" dirty="0">
                <a:solidFill>
                  <a:srgbClr val="000000"/>
                </a:solidFill>
                <a:cs typeface="Times New Roman" panose="02020603050405020304" pitchFamily="18" charset="0"/>
              </a:endParaRPr>
            </a:p>
          </p:txBody>
        </p:sp>
        <p:sp>
          <p:nvSpPr>
            <p:cNvPr id="86" name="椭圆 85">
              <a:extLst>
                <a:ext uri="{FF2B5EF4-FFF2-40B4-BE49-F238E27FC236}">
                  <a16:creationId xmlns:a16="http://schemas.microsoft.com/office/drawing/2014/main" id="{A11F711D-14BA-3D46-A6B0-1F34009F5180}"/>
                </a:ext>
              </a:extLst>
            </p:cNvPr>
            <p:cNvSpPr/>
            <p:nvPr/>
          </p:nvSpPr>
          <p:spPr bwMode="auto">
            <a:xfrm>
              <a:off x="2888135" y="3622391"/>
              <a:ext cx="425473" cy="41475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grpSp>
      <p:pic>
        <p:nvPicPr>
          <p:cNvPr id="55" name="图片 54">
            <a:extLst>
              <a:ext uri="{FF2B5EF4-FFF2-40B4-BE49-F238E27FC236}">
                <a16:creationId xmlns:a16="http://schemas.microsoft.com/office/drawing/2014/main" id="{2C0693E4-B0E9-204D-9C47-97310B8628AF}"/>
              </a:ext>
            </a:extLst>
          </p:cNvPr>
          <p:cNvPicPr>
            <a:picLocks noChangeAspect="1"/>
          </p:cNvPicPr>
          <p:nvPr/>
        </p:nvPicPr>
        <p:blipFill>
          <a:blip r:embed="rId3"/>
          <a:stretch>
            <a:fillRect/>
          </a:stretch>
        </p:blipFill>
        <p:spPr>
          <a:xfrm>
            <a:off x="1476375" y="2193136"/>
            <a:ext cx="6000234" cy="339407"/>
          </a:xfrm>
          <a:prstGeom prst="rect">
            <a:avLst/>
          </a:prstGeom>
        </p:spPr>
      </p:pic>
    </p:spTree>
    <p:extLst>
      <p:ext uri="{BB962C8B-B14F-4D97-AF65-F5344CB8AC3E}">
        <p14:creationId xmlns:p14="http://schemas.microsoft.com/office/powerpoint/2010/main" val="125998261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9</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grpSp>
        <p:nvGrpSpPr>
          <p:cNvPr id="71" name="组合 70">
            <a:extLst>
              <a:ext uri="{FF2B5EF4-FFF2-40B4-BE49-F238E27FC236}">
                <a16:creationId xmlns:a16="http://schemas.microsoft.com/office/drawing/2014/main" id="{C6E6188F-F663-E541-B9E6-310084F30B5B}"/>
              </a:ext>
            </a:extLst>
          </p:cNvPr>
          <p:cNvGrpSpPr/>
          <p:nvPr/>
        </p:nvGrpSpPr>
        <p:grpSpPr>
          <a:xfrm>
            <a:off x="587157" y="4847229"/>
            <a:ext cx="8234124" cy="1544866"/>
            <a:chOff x="573051" y="4098848"/>
            <a:chExt cx="8234124" cy="1544866"/>
          </a:xfrm>
        </p:grpSpPr>
        <p:sp>
          <p:nvSpPr>
            <p:cNvPr id="72" name="文本框 71">
              <a:extLst>
                <a:ext uri="{FF2B5EF4-FFF2-40B4-BE49-F238E27FC236}">
                  <a16:creationId xmlns:a16="http://schemas.microsoft.com/office/drawing/2014/main" id="{7B7F064E-563C-5B41-A2C5-FAEDE12331BE}"/>
                </a:ext>
              </a:extLst>
            </p:cNvPr>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这道题看上去很复杂，既有包含关系，又有不包含关系。</a:t>
              </a:r>
              <a:endParaRPr kumimoji="1" lang="zh-CN" altLang="en-US" sz="2400" b="0" i="0" dirty="0">
                <a:solidFill>
                  <a:srgbClr val="000000"/>
                </a:solidFill>
              </a:endParaRPr>
            </a:p>
          </p:txBody>
        </p:sp>
        <p:sp>
          <p:nvSpPr>
            <p:cNvPr id="73" name="文本框 72">
              <a:extLst>
                <a:ext uri="{FF2B5EF4-FFF2-40B4-BE49-F238E27FC236}">
                  <a16:creationId xmlns:a16="http://schemas.microsoft.com/office/drawing/2014/main" id="{537B91CB-E210-0040-9C68-BEC360875797}"/>
                </a:ext>
              </a:extLst>
            </p:cNvPr>
            <p:cNvSpPr txBox="1"/>
            <p:nvPr/>
          </p:nvSpPr>
          <p:spPr>
            <a:xfrm>
              <a:off x="573051" y="4645007"/>
              <a:ext cx="8234124" cy="461665"/>
            </a:xfrm>
            <a:prstGeom prst="rect">
              <a:avLst/>
            </a:prstGeom>
            <a:noFill/>
          </p:spPr>
          <p:txBody>
            <a:bodyPr wrap="square" rtlCol="0">
              <a:spAutoFit/>
            </a:bodyPr>
            <a:lstStyle/>
            <a:p>
              <a:pPr algn="l"/>
              <a:r>
                <a:rPr kumimoji="1" lang="zh-CN" altLang="en-US" sz="2400" b="0" i="0" dirty="0">
                  <a:solidFill>
                    <a:srgbClr val="000000"/>
                  </a:solidFill>
                </a:rPr>
                <a:t>但基本策略不变，还是先把主线上的节点和连线确定，再补</a:t>
              </a:r>
            </a:p>
          </p:txBody>
        </p:sp>
        <p:sp>
          <p:nvSpPr>
            <p:cNvPr id="74" name="文本框 73">
              <a:extLst>
                <a:ext uri="{FF2B5EF4-FFF2-40B4-BE49-F238E27FC236}">
                  <a16:creationId xmlns:a16="http://schemas.microsoft.com/office/drawing/2014/main" id="{230018E4-15B4-7D4D-A9DB-FEF3EC5C7233}"/>
                </a:ext>
              </a:extLst>
            </p:cNvPr>
            <p:cNvSpPr txBox="1"/>
            <p:nvPr/>
          </p:nvSpPr>
          <p:spPr>
            <a:xfrm>
              <a:off x="573051" y="5182049"/>
              <a:ext cx="8234124" cy="461665"/>
            </a:xfrm>
            <a:prstGeom prst="rect">
              <a:avLst/>
            </a:prstGeom>
            <a:noFill/>
          </p:spPr>
          <p:txBody>
            <a:bodyPr wrap="square" rtlCol="0">
              <a:spAutoFit/>
            </a:bodyPr>
            <a:lstStyle/>
            <a:p>
              <a:pPr algn="l"/>
              <a:r>
                <a:rPr kumimoji="1" lang="zh-CN" altLang="en-US" sz="2400" b="0" i="0" dirty="0">
                  <a:solidFill>
                    <a:srgbClr val="000000"/>
                  </a:solidFill>
                </a:rPr>
                <a:t>齐所有的出边。</a:t>
              </a:r>
            </a:p>
          </p:txBody>
        </p:sp>
      </p:grpSp>
      <p:pic>
        <p:nvPicPr>
          <p:cNvPr id="2" name="图片 1">
            <a:extLst>
              <a:ext uri="{FF2B5EF4-FFF2-40B4-BE49-F238E27FC236}">
                <a16:creationId xmlns:a16="http://schemas.microsoft.com/office/drawing/2014/main" id="{97A94961-49E6-854B-AE2E-AC73223E21C2}"/>
              </a:ext>
            </a:extLst>
          </p:cNvPr>
          <p:cNvPicPr>
            <a:picLocks noChangeAspect="1"/>
          </p:cNvPicPr>
          <p:nvPr/>
        </p:nvPicPr>
        <p:blipFill>
          <a:blip r:embed="rId2"/>
          <a:stretch>
            <a:fillRect/>
          </a:stretch>
        </p:blipFill>
        <p:spPr>
          <a:xfrm>
            <a:off x="703719" y="1783185"/>
            <a:ext cx="7684705" cy="341542"/>
          </a:xfrm>
          <a:prstGeom prst="rect">
            <a:avLst/>
          </a:prstGeom>
        </p:spPr>
      </p:pic>
      <p:grpSp>
        <p:nvGrpSpPr>
          <p:cNvPr id="33" name="组合 32">
            <a:extLst>
              <a:ext uri="{FF2B5EF4-FFF2-40B4-BE49-F238E27FC236}">
                <a16:creationId xmlns:a16="http://schemas.microsoft.com/office/drawing/2014/main" id="{7697708B-C284-7648-8C06-C2CA127B2AF9}"/>
              </a:ext>
            </a:extLst>
          </p:cNvPr>
          <p:cNvGrpSpPr/>
          <p:nvPr/>
        </p:nvGrpSpPr>
        <p:grpSpPr>
          <a:xfrm>
            <a:off x="2863540" y="3739611"/>
            <a:ext cx="2166717" cy="894196"/>
            <a:chOff x="2863540" y="3739611"/>
            <a:chExt cx="2166717" cy="894196"/>
          </a:xfrm>
        </p:grpSpPr>
        <p:sp>
          <p:nvSpPr>
            <p:cNvPr id="38" name="椭圆 37">
              <a:extLst>
                <a:ext uri="{FF2B5EF4-FFF2-40B4-BE49-F238E27FC236}">
                  <a16:creationId xmlns:a16="http://schemas.microsoft.com/office/drawing/2014/main" id="{66B93520-59AB-ED4C-BCFB-4F3D4840821A}"/>
                </a:ext>
              </a:extLst>
            </p:cNvPr>
            <p:cNvSpPr/>
            <p:nvPr/>
          </p:nvSpPr>
          <p:spPr bwMode="auto">
            <a:xfrm>
              <a:off x="3467924" y="392698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0" name="椭圆 39">
              <a:extLst>
                <a:ext uri="{FF2B5EF4-FFF2-40B4-BE49-F238E27FC236}">
                  <a16:creationId xmlns:a16="http://schemas.microsoft.com/office/drawing/2014/main" id="{85805005-6CDD-E246-B2D3-73BF4C5D5977}"/>
                </a:ext>
              </a:extLst>
            </p:cNvPr>
            <p:cNvSpPr/>
            <p:nvPr/>
          </p:nvSpPr>
          <p:spPr bwMode="auto">
            <a:xfrm>
              <a:off x="4598209" y="3923302"/>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52" name="直线箭头连接符 51">
              <a:extLst>
                <a:ext uri="{FF2B5EF4-FFF2-40B4-BE49-F238E27FC236}">
                  <a16:creationId xmlns:a16="http://schemas.microsoft.com/office/drawing/2014/main" id="{B659EFF2-4C48-1E44-8138-9CD5934E2D18}"/>
                </a:ext>
              </a:extLst>
            </p:cNvPr>
            <p:cNvCxnSpPr>
              <a:cxnSpLocks/>
              <a:stCxn id="3" idx="5"/>
              <a:endCxn id="38" idx="2"/>
            </p:cNvCxnSpPr>
            <p:nvPr/>
          </p:nvCxnSpPr>
          <p:spPr bwMode="auto">
            <a:xfrm>
              <a:off x="2863540" y="3739611"/>
              <a:ext cx="604384" cy="40339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7" name="直线箭头连接符 56">
              <a:extLst>
                <a:ext uri="{FF2B5EF4-FFF2-40B4-BE49-F238E27FC236}">
                  <a16:creationId xmlns:a16="http://schemas.microsoft.com/office/drawing/2014/main" id="{AF9E885A-47B4-384C-80E6-B3654BD75E13}"/>
                </a:ext>
              </a:extLst>
            </p:cNvPr>
            <p:cNvCxnSpPr>
              <a:cxnSpLocks/>
              <a:stCxn id="38" idx="6"/>
              <a:endCxn id="40" idx="2"/>
            </p:cNvCxnSpPr>
            <p:nvPr/>
          </p:nvCxnSpPr>
          <p:spPr bwMode="auto">
            <a:xfrm flipV="1">
              <a:off x="3899972" y="4139326"/>
              <a:ext cx="698237" cy="3684"/>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6" name="文本框 65">
              <a:extLst>
                <a:ext uri="{FF2B5EF4-FFF2-40B4-BE49-F238E27FC236}">
                  <a16:creationId xmlns:a16="http://schemas.microsoft.com/office/drawing/2014/main" id="{4847AD0F-AF76-984A-815F-97B52BF6FD5F}"/>
                </a:ext>
              </a:extLst>
            </p:cNvPr>
            <p:cNvSpPr txBox="1"/>
            <p:nvPr/>
          </p:nvSpPr>
          <p:spPr>
            <a:xfrm>
              <a:off x="2863540" y="3941310"/>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7" name="文本框 66">
              <a:extLst>
                <a:ext uri="{FF2B5EF4-FFF2-40B4-BE49-F238E27FC236}">
                  <a16:creationId xmlns:a16="http://schemas.microsoft.com/office/drawing/2014/main" id="{3BD9CCC5-272C-B142-A3C7-BE41619715BE}"/>
                </a:ext>
              </a:extLst>
            </p:cNvPr>
            <p:cNvSpPr txBox="1"/>
            <p:nvPr/>
          </p:nvSpPr>
          <p:spPr>
            <a:xfrm>
              <a:off x="4069948" y="417214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47" name="组合 46">
            <a:extLst>
              <a:ext uri="{FF2B5EF4-FFF2-40B4-BE49-F238E27FC236}">
                <a16:creationId xmlns:a16="http://schemas.microsoft.com/office/drawing/2014/main" id="{A9D1B36F-6437-8F4F-9DA8-DA26A25F207F}"/>
              </a:ext>
            </a:extLst>
          </p:cNvPr>
          <p:cNvGrpSpPr/>
          <p:nvPr/>
        </p:nvGrpSpPr>
        <p:grpSpPr>
          <a:xfrm>
            <a:off x="5046695" y="3905079"/>
            <a:ext cx="1145335" cy="461665"/>
            <a:chOff x="5046695" y="3905079"/>
            <a:chExt cx="1145335" cy="461665"/>
          </a:xfrm>
        </p:grpSpPr>
        <p:sp>
          <p:nvSpPr>
            <p:cNvPr id="63" name="弧 62">
              <a:extLst>
                <a:ext uri="{FF2B5EF4-FFF2-40B4-BE49-F238E27FC236}">
                  <a16:creationId xmlns:a16="http://schemas.microsoft.com/office/drawing/2014/main" id="{866C4B58-06EE-AE4C-AC75-7A986EB89C56}"/>
                </a:ext>
              </a:extLst>
            </p:cNvPr>
            <p:cNvSpPr/>
            <p:nvPr/>
          </p:nvSpPr>
          <p:spPr bwMode="auto">
            <a:xfrm rot="16619624">
              <a:off x="5062959" y="3933803"/>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8" name="文本框 67">
              <a:extLst>
                <a:ext uri="{FF2B5EF4-FFF2-40B4-BE49-F238E27FC236}">
                  <a16:creationId xmlns:a16="http://schemas.microsoft.com/office/drawing/2014/main" id="{CBE23FAF-E203-6E49-B707-987B92EC6605}"/>
                </a:ext>
              </a:extLst>
            </p:cNvPr>
            <p:cNvSpPr txBox="1"/>
            <p:nvPr/>
          </p:nvSpPr>
          <p:spPr>
            <a:xfrm>
              <a:off x="5493797" y="3905079"/>
              <a:ext cx="698233"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0, 1</a:t>
              </a:r>
              <a:endParaRPr kumimoji="1" lang="zh-CN" altLang="en-US" sz="2400" b="0" i="0" dirty="0">
                <a:solidFill>
                  <a:srgbClr val="000000"/>
                </a:solidFill>
                <a:cs typeface="Times New Roman" panose="02020603050405020304" pitchFamily="18" charset="0"/>
              </a:endParaRPr>
            </a:p>
          </p:txBody>
        </p:sp>
      </p:grpSp>
      <p:grpSp>
        <p:nvGrpSpPr>
          <p:cNvPr id="53" name="组合 52">
            <a:extLst>
              <a:ext uri="{FF2B5EF4-FFF2-40B4-BE49-F238E27FC236}">
                <a16:creationId xmlns:a16="http://schemas.microsoft.com/office/drawing/2014/main" id="{5375442F-6024-A04C-BE81-2FEA1E59B1DB}"/>
              </a:ext>
            </a:extLst>
          </p:cNvPr>
          <p:cNvGrpSpPr/>
          <p:nvPr/>
        </p:nvGrpSpPr>
        <p:grpSpPr>
          <a:xfrm>
            <a:off x="4814233" y="3115373"/>
            <a:ext cx="390181" cy="807929"/>
            <a:chOff x="4814233" y="3115373"/>
            <a:chExt cx="390181" cy="807929"/>
          </a:xfrm>
        </p:grpSpPr>
        <p:cxnSp>
          <p:nvCxnSpPr>
            <p:cNvPr id="50" name="直线箭头连接符 49">
              <a:extLst>
                <a:ext uri="{FF2B5EF4-FFF2-40B4-BE49-F238E27FC236}">
                  <a16:creationId xmlns:a16="http://schemas.microsoft.com/office/drawing/2014/main" id="{090F8760-1A12-2E49-BEF4-28B1CB189AD4}"/>
                </a:ext>
              </a:extLst>
            </p:cNvPr>
            <p:cNvCxnSpPr>
              <a:cxnSpLocks/>
              <a:stCxn id="35" idx="4"/>
              <a:endCxn id="40" idx="0"/>
            </p:cNvCxnSpPr>
            <p:nvPr/>
          </p:nvCxnSpPr>
          <p:spPr bwMode="auto">
            <a:xfrm>
              <a:off x="4814233" y="3115373"/>
              <a:ext cx="0" cy="80792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9" name="文本框 68">
              <a:extLst>
                <a:ext uri="{FF2B5EF4-FFF2-40B4-BE49-F238E27FC236}">
                  <a16:creationId xmlns:a16="http://schemas.microsoft.com/office/drawing/2014/main" id="{3513F8FD-9879-164F-8E02-EBC21B9D7EB5}"/>
                </a:ext>
              </a:extLst>
            </p:cNvPr>
            <p:cNvSpPr txBox="1"/>
            <p:nvPr/>
          </p:nvSpPr>
          <p:spPr>
            <a:xfrm>
              <a:off x="4844374" y="326773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51" name="组合 50">
            <a:extLst>
              <a:ext uri="{FF2B5EF4-FFF2-40B4-BE49-F238E27FC236}">
                <a16:creationId xmlns:a16="http://schemas.microsoft.com/office/drawing/2014/main" id="{34B8B4CA-7575-FF48-B029-34D5FFE4FCE4}"/>
              </a:ext>
            </a:extLst>
          </p:cNvPr>
          <p:cNvGrpSpPr/>
          <p:nvPr/>
        </p:nvGrpSpPr>
        <p:grpSpPr>
          <a:xfrm>
            <a:off x="3346999" y="3110341"/>
            <a:ext cx="360040" cy="816645"/>
            <a:chOff x="3346999" y="3110341"/>
            <a:chExt cx="360040" cy="816645"/>
          </a:xfrm>
        </p:grpSpPr>
        <p:cxnSp>
          <p:nvCxnSpPr>
            <p:cNvPr id="58" name="直线箭头连接符 57">
              <a:extLst>
                <a:ext uri="{FF2B5EF4-FFF2-40B4-BE49-F238E27FC236}">
                  <a16:creationId xmlns:a16="http://schemas.microsoft.com/office/drawing/2014/main" id="{B770A095-5C0D-4A4E-A088-1301D3EA3403}"/>
                </a:ext>
              </a:extLst>
            </p:cNvPr>
            <p:cNvCxnSpPr>
              <a:cxnSpLocks/>
              <a:stCxn id="38" idx="0"/>
              <a:endCxn id="34" idx="4"/>
            </p:cNvCxnSpPr>
            <p:nvPr/>
          </p:nvCxnSpPr>
          <p:spPr bwMode="auto">
            <a:xfrm flipV="1">
              <a:off x="3683948" y="3110341"/>
              <a:ext cx="0" cy="816645"/>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0" name="文本框 69">
              <a:extLst>
                <a:ext uri="{FF2B5EF4-FFF2-40B4-BE49-F238E27FC236}">
                  <a16:creationId xmlns:a16="http://schemas.microsoft.com/office/drawing/2014/main" id="{8B99608B-BE1D-2B4D-9EF2-D7B9168EB6D5}"/>
                </a:ext>
              </a:extLst>
            </p:cNvPr>
            <p:cNvSpPr txBox="1"/>
            <p:nvPr/>
          </p:nvSpPr>
          <p:spPr>
            <a:xfrm>
              <a:off x="3346999" y="329834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32" name="组合 31">
            <a:extLst>
              <a:ext uri="{FF2B5EF4-FFF2-40B4-BE49-F238E27FC236}">
                <a16:creationId xmlns:a16="http://schemas.microsoft.com/office/drawing/2014/main" id="{E989C4F9-C7E8-004C-ACDD-A911AA282850}"/>
              </a:ext>
            </a:extLst>
          </p:cNvPr>
          <p:cNvGrpSpPr/>
          <p:nvPr/>
        </p:nvGrpSpPr>
        <p:grpSpPr>
          <a:xfrm>
            <a:off x="1919419" y="2382089"/>
            <a:ext cx="3110838" cy="1420794"/>
            <a:chOff x="1919419" y="2382089"/>
            <a:chExt cx="3110838" cy="1420794"/>
          </a:xfrm>
        </p:grpSpPr>
        <p:sp>
          <p:nvSpPr>
            <p:cNvPr id="3" name="椭圆 2">
              <a:extLst>
                <a:ext uri="{FF2B5EF4-FFF2-40B4-BE49-F238E27FC236}">
                  <a16:creationId xmlns:a16="http://schemas.microsoft.com/office/drawing/2014/main" id="{2AEBE7BC-8EF2-954E-A5A2-71856555958D}"/>
                </a:ext>
              </a:extLst>
            </p:cNvPr>
            <p:cNvSpPr/>
            <p:nvPr/>
          </p:nvSpPr>
          <p:spPr bwMode="auto">
            <a:xfrm>
              <a:off x="2494764" y="3370835"/>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4" name="椭圆 33">
              <a:extLst>
                <a:ext uri="{FF2B5EF4-FFF2-40B4-BE49-F238E27FC236}">
                  <a16:creationId xmlns:a16="http://schemas.microsoft.com/office/drawing/2014/main" id="{905D4C19-688C-144A-8EAC-242854BA349A}"/>
                </a:ext>
              </a:extLst>
            </p:cNvPr>
            <p:cNvSpPr/>
            <p:nvPr/>
          </p:nvSpPr>
          <p:spPr bwMode="auto">
            <a:xfrm>
              <a:off x="3467924" y="2678293"/>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5" name="椭圆 34">
              <a:extLst>
                <a:ext uri="{FF2B5EF4-FFF2-40B4-BE49-F238E27FC236}">
                  <a16:creationId xmlns:a16="http://schemas.microsoft.com/office/drawing/2014/main" id="{9B7E16E2-5025-6F4E-99EB-55AEE6439EFA}"/>
                </a:ext>
              </a:extLst>
            </p:cNvPr>
            <p:cNvSpPr/>
            <p:nvPr/>
          </p:nvSpPr>
          <p:spPr bwMode="auto">
            <a:xfrm>
              <a:off x="4598209" y="2683325"/>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7" name="直线箭头连接符 6">
              <a:extLst>
                <a:ext uri="{FF2B5EF4-FFF2-40B4-BE49-F238E27FC236}">
                  <a16:creationId xmlns:a16="http://schemas.microsoft.com/office/drawing/2014/main" id="{18302CB3-9EDB-A54C-9C3F-84FE68F07830}"/>
                </a:ext>
              </a:extLst>
            </p:cNvPr>
            <p:cNvCxnSpPr>
              <a:cxnSpLocks/>
              <a:endCxn id="3" idx="2"/>
            </p:cNvCxnSpPr>
            <p:nvPr/>
          </p:nvCxnSpPr>
          <p:spPr bwMode="auto">
            <a:xfrm>
              <a:off x="1919419" y="3586859"/>
              <a:ext cx="57534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3" name="直线箭头连接符 42">
              <a:extLst>
                <a:ext uri="{FF2B5EF4-FFF2-40B4-BE49-F238E27FC236}">
                  <a16:creationId xmlns:a16="http://schemas.microsoft.com/office/drawing/2014/main" id="{5C10B17B-B142-8F4B-806A-59FDB5D335BE}"/>
                </a:ext>
              </a:extLst>
            </p:cNvPr>
            <p:cNvCxnSpPr>
              <a:cxnSpLocks/>
              <a:stCxn id="3" idx="7"/>
              <a:endCxn id="34" idx="2"/>
            </p:cNvCxnSpPr>
            <p:nvPr/>
          </p:nvCxnSpPr>
          <p:spPr bwMode="auto">
            <a:xfrm flipV="1">
              <a:off x="2863540" y="2894317"/>
              <a:ext cx="604384" cy="53979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6" name="直线箭头连接符 45">
              <a:extLst>
                <a:ext uri="{FF2B5EF4-FFF2-40B4-BE49-F238E27FC236}">
                  <a16:creationId xmlns:a16="http://schemas.microsoft.com/office/drawing/2014/main" id="{7C7DEF71-5241-C242-B846-3F92ACAC0D1A}"/>
                </a:ext>
              </a:extLst>
            </p:cNvPr>
            <p:cNvCxnSpPr>
              <a:cxnSpLocks/>
              <a:stCxn id="34" idx="6"/>
              <a:endCxn id="35" idx="2"/>
            </p:cNvCxnSpPr>
            <p:nvPr/>
          </p:nvCxnSpPr>
          <p:spPr bwMode="auto">
            <a:xfrm>
              <a:off x="3899972" y="2894317"/>
              <a:ext cx="698237" cy="503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4" name="文本框 63">
              <a:extLst>
                <a:ext uri="{FF2B5EF4-FFF2-40B4-BE49-F238E27FC236}">
                  <a16:creationId xmlns:a16="http://schemas.microsoft.com/office/drawing/2014/main" id="{AF2CC575-9E79-2C40-9820-B02777CFEC69}"/>
                </a:ext>
              </a:extLst>
            </p:cNvPr>
            <p:cNvSpPr txBox="1"/>
            <p:nvPr/>
          </p:nvSpPr>
          <p:spPr>
            <a:xfrm>
              <a:off x="2874191" y="2743037"/>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5" name="文本框 64">
              <a:extLst>
                <a:ext uri="{FF2B5EF4-FFF2-40B4-BE49-F238E27FC236}">
                  <a16:creationId xmlns:a16="http://schemas.microsoft.com/office/drawing/2014/main" id="{53130EFE-F8E0-5D42-8DA5-911FEC7772E3}"/>
                </a:ext>
              </a:extLst>
            </p:cNvPr>
            <p:cNvSpPr txBox="1"/>
            <p:nvPr/>
          </p:nvSpPr>
          <p:spPr>
            <a:xfrm>
              <a:off x="4069070" y="238208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91" name="椭圆 90">
              <a:extLst>
                <a:ext uri="{FF2B5EF4-FFF2-40B4-BE49-F238E27FC236}">
                  <a16:creationId xmlns:a16="http://schemas.microsoft.com/office/drawing/2014/main" id="{7240EB5B-79F0-BD4C-8F84-83BED15553B6}"/>
                </a:ext>
              </a:extLst>
            </p:cNvPr>
            <p:cNvSpPr/>
            <p:nvPr/>
          </p:nvSpPr>
          <p:spPr bwMode="auto">
            <a:xfrm>
              <a:off x="4667438" y="2739576"/>
              <a:ext cx="298440" cy="32227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grpSp>
      <p:grpSp>
        <p:nvGrpSpPr>
          <p:cNvPr id="44" name="组合 43">
            <a:extLst>
              <a:ext uri="{FF2B5EF4-FFF2-40B4-BE49-F238E27FC236}">
                <a16:creationId xmlns:a16="http://schemas.microsoft.com/office/drawing/2014/main" id="{46FCFB35-5E30-2C4B-858E-7ACC8F843CF4}"/>
              </a:ext>
            </a:extLst>
          </p:cNvPr>
          <p:cNvGrpSpPr/>
          <p:nvPr/>
        </p:nvGrpSpPr>
        <p:grpSpPr>
          <a:xfrm>
            <a:off x="5005726" y="2361068"/>
            <a:ext cx="1950712" cy="1070314"/>
            <a:chOff x="5005726" y="2361068"/>
            <a:chExt cx="1950712" cy="1070314"/>
          </a:xfrm>
        </p:grpSpPr>
        <p:sp>
          <p:nvSpPr>
            <p:cNvPr id="41" name="椭圆 40">
              <a:extLst>
                <a:ext uri="{FF2B5EF4-FFF2-40B4-BE49-F238E27FC236}">
                  <a16:creationId xmlns:a16="http://schemas.microsoft.com/office/drawing/2014/main" id="{4E6362EB-4556-1F42-8977-704C1851B6E2}"/>
                </a:ext>
              </a:extLst>
            </p:cNvPr>
            <p:cNvSpPr/>
            <p:nvPr/>
          </p:nvSpPr>
          <p:spPr bwMode="auto">
            <a:xfrm>
              <a:off x="5703959" y="2678293"/>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48" name="直线箭头连接符 47">
              <a:extLst>
                <a:ext uri="{FF2B5EF4-FFF2-40B4-BE49-F238E27FC236}">
                  <a16:creationId xmlns:a16="http://schemas.microsoft.com/office/drawing/2014/main" id="{81608158-2E65-184D-BA05-038F9E861D81}"/>
                </a:ext>
              </a:extLst>
            </p:cNvPr>
            <p:cNvCxnSpPr>
              <a:cxnSpLocks/>
            </p:cNvCxnSpPr>
            <p:nvPr/>
          </p:nvCxnSpPr>
          <p:spPr bwMode="auto">
            <a:xfrm>
              <a:off x="5015044" y="2823914"/>
              <a:ext cx="698237" cy="503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2" name="弧 61">
              <a:extLst>
                <a:ext uri="{FF2B5EF4-FFF2-40B4-BE49-F238E27FC236}">
                  <a16:creationId xmlns:a16="http://schemas.microsoft.com/office/drawing/2014/main" id="{C89AF34C-C607-7441-8BE5-2077F3FDC615}"/>
                </a:ext>
              </a:extLst>
            </p:cNvPr>
            <p:cNvSpPr/>
            <p:nvPr/>
          </p:nvSpPr>
          <p:spPr bwMode="auto">
            <a:xfrm rot="16619624">
              <a:off x="6165559" y="2686432"/>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7" name="文本框 86">
              <a:extLst>
                <a:ext uri="{FF2B5EF4-FFF2-40B4-BE49-F238E27FC236}">
                  <a16:creationId xmlns:a16="http://schemas.microsoft.com/office/drawing/2014/main" id="{9B5546A0-51B3-7844-A548-0F62474F14DA}"/>
                </a:ext>
              </a:extLst>
            </p:cNvPr>
            <p:cNvSpPr txBox="1"/>
            <p:nvPr/>
          </p:nvSpPr>
          <p:spPr>
            <a:xfrm>
              <a:off x="5187088" y="2361068"/>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cxnSp>
          <p:nvCxnSpPr>
            <p:cNvPr id="88" name="直线箭头连接符 87">
              <a:extLst>
                <a:ext uri="{FF2B5EF4-FFF2-40B4-BE49-F238E27FC236}">
                  <a16:creationId xmlns:a16="http://schemas.microsoft.com/office/drawing/2014/main" id="{60F6311A-9FBD-3445-BB1E-8B2C89D83D89}"/>
                </a:ext>
              </a:extLst>
            </p:cNvPr>
            <p:cNvCxnSpPr>
              <a:cxnSpLocks/>
            </p:cNvCxnSpPr>
            <p:nvPr/>
          </p:nvCxnSpPr>
          <p:spPr bwMode="auto">
            <a:xfrm flipH="1">
              <a:off x="5005726" y="2975346"/>
              <a:ext cx="69823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89" name="文本框 88">
              <a:extLst>
                <a:ext uri="{FF2B5EF4-FFF2-40B4-BE49-F238E27FC236}">
                  <a16:creationId xmlns:a16="http://schemas.microsoft.com/office/drawing/2014/main" id="{A3B276B6-1209-534F-A051-46C315DCACE7}"/>
                </a:ext>
              </a:extLst>
            </p:cNvPr>
            <p:cNvSpPr txBox="1"/>
            <p:nvPr/>
          </p:nvSpPr>
          <p:spPr>
            <a:xfrm>
              <a:off x="5194051" y="2969717"/>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90" name="文本框 89">
              <a:extLst>
                <a:ext uri="{FF2B5EF4-FFF2-40B4-BE49-F238E27FC236}">
                  <a16:creationId xmlns:a16="http://schemas.microsoft.com/office/drawing/2014/main" id="{A379CA52-3CFE-B047-842D-699F8B32060D}"/>
                </a:ext>
              </a:extLst>
            </p:cNvPr>
            <p:cNvSpPr txBox="1"/>
            <p:nvPr/>
          </p:nvSpPr>
          <p:spPr>
            <a:xfrm>
              <a:off x="6596398" y="260521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93" name="椭圆 92">
              <a:extLst>
                <a:ext uri="{FF2B5EF4-FFF2-40B4-BE49-F238E27FC236}">
                  <a16:creationId xmlns:a16="http://schemas.microsoft.com/office/drawing/2014/main" id="{2C50D09A-0339-6949-BCD4-261E88E21979}"/>
                </a:ext>
              </a:extLst>
            </p:cNvPr>
            <p:cNvSpPr/>
            <p:nvPr/>
          </p:nvSpPr>
          <p:spPr bwMode="auto">
            <a:xfrm>
              <a:off x="5770917" y="2736926"/>
              <a:ext cx="298440" cy="32227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grpSp>
      <p:grpSp>
        <p:nvGrpSpPr>
          <p:cNvPr id="5" name="组合 4">
            <a:extLst>
              <a:ext uri="{FF2B5EF4-FFF2-40B4-BE49-F238E27FC236}">
                <a16:creationId xmlns:a16="http://schemas.microsoft.com/office/drawing/2014/main" id="{555FD858-0704-9D48-A7B2-B45EC2E6A2AE}"/>
              </a:ext>
            </a:extLst>
          </p:cNvPr>
          <p:cNvGrpSpPr/>
          <p:nvPr/>
        </p:nvGrpSpPr>
        <p:grpSpPr>
          <a:xfrm>
            <a:off x="3169975" y="2166112"/>
            <a:ext cx="714088" cy="527290"/>
            <a:chOff x="3185684" y="2177341"/>
            <a:chExt cx="714088" cy="527290"/>
          </a:xfrm>
        </p:grpSpPr>
        <p:sp>
          <p:nvSpPr>
            <p:cNvPr id="45" name="弧 44">
              <a:extLst>
                <a:ext uri="{FF2B5EF4-FFF2-40B4-BE49-F238E27FC236}">
                  <a16:creationId xmlns:a16="http://schemas.microsoft.com/office/drawing/2014/main" id="{E488B9AF-A795-894B-BF7D-8956B7DF069A}"/>
                </a:ext>
              </a:extLst>
            </p:cNvPr>
            <p:cNvSpPr/>
            <p:nvPr/>
          </p:nvSpPr>
          <p:spPr bwMode="auto">
            <a:xfrm rot="11339693">
              <a:off x="3507498" y="227983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dirty="0">
                <a:ln>
                  <a:noFill/>
                </a:ln>
                <a:solidFill>
                  <a:srgbClr val="800080"/>
                </a:solidFill>
                <a:effectLst/>
                <a:latin typeface="Times New Roman" pitchFamily="18" charset="0"/>
                <a:ea typeface="宋体" pitchFamily="2" charset="-122"/>
              </a:endParaRPr>
            </a:p>
          </p:txBody>
        </p:sp>
        <p:sp>
          <p:nvSpPr>
            <p:cNvPr id="4" name="文本框 3">
              <a:extLst>
                <a:ext uri="{FF2B5EF4-FFF2-40B4-BE49-F238E27FC236}">
                  <a16:creationId xmlns:a16="http://schemas.microsoft.com/office/drawing/2014/main" id="{BDDFA35B-3EF5-D04E-877D-1EC73C1478F5}"/>
                </a:ext>
              </a:extLst>
            </p:cNvPr>
            <p:cNvSpPr txBox="1"/>
            <p:nvPr/>
          </p:nvSpPr>
          <p:spPr>
            <a:xfrm>
              <a:off x="3185684" y="2177341"/>
              <a:ext cx="336265"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grpSp>
    </p:spTree>
    <p:extLst>
      <p:ext uri="{BB962C8B-B14F-4D97-AF65-F5344CB8AC3E}">
        <p14:creationId xmlns:p14="http://schemas.microsoft.com/office/powerpoint/2010/main" val="49651047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43</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10</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表示所有被</a:t>
            </a:r>
            <a:r>
              <a:rPr lang="en-US" altLang="zh-CN" sz="2400" b="0" i="0" dirty="0">
                <a:solidFill>
                  <a:srgbClr val="000000"/>
                </a:solidFill>
              </a:rPr>
              <a:t>3</a:t>
            </a:r>
            <a:r>
              <a:rPr lang="zh-CN" altLang="en-US" sz="2400" b="0" i="0" dirty="0">
                <a:solidFill>
                  <a:srgbClr val="000000"/>
                </a:solidFill>
              </a:rPr>
              <a:t>整除的二进制数。</a:t>
            </a:r>
            <a:endParaRPr kumimoji="1" lang="zh-CN" altLang="en-US" sz="2400" b="0" i="0" dirty="0">
              <a:solidFill>
                <a:srgbClr val="000000"/>
              </a:solidFill>
            </a:endParaRPr>
          </a:p>
        </p:txBody>
      </p:sp>
      <p:grpSp>
        <p:nvGrpSpPr>
          <p:cNvPr id="8" name="组合 7">
            <a:extLst>
              <a:ext uri="{FF2B5EF4-FFF2-40B4-BE49-F238E27FC236}">
                <a16:creationId xmlns:a16="http://schemas.microsoft.com/office/drawing/2014/main" id="{E45F22ED-8790-8642-8FBB-D6D5A3E54CB5}"/>
              </a:ext>
            </a:extLst>
          </p:cNvPr>
          <p:cNvGrpSpPr/>
          <p:nvPr/>
        </p:nvGrpSpPr>
        <p:grpSpPr>
          <a:xfrm>
            <a:off x="510892" y="1868271"/>
            <a:ext cx="8269865" cy="3897462"/>
            <a:chOff x="510892" y="1868271"/>
            <a:chExt cx="8269865" cy="3897462"/>
          </a:xfrm>
        </p:grpSpPr>
        <p:grpSp>
          <p:nvGrpSpPr>
            <p:cNvPr id="6" name="组合 5">
              <a:extLst>
                <a:ext uri="{FF2B5EF4-FFF2-40B4-BE49-F238E27FC236}">
                  <a16:creationId xmlns:a16="http://schemas.microsoft.com/office/drawing/2014/main" id="{E3DE0C46-D83D-B04E-837A-470050706F3A}"/>
                </a:ext>
              </a:extLst>
            </p:cNvPr>
            <p:cNvGrpSpPr/>
            <p:nvPr/>
          </p:nvGrpSpPr>
          <p:grpSpPr>
            <a:xfrm>
              <a:off x="510892" y="1868271"/>
              <a:ext cx="8269865" cy="3397568"/>
              <a:chOff x="510892" y="1868271"/>
              <a:chExt cx="8269865" cy="3397568"/>
            </a:xfrm>
          </p:grpSpPr>
          <p:sp>
            <p:nvSpPr>
              <p:cNvPr id="37" name="文本框 36">
                <a:extLst>
                  <a:ext uri="{FF2B5EF4-FFF2-40B4-BE49-F238E27FC236}">
                    <a16:creationId xmlns:a16="http://schemas.microsoft.com/office/drawing/2014/main" id="{D5C1A275-7E2D-4C4C-82EB-22F527090B2D}"/>
                  </a:ext>
                </a:extLst>
              </p:cNvPr>
              <p:cNvSpPr txBox="1"/>
              <p:nvPr/>
            </p:nvSpPr>
            <p:spPr>
              <a:xfrm>
                <a:off x="539939" y="1868271"/>
                <a:ext cx="8234124" cy="461665"/>
              </a:xfrm>
              <a:prstGeom prst="rect">
                <a:avLst/>
              </a:prstGeom>
              <a:noFill/>
            </p:spPr>
            <p:txBody>
              <a:bodyPr wrap="square" rtlCol="0">
                <a:spAutoFit/>
              </a:bodyPr>
              <a:lstStyle/>
              <a:p>
                <a:pPr algn="l"/>
                <a:r>
                  <a:rPr kumimoji="1" lang="zh-CN" altLang="en-US" sz="2400" b="0" i="0" dirty="0">
                    <a:solidFill>
                      <a:srgbClr val="000000"/>
                    </a:solidFill>
                  </a:rPr>
                  <a:t>解：既然是二进制数，那么实际上就是字母表是</a:t>
                </a:r>
                <a:r>
                  <a:rPr kumimoji="1" lang="en-US" altLang="zh-CN" sz="2400" b="0" i="0" dirty="0">
                    <a:solidFill>
                      <a:srgbClr val="000000"/>
                    </a:solidFill>
                  </a:rPr>
                  <a:t>{0, 1}</a:t>
                </a:r>
                <a:r>
                  <a:rPr kumimoji="1" lang="zh-CN" altLang="en-US" sz="2400" b="0" i="0" dirty="0">
                    <a:solidFill>
                      <a:srgbClr val="000000"/>
                    </a:solidFill>
                  </a:rPr>
                  <a:t>的字</a:t>
                </a:r>
              </a:p>
            </p:txBody>
          </p:sp>
          <p:sp>
            <p:nvSpPr>
              <p:cNvPr id="38" name="文本框 37">
                <a:extLst>
                  <a:ext uri="{FF2B5EF4-FFF2-40B4-BE49-F238E27FC236}">
                    <a16:creationId xmlns:a16="http://schemas.microsoft.com/office/drawing/2014/main" id="{F72836A3-A66C-DF40-BE33-DE17A545DC97}"/>
                  </a:ext>
                </a:extLst>
              </p:cNvPr>
              <p:cNvSpPr txBox="1"/>
              <p:nvPr/>
            </p:nvSpPr>
            <p:spPr>
              <a:xfrm>
                <a:off x="546633" y="2334446"/>
                <a:ext cx="8234124" cy="461665"/>
              </a:xfrm>
              <a:prstGeom prst="rect">
                <a:avLst/>
              </a:prstGeom>
              <a:noFill/>
            </p:spPr>
            <p:txBody>
              <a:bodyPr wrap="square" rtlCol="0">
                <a:spAutoFit/>
              </a:bodyPr>
              <a:lstStyle/>
              <a:p>
                <a:pPr algn="l"/>
                <a:r>
                  <a:rPr kumimoji="1" lang="zh-CN" altLang="en-US" sz="2400" b="0" i="0" dirty="0">
                    <a:solidFill>
                      <a:srgbClr val="000000"/>
                    </a:solidFill>
                  </a:rPr>
                  <a:t>符串集合。</a:t>
                </a:r>
                <a:r>
                  <a:rPr kumimoji="1" lang="en-US" altLang="zh-CN" sz="2400" b="0" i="0" dirty="0">
                    <a:solidFill>
                      <a:srgbClr val="000000"/>
                    </a:solidFill>
                  </a:rPr>
                  <a:t>DFA</a:t>
                </a:r>
                <a:r>
                  <a:rPr kumimoji="1" lang="zh-CN" altLang="en-US" sz="2400" b="0" i="0" dirty="0">
                    <a:solidFill>
                      <a:srgbClr val="000000"/>
                    </a:solidFill>
                  </a:rPr>
                  <a:t>在处理字符串时，往往采用</a:t>
                </a:r>
                <a:r>
                  <a:rPr kumimoji="1" lang="en-US" altLang="zh-CN" sz="2400" b="0" i="0" dirty="0">
                    <a:solidFill>
                      <a:srgbClr val="000000"/>
                    </a:solidFill>
                  </a:rPr>
                  <a:t>              </a:t>
                </a:r>
                <a:r>
                  <a:rPr kumimoji="1" lang="zh-CN" altLang="en-US" sz="2400" b="0" i="0" dirty="0">
                    <a:solidFill>
                      <a:srgbClr val="000000"/>
                    </a:solidFill>
                  </a:rPr>
                  <a:t>的形式，</a:t>
                </a:r>
              </a:p>
            </p:txBody>
          </p:sp>
          <p:pic>
            <p:nvPicPr>
              <p:cNvPr id="4" name="图片 3">
                <a:extLst>
                  <a:ext uri="{FF2B5EF4-FFF2-40B4-BE49-F238E27FC236}">
                    <a16:creationId xmlns:a16="http://schemas.microsoft.com/office/drawing/2014/main" id="{1F89D2D0-5082-C548-B97B-F93D76DE9BBC}"/>
                  </a:ext>
                </a:extLst>
              </p:cNvPr>
              <p:cNvPicPr>
                <a:picLocks noChangeAspect="1"/>
              </p:cNvPicPr>
              <p:nvPr/>
            </p:nvPicPr>
            <p:blipFill>
              <a:blip r:embed="rId2"/>
              <a:stretch>
                <a:fillRect/>
              </a:stretch>
            </p:blipFill>
            <p:spPr>
              <a:xfrm>
                <a:off x="5796136" y="2499516"/>
                <a:ext cx="2222500" cy="152400"/>
              </a:xfrm>
              <a:prstGeom prst="rect">
                <a:avLst/>
              </a:prstGeom>
            </p:spPr>
          </p:pic>
          <p:sp>
            <p:nvSpPr>
              <p:cNvPr id="49" name="文本框 48">
                <a:extLst>
                  <a:ext uri="{FF2B5EF4-FFF2-40B4-BE49-F238E27FC236}">
                    <a16:creationId xmlns:a16="http://schemas.microsoft.com/office/drawing/2014/main" id="{5D4853F5-D667-DC41-811D-25F40EFA02DF}"/>
                  </a:ext>
                </a:extLst>
              </p:cNvPr>
              <p:cNvSpPr txBox="1"/>
              <p:nvPr/>
            </p:nvSpPr>
            <p:spPr>
              <a:xfrm>
                <a:off x="539939" y="2823319"/>
                <a:ext cx="8234124" cy="461665"/>
              </a:xfrm>
              <a:prstGeom prst="rect">
                <a:avLst/>
              </a:prstGeom>
              <a:noFill/>
            </p:spPr>
            <p:txBody>
              <a:bodyPr wrap="square" rtlCol="0">
                <a:spAutoFit/>
              </a:bodyPr>
              <a:lstStyle/>
              <a:p>
                <a:pPr algn="l"/>
                <a:r>
                  <a:rPr kumimoji="1" lang="zh-CN" altLang="en-US" sz="2400" b="0" i="0" dirty="0">
                    <a:solidFill>
                      <a:srgbClr val="000000"/>
                    </a:solidFill>
                  </a:rPr>
                  <a:t>即在当前状态下（接受了   ）再接受一个符号进入新的状态。</a:t>
                </a:r>
              </a:p>
            </p:txBody>
          </p:sp>
          <p:pic>
            <p:nvPicPr>
              <p:cNvPr id="5" name="图片 4">
                <a:extLst>
                  <a:ext uri="{FF2B5EF4-FFF2-40B4-BE49-F238E27FC236}">
                    <a16:creationId xmlns:a16="http://schemas.microsoft.com/office/drawing/2014/main" id="{72753B3D-B470-5B47-B30B-6A3FE47F8694}"/>
                  </a:ext>
                </a:extLst>
              </p:cNvPr>
              <p:cNvPicPr>
                <a:picLocks noChangeAspect="1"/>
              </p:cNvPicPr>
              <p:nvPr/>
            </p:nvPicPr>
            <p:blipFill>
              <a:blip r:embed="rId3"/>
              <a:stretch>
                <a:fillRect/>
              </a:stretch>
            </p:blipFill>
            <p:spPr>
              <a:xfrm>
                <a:off x="3424932" y="2996952"/>
                <a:ext cx="1435100" cy="152400"/>
              </a:xfrm>
              <a:prstGeom prst="rect">
                <a:avLst/>
              </a:prstGeom>
            </p:spPr>
          </p:pic>
          <p:sp>
            <p:nvSpPr>
              <p:cNvPr id="50" name="文本框 49">
                <a:extLst>
                  <a:ext uri="{FF2B5EF4-FFF2-40B4-BE49-F238E27FC236}">
                    <a16:creationId xmlns:a16="http://schemas.microsoft.com/office/drawing/2014/main" id="{E62625CB-A93B-B447-B5D0-E0F71809A540}"/>
                  </a:ext>
                </a:extLst>
              </p:cNvPr>
              <p:cNvSpPr txBox="1"/>
              <p:nvPr/>
            </p:nvSpPr>
            <p:spPr>
              <a:xfrm>
                <a:off x="514340" y="3316702"/>
                <a:ext cx="8234124" cy="461665"/>
              </a:xfrm>
              <a:prstGeom prst="rect">
                <a:avLst/>
              </a:prstGeom>
              <a:noFill/>
            </p:spPr>
            <p:txBody>
              <a:bodyPr wrap="square" rtlCol="0">
                <a:spAutoFit/>
              </a:bodyPr>
              <a:lstStyle/>
              <a:p>
                <a:pPr algn="l"/>
                <a:r>
                  <a:rPr kumimoji="1" lang="zh-CN" altLang="en-US" sz="2400" b="0" i="0" dirty="0">
                    <a:solidFill>
                      <a:srgbClr val="000000"/>
                    </a:solidFill>
                  </a:rPr>
                  <a:t>我们可以把     看成是一个二进制数，如果再追加一个</a:t>
                </a:r>
                <a:r>
                  <a:rPr kumimoji="1" lang="en-US" altLang="zh-CN" sz="2400" b="0" i="0" dirty="0">
                    <a:solidFill>
                      <a:srgbClr val="000000"/>
                    </a:solidFill>
                  </a:rPr>
                  <a:t>0</a:t>
                </a:r>
                <a:r>
                  <a:rPr kumimoji="1" lang="zh-CN" altLang="en-US" sz="2400" b="0" i="0" dirty="0">
                    <a:solidFill>
                      <a:srgbClr val="000000"/>
                    </a:solidFill>
                  </a:rPr>
                  <a:t>，相</a:t>
                </a:r>
              </a:p>
            </p:txBody>
          </p:sp>
          <p:pic>
            <p:nvPicPr>
              <p:cNvPr id="52" name="图片 51">
                <a:extLst>
                  <a:ext uri="{FF2B5EF4-FFF2-40B4-BE49-F238E27FC236}">
                    <a16:creationId xmlns:a16="http://schemas.microsoft.com/office/drawing/2014/main" id="{31F498D3-4940-734F-A81D-32BF2DC33951}"/>
                  </a:ext>
                </a:extLst>
              </p:cNvPr>
              <p:cNvPicPr>
                <a:picLocks noChangeAspect="1"/>
              </p:cNvPicPr>
              <p:nvPr/>
            </p:nvPicPr>
            <p:blipFill>
              <a:blip r:embed="rId3"/>
              <a:stretch>
                <a:fillRect/>
              </a:stretch>
            </p:blipFill>
            <p:spPr>
              <a:xfrm>
                <a:off x="1619672" y="3471334"/>
                <a:ext cx="1435100" cy="152400"/>
              </a:xfrm>
              <a:prstGeom prst="rect">
                <a:avLst/>
              </a:prstGeom>
            </p:spPr>
          </p:pic>
          <p:sp>
            <p:nvSpPr>
              <p:cNvPr id="55" name="文本框 54">
                <a:extLst>
                  <a:ext uri="{FF2B5EF4-FFF2-40B4-BE49-F238E27FC236}">
                    <a16:creationId xmlns:a16="http://schemas.microsoft.com/office/drawing/2014/main" id="{FA833A59-E021-8C4C-BA1D-49054E98C2C3}"/>
                  </a:ext>
                </a:extLst>
              </p:cNvPr>
              <p:cNvSpPr txBox="1"/>
              <p:nvPr/>
            </p:nvSpPr>
            <p:spPr>
              <a:xfrm>
                <a:off x="510892" y="3815178"/>
                <a:ext cx="8234124" cy="461665"/>
              </a:xfrm>
              <a:prstGeom prst="rect">
                <a:avLst/>
              </a:prstGeom>
              <a:noFill/>
            </p:spPr>
            <p:txBody>
              <a:bodyPr wrap="square" rtlCol="0">
                <a:spAutoFit/>
              </a:bodyPr>
              <a:lstStyle/>
              <a:p>
                <a:pPr algn="l"/>
                <a:r>
                  <a:rPr kumimoji="1" lang="zh-CN" altLang="en-US" sz="2400" b="0" i="0" dirty="0">
                    <a:solidFill>
                      <a:srgbClr val="000000"/>
                    </a:solidFill>
                  </a:rPr>
                  <a:t>当于乘以</a:t>
                </a:r>
                <a:r>
                  <a:rPr kumimoji="1" lang="en-US" altLang="zh-CN" sz="2400" b="0" i="0" dirty="0">
                    <a:solidFill>
                      <a:srgbClr val="000000"/>
                    </a:solidFill>
                  </a:rPr>
                  <a:t>2</a:t>
                </a:r>
                <a:r>
                  <a:rPr kumimoji="1" lang="zh-CN" altLang="en-US" sz="2400" b="0" i="0" dirty="0">
                    <a:solidFill>
                      <a:srgbClr val="000000"/>
                    </a:solidFill>
                  </a:rPr>
                  <a:t>。例如，二进制数“</a:t>
                </a:r>
                <a:r>
                  <a:rPr kumimoji="1" lang="en-US" altLang="zh-CN" sz="2400" b="0" i="0" dirty="0">
                    <a:solidFill>
                      <a:srgbClr val="000000"/>
                    </a:solidFill>
                  </a:rPr>
                  <a:t>11</a:t>
                </a:r>
                <a:r>
                  <a:rPr kumimoji="1" lang="zh-CN" altLang="en-US" sz="2400" b="0" i="0" dirty="0">
                    <a:solidFill>
                      <a:srgbClr val="000000"/>
                    </a:solidFill>
                  </a:rPr>
                  <a:t>”表示十进制数“</a:t>
                </a:r>
                <a:r>
                  <a:rPr kumimoji="1" lang="en-US" altLang="zh-CN" sz="2400" b="0" i="0" dirty="0">
                    <a:solidFill>
                      <a:srgbClr val="000000"/>
                    </a:solidFill>
                  </a:rPr>
                  <a:t>3</a:t>
                </a:r>
                <a:r>
                  <a:rPr kumimoji="1" lang="zh-CN" altLang="en-US" sz="2400" b="0" i="0" dirty="0">
                    <a:solidFill>
                      <a:srgbClr val="000000"/>
                    </a:solidFill>
                  </a:rPr>
                  <a:t>”，追</a:t>
                </a:r>
              </a:p>
            </p:txBody>
          </p:sp>
          <p:sp>
            <p:nvSpPr>
              <p:cNvPr id="74" name="文本框 73">
                <a:extLst>
                  <a:ext uri="{FF2B5EF4-FFF2-40B4-BE49-F238E27FC236}">
                    <a16:creationId xmlns:a16="http://schemas.microsoft.com/office/drawing/2014/main" id="{2592E68F-AD12-5444-BAC8-9FD45BE2A7CD}"/>
                  </a:ext>
                </a:extLst>
              </p:cNvPr>
              <p:cNvSpPr txBox="1"/>
              <p:nvPr/>
            </p:nvSpPr>
            <p:spPr>
              <a:xfrm>
                <a:off x="510892" y="4313654"/>
                <a:ext cx="8234124" cy="461665"/>
              </a:xfrm>
              <a:prstGeom prst="rect">
                <a:avLst/>
              </a:prstGeom>
              <a:noFill/>
            </p:spPr>
            <p:txBody>
              <a:bodyPr wrap="square" rtlCol="0">
                <a:spAutoFit/>
              </a:bodyPr>
              <a:lstStyle/>
              <a:p>
                <a:pPr algn="l"/>
                <a:r>
                  <a:rPr kumimoji="1" lang="zh-CN" altLang="en-US" sz="2400" b="0" i="0" dirty="0">
                    <a:solidFill>
                      <a:srgbClr val="000000"/>
                    </a:solidFill>
                  </a:rPr>
                  <a:t>加一个</a:t>
                </a:r>
                <a:r>
                  <a:rPr kumimoji="1" lang="en-US" altLang="zh-CN" sz="2400" b="0" i="0" dirty="0">
                    <a:solidFill>
                      <a:srgbClr val="000000"/>
                    </a:solidFill>
                  </a:rPr>
                  <a:t>0</a:t>
                </a:r>
                <a:r>
                  <a:rPr kumimoji="1" lang="zh-CN" altLang="en-US" sz="2400" b="0" i="0" dirty="0">
                    <a:solidFill>
                      <a:srgbClr val="000000"/>
                    </a:solidFill>
                  </a:rPr>
                  <a:t>之后，二进制数“</a:t>
                </a:r>
                <a:r>
                  <a:rPr kumimoji="1" lang="en-US" altLang="zh-CN" sz="2400" b="0" i="0" dirty="0">
                    <a:solidFill>
                      <a:srgbClr val="000000"/>
                    </a:solidFill>
                  </a:rPr>
                  <a:t>110</a:t>
                </a:r>
                <a:r>
                  <a:rPr kumimoji="1" lang="zh-CN" altLang="en-US" sz="2400" b="0" i="0" dirty="0">
                    <a:solidFill>
                      <a:srgbClr val="000000"/>
                    </a:solidFill>
                  </a:rPr>
                  <a:t>”表示十进制数“</a:t>
                </a:r>
                <a:r>
                  <a:rPr kumimoji="1" lang="en-US" altLang="zh-CN" sz="2400" b="0" i="0" dirty="0">
                    <a:solidFill>
                      <a:srgbClr val="000000"/>
                    </a:solidFill>
                  </a:rPr>
                  <a:t>6</a:t>
                </a:r>
                <a:r>
                  <a:rPr kumimoji="1" lang="zh-CN" altLang="en-US" sz="2400" b="0" i="0" dirty="0">
                    <a:solidFill>
                      <a:srgbClr val="000000"/>
                    </a:solidFill>
                  </a:rPr>
                  <a:t>”。同理，</a:t>
                </a:r>
              </a:p>
            </p:txBody>
          </p:sp>
          <p:sp>
            <p:nvSpPr>
              <p:cNvPr id="75" name="文本框 74">
                <a:extLst>
                  <a:ext uri="{FF2B5EF4-FFF2-40B4-BE49-F238E27FC236}">
                    <a16:creationId xmlns:a16="http://schemas.microsoft.com/office/drawing/2014/main" id="{68AA4D07-56A5-9A40-8311-611280A5D9DB}"/>
                  </a:ext>
                </a:extLst>
              </p:cNvPr>
              <p:cNvSpPr txBox="1"/>
              <p:nvPr/>
            </p:nvSpPr>
            <p:spPr>
              <a:xfrm>
                <a:off x="522252" y="4804174"/>
                <a:ext cx="8234124" cy="461665"/>
              </a:xfrm>
              <a:prstGeom prst="rect">
                <a:avLst/>
              </a:prstGeom>
              <a:noFill/>
            </p:spPr>
            <p:txBody>
              <a:bodyPr wrap="square" rtlCol="0">
                <a:spAutoFit/>
              </a:bodyPr>
              <a:lstStyle/>
              <a:p>
                <a:pPr algn="l"/>
                <a:r>
                  <a:rPr kumimoji="1" lang="zh-CN" altLang="en-US" sz="2400" b="0" i="0" dirty="0">
                    <a:solidFill>
                      <a:srgbClr val="000000"/>
                    </a:solidFill>
                  </a:rPr>
                  <a:t>在二进制数上追加一个</a:t>
                </a:r>
                <a:r>
                  <a:rPr kumimoji="1" lang="en-US" altLang="zh-CN" sz="2400" b="0" i="0" dirty="0">
                    <a:solidFill>
                      <a:srgbClr val="000000"/>
                    </a:solidFill>
                  </a:rPr>
                  <a:t>1</a:t>
                </a:r>
                <a:r>
                  <a:rPr kumimoji="1" lang="zh-CN" altLang="en-US" sz="2400" b="0" i="0" dirty="0">
                    <a:solidFill>
                      <a:srgbClr val="000000"/>
                    </a:solidFill>
                  </a:rPr>
                  <a:t>，相当于乘以</a:t>
                </a:r>
                <a:r>
                  <a:rPr kumimoji="1" lang="en-US" altLang="zh-CN" sz="2400" b="0" i="0" dirty="0">
                    <a:solidFill>
                      <a:srgbClr val="000000"/>
                    </a:solidFill>
                  </a:rPr>
                  <a:t>2</a:t>
                </a:r>
                <a:r>
                  <a:rPr kumimoji="1" lang="zh-CN" altLang="en-US" sz="2400" b="0" i="0" dirty="0">
                    <a:solidFill>
                      <a:srgbClr val="000000"/>
                    </a:solidFill>
                  </a:rPr>
                  <a:t>再加上</a:t>
                </a:r>
                <a:r>
                  <a:rPr kumimoji="1" lang="en-US" altLang="zh-CN" sz="2400" b="0" i="0" dirty="0">
                    <a:solidFill>
                      <a:srgbClr val="000000"/>
                    </a:solidFill>
                  </a:rPr>
                  <a:t>1</a:t>
                </a:r>
                <a:r>
                  <a:rPr kumimoji="1" lang="zh-CN" altLang="en-US" sz="2400" b="0" i="0" dirty="0">
                    <a:solidFill>
                      <a:srgbClr val="000000"/>
                    </a:solidFill>
                  </a:rPr>
                  <a:t>。例如，二</a:t>
                </a:r>
              </a:p>
            </p:txBody>
          </p:sp>
        </p:grpSp>
        <p:sp>
          <p:nvSpPr>
            <p:cNvPr id="76" name="文本框 75">
              <a:extLst>
                <a:ext uri="{FF2B5EF4-FFF2-40B4-BE49-F238E27FC236}">
                  <a16:creationId xmlns:a16="http://schemas.microsoft.com/office/drawing/2014/main" id="{1078DD81-DC71-8142-8E8A-E717ED753DCC}"/>
                </a:ext>
              </a:extLst>
            </p:cNvPr>
            <p:cNvSpPr txBox="1"/>
            <p:nvPr/>
          </p:nvSpPr>
          <p:spPr>
            <a:xfrm>
              <a:off x="546633" y="5304068"/>
              <a:ext cx="8234124" cy="461665"/>
            </a:xfrm>
            <a:prstGeom prst="rect">
              <a:avLst/>
            </a:prstGeom>
            <a:noFill/>
          </p:spPr>
          <p:txBody>
            <a:bodyPr wrap="square" rtlCol="0">
              <a:spAutoFit/>
            </a:bodyPr>
            <a:lstStyle/>
            <a:p>
              <a:pPr algn="l"/>
              <a:r>
                <a:rPr kumimoji="1" lang="zh-CN" altLang="en-US" sz="2400" b="0" i="0" dirty="0">
                  <a:solidFill>
                    <a:srgbClr val="000000"/>
                  </a:solidFill>
                </a:rPr>
                <a:t>进制数“</a:t>
              </a:r>
              <a:r>
                <a:rPr kumimoji="1" lang="en-US" altLang="zh-CN" sz="2400" b="0" i="0" dirty="0">
                  <a:solidFill>
                    <a:srgbClr val="000000"/>
                  </a:solidFill>
                </a:rPr>
                <a:t>111</a:t>
              </a:r>
              <a:r>
                <a:rPr kumimoji="1" lang="zh-CN" altLang="en-US" sz="2400" b="0" i="0" dirty="0">
                  <a:solidFill>
                    <a:srgbClr val="000000"/>
                  </a:solidFill>
                </a:rPr>
                <a:t>”表示十进制数</a:t>
              </a:r>
              <a:r>
                <a:rPr kumimoji="1" lang="en-US" altLang="zh-CN" sz="2400" b="0" i="0" dirty="0">
                  <a:solidFill>
                    <a:srgbClr val="000000"/>
                  </a:solidFill>
                </a:rPr>
                <a:t>7</a:t>
              </a:r>
              <a:r>
                <a:rPr kumimoji="1" lang="zh-CN" altLang="en-US" sz="2400" b="0" i="0" dirty="0">
                  <a:solidFill>
                    <a:srgbClr val="000000"/>
                  </a:solidFill>
                </a:rPr>
                <a:t>。</a:t>
              </a:r>
            </a:p>
          </p:txBody>
        </p:sp>
      </p:grpSp>
      <p:grpSp>
        <p:nvGrpSpPr>
          <p:cNvPr id="7" name="组合 6">
            <a:extLst>
              <a:ext uri="{FF2B5EF4-FFF2-40B4-BE49-F238E27FC236}">
                <a16:creationId xmlns:a16="http://schemas.microsoft.com/office/drawing/2014/main" id="{EB8C8BEB-50FA-164B-8AB1-9CE0C7DC5AF8}"/>
              </a:ext>
            </a:extLst>
          </p:cNvPr>
          <p:cNvGrpSpPr/>
          <p:nvPr/>
        </p:nvGrpSpPr>
        <p:grpSpPr>
          <a:xfrm>
            <a:off x="539939" y="5801126"/>
            <a:ext cx="8240818" cy="923330"/>
            <a:chOff x="539939" y="5801126"/>
            <a:chExt cx="8240818" cy="923330"/>
          </a:xfrm>
        </p:grpSpPr>
        <p:sp>
          <p:nvSpPr>
            <p:cNvPr id="77" name="文本框 76">
              <a:extLst>
                <a:ext uri="{FF2B5EF4-FFF2-40B4-BE49-F238E27FC236}">
                  <a16:creationId xmlns:a16="http://schemas.microsoft.com/office/drawing/2014/main" id="{94D0D1F0-8470-C844-AE4E-6512C4091360}"/>
                </a:ext>
              </a:extLst>
            </p:cNvPr>
            <p:cNvSpPr txBox="1"/>
            <p:nvPr/>
          </p:nvSpPr>
          <p:spPr>
            <a:xfrm>
              <a:off x="546633" y="5801126"/>
              <a:ext cx="8234124" cy="461665"/>
            </a:xfrm>
            <a:prstGeom prst="rect">
              <a:avLst/>
            </a:prstGeom>
            <a:noFill/>
          </p:spPr>
          <p:txBody>
            <a:bodyPr wrap="square" rtlCol="0">
              <a:spAutoFit/>
            </a:bodyPr>
            <a:lstStyle/>
            <a:p>
              <a:pPr algn="l"/>
              <a:r>
                <a:rPr lang="zh-CN" altLang="en-US" sz="2400" b="0" i="0" dirty="0">
                  <a:solidFill>
                    <a:srgbClr val="000000"/>
                  </a:solidFill>
                </a:rPr>
                <a:t>        通过上述策略，我们便建立了二进制数和</a:t>
              </a:r>
              <a:r>
                <a:rPr lang="en-US" altLang="zh-CN" sz="2400" b="0" i="0" dirty="0">
                  <a:solidFill>
                    <a:srgbClr val="000000"/>
                  </a:solidFill>
                </a:rPr>
                <a:t>DFA</a:t>
              </a:r>
              <a:r>
                <a:rPr lang="zh-CN" altLang="en-US" sz="2400" b="0" i="0" dirty="0">
                  <a:solidFill>
                    <a:srgbClr val="000000"/>
                  </a:solidFill>
                </a:rPr>
                <a:t>之间的直</a:t>
              </a:r>
              <a:endParaRPr kumimoji="1" lang="zh-CN" altLang="en-US" sz="2400" b="0" i="0" dirty="0">
                <a:solidFill>
                  <a:srgbClr val="000000"/>
                </a:solidFill>
              </a:endParaRPr>
            </a:p>
          </p:txBody>
        </p:sp>
        <p:sp>
          <p:nvSpPr>
            <p:cNvPr id="78" name="文本框 77">
              <a:extLst>
                <a:ext uri="{FF2B5EF4-FFF2-40B4-BE49-F238E27FC236}">
                  <a16:creationId xmlns:a16="http://schemas.microsoft.com/office/drawing/2014/main" id="{DD043928-96AF-F145-9239-2A592DFD8EBF}"/>
                </a:ext>
              </a:extLst>
            </p:cNvPr>
            <p:cNvSpPr txBox="1"/>
            <p:nvPr/>
          </p:nvSpPr>
          <p:spPr>
            <a:xfrm>
              <a:off x="539939" y="6262791"/>
              <a:ext cx="8234124" cy="461665"/>
            </a:xfrm>
            <a:prstGeom prst="rect">
              <a:avLst/>
            </a:prstGeom>
            <a:noFill/>
          </p:spPr>
          <p:txBody>
            <a:bodyPr wrap="square" rtlCol="0">
              <a:spAutoFit/>
            </a:bodyPr>
            <a:lstStyle/>
            <a:p>
              <a:pPr algn="l"/>
              <a:r>
                <a:rPr kumimoji="1" lang="zh-CN" altLang="en-US" sz="2400" b="0" i="0" dirty="0">
                  <a:solidFill>
                    <a:srgbClr val="000000"/>
                  </a:solidFill>
                </a:rPr>
                <a:t>接关联。接下来看怎么处理“被</a:t>
              </a:r>
              <a:r>
                <a:rPr kumimoji="1" lang="en-US" altLang="zh-CN" sz="2400" b="0" i="0" dirty="0">
                  <a:solidFill>
                    <a:srgbClr val="000000"/>
                  </a:solidFill>
                </a:rPr>
                <a:t>3</a:t>
              </a:r>
              <a:r>
                <a:rPr lang="zh-CN" altLang="en-US" sz="2400" b="0" i="0" dirty="0">
                  <a:solidFill>
                    <a:srgbClr val="000000"/>
                  </a:solidFill>
                </a:rPr>
                <a:t>整除</a:t>
              </a:r>
              <a:r>
                <a:rPr kumimoji="1" lang="zh-CN" altLang="en-US" sz="2400" b="0" i="0" dirty="0">
                  <a:solidFill>
                    <a:srgbClr val="000000"/>
                  </a:solidFill>
                </a:rPr>
                <a:t>”。</a:t>
              </a:r>
            </a:p>
          </p:txBody>
        </p:sp>
      </p:grpSp>
    </p:spTree>
    <p:extLst>
      <p:ext uri="{BB962C8B-B14F-4D97-AF65-F5344CB8AC3E}">
        <p14:creationId xmlns:p14="http://schemas.microsoft.com/office/powerpoint/2010/main" val="331683574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44</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10</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表示所有被</a:t>
            </a:r>
            <a:r>
              <a:rPr lang="en-US" altLang="zh-CN" sz="2400" b="0" i="0" dirty="0">
                <a:solidFill>
                  <a:srgbClr val="000000"/>
                </a:solidFill>
              </a:rPr>
              <a:t>3</a:t>
            </a:r>
            <a:r>
              <a:rPr lang="zh-CN" altLang="en-US" sz="2400" b="0" i="0" dirty="0">
                <a:solidFill>
                  <a:srgbClr val="000000"/>
                </a:solidFill>
              </a:rPr>
              <a:t>整除的二进制数。</a:t>
            </a:r>
            <a:endParaRPr kumimoji="1" lang="zh-CN" altLang="en-US" sz="2400" b="0" i="0" dirty="0">
              <a:solidFill>
                <a:srgbClr val="000000"/>
              </a:solidFill>
            </a:endParaRPr>
          </a:p>
        </p:txBody>
      </p:sp>
      <p:grpSp>
        <p:nvGrpSpPr>
          <p:cNvPr id="7" name="组合 6">
            <a:extLst>
              <a:ext uri="{FF2B5EF4-FFF2-40B4-BE49-F238E27FC236}">
                <a16:creationId xmlns:a16="http://schemas.microsoft.com/office/drawing/2014/main" id="{CAE76790-D4A1-794B-9B92-E1E6DBEF7EF9}"/>
              </a:ext>
            </a:extLst>
          </p:cNvPr>
          <p:cNvGrpSpPr/>
          <p:nvPr/>
        </p:nvGrpSpPr>
        <p:grpSpPr>
          <a:xfrm>
            <a:off x="533570" y="1868271"/>
            <a:ext cx="8240493" cy="1416354"/>
            <a:chOff x="533570" y="1868271"/>
            <a:chExt cx="8240493" cy="1416354"/>
          </a:xfrm>
        </p:grpSpPr>
        <p:sp>
          <p:nvSpPr>
            <p:cNvPr id="37" name="文本框 36">
              <a:extLst>
                <a:ext uri="{FF2B5EF4-FFF2-40B4-BE49-F238E27FC236}">
                  <a16:creationId xmlns:a16="http://schemas.microsoft.com/office/drawing/2014/main" id="{D5C1A275-7E2D-4C4C-82EB-22F527090B2D}"/>
                </a:ext>
              </a:extLst>
            </p:cNvPr>
            <p:cNvSpPr txBox="1"/>
            <p:nvPr/>
          </p:nvSpPr>
          <p:spPr>
            <a:xfrm>
              <a:off x="539939" y="1868271"/>
              <a:ext cx="8234124" cy="461665"/>
            </a:xfrm>
            <a:prstGeom prst="rect">
              <a:avLst/>
            </a:prstGeom>
            <a:noFill/>
          </p:spPr>
          <p:txBody>
            <a:bodyPr wrap="square" rtlCol="0">
              <a:spAutoFit/>
            </a:bodyPr>
            <a:lstStyle/>
            <a:p>
              <a:pPr algn="l"/>
              <a:r>
                <a:rPr kumimoji="1" lang="zh-CN" altLang="en-US" sz="2400" b="0" i="0" dirty="0">
                  <a:solidFill>
                    <a:srgbClr val="000000"/>
                  </a:solidFill>
                </a:rPr>
                <a:t>解：根据整除关系，我们可以把所有的整数分成三类：被</a:t>
              </a:r>
              <a:r>
                <a:rPr kumimoji="1" lang="en-US" altLang="zh-CN" sz="2400" b="0" i="0" dirty="0">
                  <a:solidFill>
                    <a:srgbClr val="000000"/>
                  </a:solidFill>
                </a:rPr>
                <a:t>3</a:t>
              </a:r>
              <a:endParaRPr kumimoji="1" lang="zh-CN" altLang="en-US" sz="2400" b="0" i="0" dirty="0">
                <a:solidFill>
                  <a:srgbClr val="000000"/>
                </a:solidFill>
              </a:endParaRPr>
            </a:p>
          </p:txBody>
        </p:sp>
        <p:sp>
          <p:nvSpPr>
            <p:cNvPr id="18" name="文本框 17">
              <a:extLst>
                <a:ext uri="{FF2B5EF4-FFF2-40B4-BE49-F238E27FC236}">
                  <a16:creationId xmlns:a16="http://schemas.microsoft.com/office/drawing/2014/main" id="{E257C3C3-AA70-5942-9B4C-771D894CEE43}"/>
                </a:ext>
              </a:extLst>
            </p:cNvPr>
            <p:cNvSpPr txBox="1"/>
            <p:nvPr/>
          </p:nvSpPr>
          <p:spPr>
            <a:xfrm>
              <a:off x="539939" y="2361295"/>
              <a:ext cx="8234124" cy="461665"/>
            </a:xfrm>
            <a:prstGeom prst="rect">
              <a:avLst/>
            </a:prstGeom>
            <a:noFill/>
          </p:spPr>
          <p:txBody>
            <a:bodyPr wrap="square" rtlCol="0">
              <a:spAutoFit/>
            </a:bodyPr>
            <a:lstStyle/>
            <a:p>
              <a:pPr algn="l"/>
              <a:r>
                <a:rPr kumimoji="1" lang="zh-CN" altLang="en-US" sz="2400" b="0" i="0" dirty="0">
                  <a:solidFill>
                    <a:srgbClr val="000000"/>
                  </a:solidFill>
                </a:rPr>
                <a:t>除余数为</a:t>
              </a:r>
              <a:r>
                <a:rPr kumimoji="1" lang="en-US" altLang="zh-CN" sz="2400" b="0" i="0" dirty="0">
                  <a:solidFill>
                    <a:srgbClr val="000000"/>
                  </a:solidFill>
                </a:rPr>
                <a:t>0</a:t>
              </a:r>
              <a:r>
                <a:rPr kumimoji="1" lang="zh-CN" altLang="en-US" sz="2400" b="0" i="0" dirty="0">
                  <a:solidFill>
                    <a:srgbClr val="000000"/>
                  </a:solidFill>
                </a:rPr>
                <a:t>、余数为</a:t>
              </a:r>
              <a:r>
                <a:rPr kumimoji="1" lang="en-US" altLang="zh-CN" sz="2400" b="0" i="0" dirty="0">
                  <a:solidFill>
                    <a:srgbClr val="000000"/>
                  </a:solidFill>
                </a:rPr>
                <a:t>1</a:t>
              </a:r>
              <a:r>
                <a:rPr kumimoji="1" lang="zh-CN" altLang="en-US" sz="2400" b="0" i="0" dirty="0">
                  <a:solidFill>
                    <a:srgbClr val="000000"/>
                  </a:solidFill>
                </a:rPr>
                <a:t>和余数为</a:t>
              </a:r>
              <a:r>
                <a:rPr kumimoji="1" lang="en-US" altLang="zh-CN" sz="2400" b="0" i="0" dirty="0">
                  <a:solidFill>
                    <a:srgbClr val="000000"/>
                  </a:solidFill>
                </a:rPr>
                <a:t>2</a:t>
              </a:r>
              <a:r>
                <a:rPr kumimoji="1" lang="zh-CN" altLang="en-US" sz="2400" b="0" i="0" dirty="0">
                  <a:solidFill>
                    <a:srgbClr val="000000"/>
                  </a:solidFill>
                </a:rPr>
                <a:t>。这三类可以分别对应</a:t>
              </a:r>
              <a:r>
                <a:rPr kumimoji="1" lang="en-US" altLang="zh-CN" sz="2400" b="0" i="0" dirty="0">
                  <a:solidFill>
                    <a:srgbClr val="000000"/>
                  </a:solidFill>
                </a:rPr>
                <a:t>DFA</a:t>
              </a:r>
              <a:endParaRPr kumimoji="1" lang="zh-CN" altLang="en-US" sz="2400" b="0" i="0" dirty="0">
                <a:solidFill>
                  <a:srgbClr val="000000"/>
                </a:solidFill>
              </a:endParaRPr>
            </a:p>
          </p:txBody>
        </p:sp>
        <p:sp>
          <p:nvSpPr>
            <p:cNvPr id="19" name="文本框 18">
              <a:extLst>
                <a:ext uri="{FF2B5EF4-FFF2-40B4-BE49-F238E27FC236}">
                  <a16:creationId xmlns:a16="http://schemas.microsoft.com/office/drawing/2014/main" id="{E5DA8852-5FB9-0747-85A7-578E9509ADAC}"/>
                </a:ext>
              </a:extLst>
            </p:cNvPr>
            <p:cNvSpPr txBox="1"/>
            <p:nvPr/>
          </p:nvSpPr>
          <p:spPr>
            <a:xfrm>
              <a:off x="533570" y="2822960"/>
              <a:ext cx="8234124" cy="461665"/>
            </a:xfrm>
            <a:prstGeom prst="rect">
              <a:avLst/>
            </a:prstGeom>
            <a:noFill/>
          </p:spPr>
          <p:txBody>
            <a:bodyPr wrap="square" rtlCol="0">
              <a:spAutoFit/>
            </a:bodyPr>
            <a:lstStyle/>
            <a:p>
              <a:pPr algn="l"/>
              <a:r>
                <a:rPr kumimoji="1" lang="zh-CN" altLang="en-US" sz="2400" b="0" i="0" dirty="0">
                  <a:solidFill>
                    <a:srgbClr val="000000"/>
                  </a:solidFill>
                </a:rPr>
                <a:t>中的三个状态节点。</a:t>
              </a:r>
            </a:p>
          </p:txBody>
        </p:sp>
      </p:grpSp>
      <p:sp>
        <p:nvSpPr>
          <p:cNvPr id="20" name="文本框 19">
            <a:extLst>
              <a:ext uri="{FF2B5EF4-FFF2-40B4-BE49-F238E27FC236}">
                <a16:creationId xmlns:a16="http://schemas.microsoft.com/office/drawing/2014/main" id="{2365EBDB-3687-D844-ADB1-7E42ACF90711}"/>
              </a:ext>
            </a:extLst>
          </p:cNvPr>
          <p:cNvSpPr txBox="1"/>
          <p:nvPr/>
        </p:nvSpPr>
        <p:spPr>
          <a:xfrm>
            <a:off x="1115616" y="3315984"/>
            <a:ext cx="8234124" cy="461665"/>
          </a:xfrm>
          <a:prstGeom prst="rect">
            <a:avLst/>
          </a:prstGeom>
          <a:noFill/>
        </p:spPr>
        <p:txBody>
          <a:bodyPr wrap="square" rtlCol="0">
            <a:spAutoFit/>
          </a:bodyPr>
          <a:lstStyle/>
          <a:p>
            <a:pPr algn="l"/>
            <a:r>
              <a:rPr kumimoji="1" lang="zh-CN" altLang="en-US" sz="2400" b="0" i="0" dirty="0">
                <a:solidFill>
                  <a:srgbClr val="000000"/>
                </a:solidFill>
              </a:rPr>
              <a:t>接下来看状态节点之间的转移情况。</a:t>
            </a:r>
          </a:p>
        </p:txBody>
      </p:sp>
      <p:pic>
        <p:nvPicPr>
          <p:cNvPr id="6" name="图片 5">
            <a:extLst>
              <a:ext uri="{FF2B5EF4-FFF2-40B4-BE49-F238E27FC236}">
                <a16:creationId xmlns:a16="http://schemas.microsoft.com/office/drawing/2014/main" id="{DC916571-0FA9-9E4B-81C8-FFC0DC58DF45}"/>
              </a:ext>
            </a:extLst>
          </p:cNvPr>
          <p:cNvPicPr>
            <a:picLocks noChangeAspect="1"/>
          </p:cNvPicPr>
          <p:nvPr/>
        </p:nvPicPr>
        <p:blipFill>
          <a:blip r:embed="rId2"/>
          <a:stretch>
            <a:fillRect/>
          </a:stretch>
        </p:blipFill>
        <p:spPr>
          <a:xfrm>
            <a:off x="1115616" y="4122374"/>
            <a:ext cx="6540500" cy="1498600"/>
          </a:xfrm>
          <a:prstGeom prst="rect">
            <a:avLst/>
          </a:prstGeom>
        </p:spPr>
      </p:pic>
      <p:sp>
        <p:nvSpPr>
          <p:cNvPr id="24" name="文本框 23">
            <a:extLst>
              <a:ext uri="{FF2B5EF4-FFF2-40B4-BE49-F238E27FC236}">
                <a16:creationId xmlns:a16="http://schemas.microsoft.com/office/drawing/2014/main" id="{DF56E629-E0F4-6247-85E1-F120F3102F4D}"/>
              </a:ext>
            </a:extLst>
          </p:cNvPr>
          <p:cNvSpPr txBox="1"/>
          <p:nvPr/>
        </p:nvSpPr>
        <p:spPr>
          <a:xfrm>
            <a:off x="1115616" y="5877272"/>
            <a:ext cx="8234124" cy="461665"/>
          </a:xfrm>
          <a:prstGeom prst="rect">
            <a:avLst/>
          </a:prstGeom>
          <a:noFill/>
        </p:spPr>
        <p:txBody>
          <a:bodyPr wrap="square" rtlCol="0">
            <a:spAutoFit/>
          </a:bodyPr>
          <a:lstStyle/>
          <a:p>
            <a:pPr algn="l"/>
            <a:r>
              <a:rPr kumimoji="1" lang="zh-CN" altLang="en-US" sz="2400" b="0" i="0" dirty="0">
                <a:solidFill>
                  <a:srgbClr val="000000"/>
                </a:solidFill>
              </a:rPr>
              <a:t>因此，可以根据上表来设计</a:t>
            </a:r>
            <a:r>
              <a:rPr kumimoji="1" lang="en-US" altLang="zh-CN" sz="2400" b="0" i="0" dirty="0">
                <a:solidFill>
                  <a:srgbClr val="000000"/>
                </a:solidFill>
              </a:rPr>
              <a:t>DFA</a:t>
            </a:r>
            <a:r>
              <a:rPr kumimoji="1" lang="zh-CN" altLang="en-US" sz="2400" b="0" i="0" dirty="0">
                <a:solidFill>
                  <a:srgbClr val="000000"/>
                </a:solidFill>
              </a:rPr>
              <a:t>。</a:t>
            </a:r>
          </a:p>
        </p:txBody>
      </p:sp>
    </p:spTree>
    <p:extLst>
      <p:ext uri="{BB962C8B-B14F-4D97-AF65-F5344CB8AC3E}">
        <p14:creationId xmlns:p14="http://schemas.microsoft.com/office/powerpoint/2010/main" val="300514570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45</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10</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表示所有被</a:t>
            </a:r>
            <a:r>
              <a:rPr lang="en-US" altLang="zh-CN" sz="2400" b="0" i="0" dirty="0">
                <a:solidFill>
                  <a:srgbClr val="000000"/>
                </a:solidFill>
              </a:rPr>
              <a:t>3</a:t>
            </a:r>
            <a:r>
              <a:rPr lang="zh-CN" altLang="en-US" sz="2400" b="0" i="0" dirty="0">
                <a:solidFill>
                  <a:srgbClr val="000000"/>
                </a:solidFill>
              </a:rPr>
              <a:t>整除的二进制数。</a:t>
            </a:r>
            <a:endParaRPr kumimoji="1" lang="zh-CN" altLang="en-US" sz="2400" b="0" i="0" dirty="0">
              <a:solidFill>
                <a:srgbClr val="000000"/>
              </a:solidFill>
            </a:endParaRPr>
          </a:p>
        </p:txBody>
      </p:sp>
      <p:sp>
        <p:nvSpPr>
          <p:cNvPr id="37" name="文本框 36">
            <a:extLst>
              <a:ext uri="{FF2B5EF4-FFF2-40B4-BE49-F238E27FC236}">
                <a16:creationId xmlns:a16="http://schemas.microsoft.com/office/drawing/2014/main" id="{D5C1A275-7E2D-4C4C-82EB-22F527090B2D}"/>
              </a:ext>
            </a:extLst>
          </p:cNvPr>
          <p:cNvSpPr txBox="1"/>
          <p:nvPr/>
        </p:nvSpPr>
        <p:spPr>
          <a:xfrm>
            <a:off x="539939" y="1868271"/>
            <a:ext cx="8234124" cy="461665"/>
          </a:xfrm>
          <a:prstGeom prst="rect">
            <a:avLst/>
          </a:prstGeom>
          <a:noFill/>
        </p:spPr>
        <p:txBody>
          <a:bodyPr wrap="square" rtlCol="0">
            <a:spAutoFit/>
          </a:bodyPr>
          <a:lstStyle/>
          <a:p>
            <a:pPr algn="l"/>
            <a:r>
              <a:rPr kumimoji="1" lang="zh-CN" altLang="en-US" sz="2400" b="0" i="0" dirty="0">
                <a:solidFill>
                  <a:srgbClr val="000000"/>
                </a:solidFill>
              </a:rPr>
              <a:t>解：相应的</a:t>
            </a:r>
            <a:r>
              <a:rPr kumimoji="1" lang="en-US" altLang="zh-CN" sz="2400" b="0" i="0" dirty="0">
                <a:solidFill>
                  <a:srgbClr val="000000"/>
                </a:solidFill>
              </a:rPr>
              <a:t>DFA</a:t>
            </a:r>
            <a:r>
              <a:rPr kumimoji="1" lang="zh-CN" altLang="en-US" sz="2400" b="0" i="0" dirty="0">
                <a:solidFill>
                  <a:srgbClr val="000000"/>
                </a:solidFill>
              </a:rPr>
              <a:t>如下。注意需要增加一个额外的起点。</a:t>
            </a:r>
          </a:p>
        </p:txBody>
      </p:sp>
      <p:sp>
        <p:nvSpPr>
          <p:cNvPr id="2" name="椭圆 1">
            <a:extLst>
              <a:ext uri="{FF2B5EF4-FFF2-40B4-BE49-F238E27FC236}">
                <a16:creationId xmlns:a16="http://schemas.microsoft.com/office/drawing/2014/main" id="{FC71085A-2B68-5645-ACAE-35EA778B9E42}"/>
              </a:ext>
            </a:extLst>
          </p:cNvPr>
          <p:cNvSpPr/>
          <p:nvPr/>
        </p:nvSpPr>
        <p:spPr bwMode="auto">
          <a:xfrm>
            <a:off x="3397874" y="3444702"/>
            <a:ext cx="648072" cy="64807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椭圆 11">
            <a:extLst>
              <a:ext uri="{FF2B5EF4-FFF2-40B4-BE49-F238E27FC236}">
                <a16:creationId xmlns:a16="http://schemas.microsoft.com/office/drawing/2014/main" id="{63F43FD5-3651-0C48-B9E6-797381BE1059}"/>
              </a:ext>
            </a:extLst>
          </p:cNvPr>
          <p:cNvSpPr/>
          <p:nvPr/>
        </p:nvSpPr>
        <p:spPr bwMode="auto">
          <a:xfrm>
            <a:off x="5473500" y="3429676"/>
            <a:ext cx="648072" cy="64807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rgbClr val="000000"/>
                </a:solidFill>
                <a:effectLst/>
                <a:latin typeface="Times New Roman" pitchFamily="18" charset="0"/>
                <a:ea typeface="宋体" pitchFamily="2" charset="-122"/>
              </a:rPr>
              <a:t>0</a:t>
            </a:r>
            <a:endParaRPr kumimoji="1" lang="zh-CN" altLang="en-US" sz="2400" b="0" i="0" u="none" strike="noStrike" cap="none" normalizeH="0" baseline="0" dirty="0">
              <a:ln>
                <a:noFill/>
              </a:ln>
              <a:solidFill>
                <a:srgbClr val="000000"/>
              </a:solidFill>
              <a:effectLst/>
              <a:latin typeface="Times New Roman" pitchFamily="18" charset="0"/>
              <a:ea typeface="宋体" pitchFamily="2" charset="-122"/>
            </a:endParaRPr>
          </a:p>
        </p:txBody>
      </p:sp>
      <p:sp>
        <p:nvSpPr>
          <p:cNvPr id="13" name="椭圆 12">
            <a:extLst>
              <a:ext uri="{FF2B5EF4-FFF2-40B4-BE49-F238E27FC236}">
                <a16:creationId xmlns:a16="http://schemas.microsoft.com/office/drawing/2014/main" id="{0BC04407-C5EE-F947-AEF0-07E6EF6C925F}"/>
              </a:ext>
            </a:extLst>
          </p:cNvPr>
          <p:cNvSpPr/>
          <p:nvPr/>
        </p:nvSpPr>
        <p:spPr bwMode="auto">
          <a:xfrm>
            <a:off x="3397874" y="5172894"/>
            <a:ext cx="648072" cy="64807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rgbClr val="000000"/>
                </a:solidFill>
                <a:effectLst/>
                <a:latin typeface="Times New Roman" pitchFamily="18" charset="0"/>
                <a:ea typeface="宋体" pitchFamily="2" charset="-122"/>
              </a:rPr>
              <a:t>2</a:t>
            </a:r>
            <a:endParaRPr kumimoji="1" lang="zh-CN" altLang="en-US" sz="2400" b="0" i="0" u="none" strike="noStrike" cap="none" normalizeH="0" baseline="0" dirty="0">
              <a:ln>
                <a:noFill/>
              </a:ln>
              <a:solidFill>
                <a:srgbClr val="000000"/>
              </a:solidFill>
              <a:effectLst/>
              <a:latin typeface="Times New Roman" pitchFamily="18" charset="0"/>
              <a:ea typeface="宋体" pitchFamily="2" charset="-122"/>
            </a:endParaRPr>
          </a:p>
        </p:txBody>
      </p:sp>
      <p:sp>
        <p:nvSpPr>
          <p:cNvPr id="15" name="椭圆 14">
            <a:extLst>
              <a:ext uri="{FF2B5EF4-FFF2-40B4-BE49-F238E27FC236}">
                <a16:creationId xmlns:a16="http://schemas.microsoft.com/office/drawing/2014/main" id="{E8677913-CB9E-2D4A-B14F-9AD30816ADEF}"/>
              </a:ext>
            </a:extLst>
          </p:cNvPr>
          <p:cNvSpPr/>
          <p:nvPr/>
        </p:nvSpPr>
        <p:spPr bwMode="auto">
          <a:xfrm>
            <a:off x="5473500" y="5172894"/>
            <a:ext cx="648072" cy="64807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400" b="0" i="0" dirty="0">
                <a:solidFill>
                  <a:srgbClr val="000000"/>
                </a:solidFill>
              </a:rPr>
              <a:t>1</a:t>
            </a:r>
            <a:endParaRPr kumimoji="1" lang="zh-CN" altLang="en-US" sz="2400" b="0" i="0" u="none" strike="noStrike" cap="none" normalizeH="0" baseline="0" dirty="0">
              <a:ln>
                <a:noFill/>
              </a:ln>
              <a:solidFill>
                <a:srgbClr val="000000"/>
              </a:solidFill>
              <a:effectLst/>
              <a:latin typeface="Times New Roman" pitchFamily="18" charset="0"/>
              <a:ea typeface="宋体" pitchFamily="2" charset="-122"/>
            </a:endParaRPr>
          </a:p>
        </p:txBody>
      </p:sp>
      <p:cxnSp>
        <p:nvCxnSpPr>
          <p:cNvPr id="4" name="直线箭头连接符 3">
            <a:extLst>
              <a:ext uri="{FF2B5EF4-FFF2-40B4-BE49-F238E27FC236}">
                <a16:creationId xmlns:a16="http://schemas.microsoft.com/office/drawing/2014/main" id="{7C8BB8E3-432F-9E42-AA9C-4B48E14EEB18}"/>
              </a:ext>
            </a:extLst>
          </p:cNvPr>
          <p:cNvCxnSpPr>
            <a:cxnSpLocks/>
            <a:endCxn id="12" idx="2"/>
          </p:cNvCxnSpPr>
          <p:nvPr/>
        </p:nvCxnSpPr>
        <p:spPr bwMode="auto">
          <a:xfrm flipV="1">
            <a:off x="4064729" y="3753712"/>
            <a:ext cx="1408771" cy="7514"/>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7" name="直线箭头连接符 16">
            <a:extLst>
              <a:ext uri="{FF2B5EF4-FFF2-40B4-BE49-F238E27FC236}">
                <a16:creationId xmlns:a16="http://schemas.microsoft.com/office/drawing/2014/main" id="{46A96842-EA9B-BF49-A66E-18F8AA728DFF}"/>
              </a:ext>
            </a:extLst>
          </p:cNvPr>
          <p:cNvCxnSpPr>
            <a:cxnSpLocks/>
            <a:stCxn id="12" idx="3"/>
            <a:endCxn id="15" idx="1"/>
          </p:cNvCxnSpPr>
          <p:nvPr/>
        </p:nvCxnSpPr>
        <p:spPr bwMode="auto">
          <a:xfrm>
            <a:off x="5568408" y="3982840"/>
            <a:ext cx="0" cy="128496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9" name="文本框 8">
            <a:extLst>
              <a:ext uri="{FF2B5EF4-FFF2-40B4-BE49-F238E27FC236}">
                <a16:creationId xmlns:a16="http://schemas.microsoft.com/office/drawing/2014/main" id="{E5E71879-EFD5-0A43-BF5B-23F6B203492E}"/>
              </a:ext>
            </a:extLst>
          </p:cNvPr>
          <p:cNvSpPr txBox="1"/>
          <p:nvPr/>
        </p:nvSpPr>
        <p:spPr>
          <a:xfrm>
            <a:off x="4550002" y="3228678"/>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23" name="弧 22">
            <a:extLst>
              <a:ext uri="{FF2B5EF4-FFF2-40B4-BE49-F238E27FC236}">
                <a16:creationId xmlns:a16="http://schemas.microsoft.com/office/drawing/2014/main" id="{0979935F-FAE6-7840-9AFF-DF376C6E7839}"/>
              </a:ext>
            </a:extLst>
          </p:cNvPr>
          <p:cNvSpPr/>
          <p:nvPr/>
        </p:nvSpPr>
        <p:spPr bwMode="auto">
          <a:xfrm rot="11190199">
            <a:off x="5601399" y="3028897"/>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5" name="文本框 24">
            <a:extLst>
              <a:ext uri="{FF2B5EF4-FFF2-40B4-BE49-F238E27FC236}">
                <a16:creationId xmlns:a16="http://schemas.microsoft.com/office/drawing/2014/main" id="{D52178F1-B4C5-9644-BBBF-DE13929E6123}"/>
              </a:ext>
            </a:extLst>
          </p:cNvPr>
          <p:cNvSpPr txBox="1"/>
          <p:nvPr/>
        </p:nvSpPr>
        <p:spPr>
          <a:xfrm>
            <a:off x="5617516" y="2564904"/>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cxnSp>
        <p:nvCxnSpPr>
          <p:cNvPr id="29" name="直线箭头连接符 28">
            <a:extLst>
              <a:ext uri="{FF2B5EF4-FFF2-40B4-BE49-F238E27FC236}">
                <a16:creationId xmlns:a16="http://schemas.microsoft.com/office/drawing/2014/main" id="{964382B2-9D57-D149-B84A-D15A4669070E}"/>
              </a:ext>
            </a:extLst>
          </p:cNvPr>
          <p:cNvCxnSpPr>
            <a:cxnSpLocks/>
            <a:stCxn id="13" idx="5"/>
            <a:endCxn id="15" idx="3"/>
          </p:cNvCxnSpPr>
          <p:nvPr/>
        </p:nvCxnSpPr>
        <p:spPr bwMode="auto">
          <a:xfrm>
            <a:off x="3951038" y="5726058"/>
            <a:ext cx="1617370"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32" name="文本框 31">
            <a:extLst>
              <a:ext uri="{FF2B5EF4-FFF2-40B4-BE49-F238E27FC236}">
                <a16:creationId xmlns:a16="http://schemas.microsoft.com/office/drawing/2014/main" id="{A0702FE4-8A60-624C-AB4E-84C3535410A2}"/>
              </a:ext>
            </a:extLst>
          </p:cNvPr>
          <p:cNvSpPr txBox="1"/>
          <p:nvPr/>
        </p:nvSpPr>
        <p:spPr>
          <a:xfrm>
            <a:off x="4579703" y="590989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cxnSp>
        <p:nvCxnSpPr>
          <p:cNvPr id="35" name="直线箭头连接符 34">
            <a:extLst>
              <a:ext uri="{FF2B5EF4-FFF2-40B4-BE49-F238E27FC236}">
                <a16:creationId xmlns:a16="http://schemas.microsoft.com/office/drawing/2014/main" id="{7BCB9948-791C-E843-AF2F-F048CA9DE615}"/>
              </a:ext>
            </a:extLst>
          </p:cNvPr>
          <p:cNvCxnSpPr>
            <a:cxnSpLocks/>
            <a:stCxn id="15" idx="1"/>
            <a:endCxn id="13" idx="7"/>
          </p:cNvCxnSpPr>
          <p:nvPr/>
        </p:nvCxnSpPr>
        <p:spPr bwMode="auto">
          <a:xfrm flipH="1">
            <a:off x="3951038" y="5267802"/>
            <a:ext cx="1617370"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39" name="文本框 38">
            <a:extLst>
              <a:ext uri="{FF2B5EF4-FFF2-40B4-BE49-F238E27FC236}">
                <a16:creationId xmlns:a16="http://schemas.microsoft.com/office/drawing/2014/main" id="{CA3142AF-8FA0-FF43-B079-48AE983D6CEE}"/>
              </a:ext>
            </a:extLst>
          </p:cNvPr>
          <p:cNvSpPr txBox="1"/>
          <p:nvPr/>
        </p:nvSpPr>
        <p:spPr>
          <a:xfrm>
            <a:off x="4658089" y="47791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40" name="弧 39">
            <a:extLst>
              <a:ext uri="{FF2B5EF4-FFF2-40B4-BE49-F238E27FC236}">
                <a16:creationId xmlns:a16="http://schemas.microsoft.com/office/drawing/2014/main" id="{C8CAC86F-5B66-F247-91EF-26F259E9802E}"/>
              </a:ext>
            </a:extLst>
          </p:cNvPr>
          <p:cNvSpPr/>
          <p:nvPr/>
        </p:nvSpPr>
        <p:spPr bwMode="auto">
          <a:xfrm rot="11190199">
            <a:off x="3525772" y="4753753"/>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42" name="直线箭头连接符 41">
            <a:extLst>
              <a:ext uri="{FF2B5EF4-FFF2-40B4-BE49-F238E27FC236}">
                <a16:creationId xmlns:a16="http://schemas.microsoft.com/office/drawing/2014/main" id="{073CF2DB-1D80-5243-B51D-4A401EDAF0EF}"/>
              </a:ext>
            </a:extLst>
          </p:cNvPr>
          <p:cNvCxnSpPr>
            <a:cxnSpLocks/>
          </p:cNvCxnSpPr>
          <p:nvPr/>
        </p:nvCxnSpPr>
        <p:spPr bwMode="auto">
          <a:xfrm>
            <a:off x="2411760" y="3768738"/>
            <a:ext cx="95038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46" name="文本框 45">
            <a:extLst>
              <a:ext uri="{FF2B5EF4-FFF2-40B4-BE49-F238E27FC236}">
                <a16:creationId xmlns:a16="http://schemas.microsoft.com/office/drawing/2014/main" id="{B19D7925-6738-124F-B5D9-9505373F91B7}"/>
              </a:ext>
            </a:extLst>
          </p:cNvPr>
          <p:cNvSpPr txBox="1"/>
          <p:nvPr/>
        </p:nvSpPr>
        <p:spPr>
          <a:xfrm>
            <a:off x="3541889" y="426624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cxnSp>
        <p:nvCxnSpPr>
          <p:cNvPr id="49" name="直线箭头连接符 48">
            <a:extLst>
              <a:ext uri="{FF2B5EF4-FFF2-40B4-BE49-F238E27FC236}">
                <a16:creationId xmlns:a16="http://schemas.microsoft.com/office/drawing/2014/main" id="{D7EEF55B-1397-4E40-AF27-2E6C22E002E1}"/>
              </a:ext>
            </a:extLst>
          </p:cNvPr>
          <p:cNvCxnSpPr>
            <a:cxnSpLocks/>
            <a:stCxn id="15" idx="7"/>
            <a:endCxn id="12" idx="5"/>
          </p:cNvCxnSpPr>
          <p:nvPr/>
        </p:nvCxnSpPr>
        <p:spPr bwMode="auto">
          <a:xfrm flipV="1">
            <a:off x="6026664" y="3982840"/>
            <a:ext cx="0" cy="128496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2" name="文本框 51">
            <a:extLst>
              <a:ext uri="{FF2B5EF4-FFF2-40B4-BE49-F238E27FC236}">
                <a16:creationId xmlns:a16="http://schemas.microsoft.com/office/drawing/2014/main" id="{24E03F36-BB8A-6C4B-9AA1-C2AD70762C75}"/>
              </a:ext>
            </a:extLst>
          </p:cNvPr>
          <p:cNvSpPr txBox="1"/>
          <p:nvPr/>
        </p:nvSpPr>
        <p:spPr>
          <a:xfrm>
            <a:off x="5169456" y="42695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53" name="文本框 52">
            <a:extLst>
              <a:ext uri="{FF2B5EF4-FFF2-40B4-BE49-F238E27FC236}">
                <a16:creationId xmlns:a16="http://schemas.microsoft.com/office/drawing/2014/main" id="{AFA4A121-71F9-494A-997B-38C4FA438305}"/>
              </a:ext>
            </a:extLst>
          </p:cNvPr>
          <p:cNvSpPr txBox="1"/>
          <p:nvPr/>
        </p:nvSpPr>
        <p:spPr>
          <a:xfrm>
            <a:off x="6096589" y="426624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54" name="椭圆 53">
            <a:extLst>
              <a:ext uri="{FF2B5EF4-FFF2-40B4-BE49-F238E27FC236}">
                <a16:creationId xmlns:a16="http://schemas.microsoft.com/office/drawing/2014/main" id="{55BC9298-11CF-6C48-83F4-E8252A4A954C}"/>
              </a:ext>
            </a:extLst>
          </p:cNvPr>
          <p:cNvSpPr/>
          <p:nvPr/>
        </p:nvSpPr>
        <p:spPr bwMode="auto">
          <a:xfrm>
            <a:off x="5578604" y="3530393"/>
            <a:ext cx="437864" cy="4616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rgbClr val="000000"/>
              </a:solidFill>
              <a:effectLst/>
              <a:latin typeface="Times New Roman" pitchFamily="18" charset="0"/>
              <a:ea typeface="宋体" pitchFamily="2" charset="-122"/>
            </a:endParaRPr>
          </a:p>
        </p:txBody>
      </p:sp>
      <p:cxnSp>
        <p:nvCxnSpPr>
          <p:cNvPr id="55" name="直线箭头连接符 54">
            <a:extLst>
              <a:ext uri="{FF2B5EF4-FFF2-40B4-BE49-F238E27FC236}">
                <a16:creationId xmlns:a16="http://schemas.microsoft.com/office/drawing/2014/main" id="{2AEE9DF6-6A71-6A49-8F93-245E8954992B}"/>
              </a:ext>
            </a:extLst>
          </p:cNvPr>
          <p:cNvCxnSpPr>
            <a:cxnSpLocks/>
            <a:stCxn id="2" idx="5"/>
          </p:cNvCxnSpPr>
          <p:nvPr/>
        </p:nvCxnSpPr>
        <p:spPr bwMode="auto">
          <a:xfrm>
            <a:off x="3951038" y="3997866"/>
            <a:ext cx="1522462" cy="1175028"/>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8" name="文本框 57">
            <a:extLst>
              <a:ext uri="{FF2B5EF4-FFF2-40B4-BE49-F238E27FC236}">
                <a16:creationId xmlns:a16="http://schemas.microsoft.com/office/drawing/2014/main" id="{EC71D9B0-2733-7B4C-9206-19CF7A42E33D}"/>
              </a:ext>
            </a:extLst>
          </p:cNvPr>
          <p:cNvSpPr txBox="1"/>
          <p:nvPr/>
        </p:nvSpPr>
        <p:spPr>
          <a:xfrm>
            <a:off x="4309607" y="3944633"/>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4088463324"/>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4" y="195263"/>
            <a:ext cx="5399881"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确定有限自动机的问题</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46</a:t>
            </a:r>
            <a:endParaRPr kumimoji="1" lang="zh-CN" altLang="en-US" sz="2000" b="0" i="0" dirty="0">
              <a:solidFill>
                <a:srgbClr val="000066"/>
              </a:solidFill>
            </a:endParaRPr>
          </a:p>
        </p:txBody>
      </p:sp>
      <p:sp>
        <p:nvSpPr>
          <p:cNvPr id="28" name="Text Box 15">
            <a:hlinkClick r:id="rId2" action="ppaction://hlinksldjump"/>
            <a:extLst>
              <a:ext uri="{FF2B5EF4-FFF2-40B4-BE49-F238E27FC236}">
                <a16:creationId xmlns:a16="http://schemas.microsoft.com/office/drawing/2014/main" id="{A773092C-AEEA-6C4B-8ACB-3665304DB69E}"/>
              </a:ext>
            </a:extLst>
          </p:cNvPr>
          <p:cNvSpPr txBox="1">
            <a:spLocks noChangeArrowheads="1"/>
          </p:cNvSpPr>
          <p:nvPr/>
        </p:nvSpPr>
        <p:spPr bwMode="auto">
          <a:xfrm>
            <a:off x="827088" y="1265238"/>
            <a:ext cx="7993384" cy="1446550"/>
          </a:xfrm>
          <a:prstGeom prst="rect">
            <a:avLst/>
          </a:prstGeom>
          <a:noFill/>
          <a:ln w="9525">
            <a:noFill/>
            <a:miter lim="800000"/>
            <a:headEnd/>
            <a:tailEnd/>
          </a:ln>
          <a:effectLst/>
        </p:spPr>
        <p:txBody>
          <a:bodyPr wrap="square">
            <a:spAutoFit/>
          </a:bodyPr>
          <a:lstStyle/>
          <a:p>
            <a:pPr algn="l">
              <a:buClr>
                <a:srgbClr val="800080"/>
              </a:buClr>
              <a:buFont typeface="Wingdings" pitchFamily="2" charset="2"/>
              <a:buChar char="²"/>
            </a:pPr>
            <a:r>
              <a:rPr lang="en-US" altLang="zh-CN" sz="3200" i="0" dirty="0">
                <a:latin typeface="楷体_GB2312" pitchFamily="49" charset="-122"/>
                <a:ea typeface="楷体_GB2312" pitchFamily="49" charset="-122"/>
              </a:rPr>
              <a:t> </a:t>
            </a:r>
            <a:r>
              <a:rPr lang="zh-CN" altLang="en-US" sz="2800" i="0" dirty="0">
                <a:latin typeface="楷体_GB2312" pitchFamily="49" charset="-122"/>
                <a:ea typeface="楷体_GB2312" pitchFamily="49" charset="-122"/>
              </a:rPr>
              <a:t>根据定义，确定有限自动机的转移函数必须考虑字母表上的所有符号转到有效的状态，使得设计难度增加。</a:t>
            </a:r>
            <a:endParaRPr lang="zh-CN" altLang="en-US" sz="3200" i="0" dirty="0">
              <a:latin typeface="楷体_GB2312" pitchFamily="49" charset="-122"/>
              <a:ea typeface="楷体_GB2312" pitchFamily="49" charset="-122"/>
            </a:endParaRPr>
          </a:p>
        </p:txBody>
      </p:sp>
      <p:sp>
        <p:nvSpPr>
          <p:cNvPr id="3" name="矩形 2">
            <a:extLst>
              <a:ext uri="{FF2B5EF4-FFF2-40B4-BE49-F238E27FC236}">
                <a16:creationId xmlns:a16="http://schemas.microsoft.com/office/drawing/2014/main" id="{B4F83EE7-BCD1-4B44-8B08-962C961C09EB}"/>
              </a:ext>
            </a:extLst>
          </p:cNvPr>
          <p:cNvSpPr/>
          <p:nvPr/>
        </p:nvSpPr>
        <p:spPr>
          <a:xfrm>
            <a:off x="2987824" y="2858433"/>
            <a:ext cx="2808312" cy="523220"/>
          </a:xfrm>
          <a:prstGeom prst="rect">
            <a:avLst/>
          </a:prstGeom>
        </p:spPr>
        <p:txBody>
          <a:bodyPr wrap="square">
            <a:spAutoFit/>
          </a:bodyPr>
          <a:lstStyle/>
          <a:p>
            <a:r>
              <a:rPr lang="en-US" altLang="zh-CN" sz="2400" dirty="0">
                <a:solidFill>
                  <a:srgbClr val="333399"/>
                </a:solidFill>
                <a:latin typeface="Arial" pitchFamily="34" charset="0"/>
                <a:ea typeface="楷体_GB2312" pitchFamily="49" charset="-122"/>
                <a:sym typeface="Symbol" pitchFamily="18" charset="2"/>
              </a:rPr>
              <a:t> </a:t>
            </a:r>
            <a:r>
              <a:rPr lang="en-US" altLang="zh-CN" sz="2800" dirty="0">
                <a:solidFill>
                  <a:srgbClr val="333399"/>
                </a:solidFill>
                <a:latin typeface="Arial" pitchFamily="34" charset="0"/>
                <a:ea typeface="楷体_GB2312" pitchFamily="49" charset="-122"/>
                <a:sym typeface="Symbol" pitchFamily="18" charset="2"/>
              </a:rPr>
              <a:t> :  Q </a:t>
            </a:r>
            <a:r>
              <a:rPr lang="en-US" altLang="zh-CN" sz="2800" i="0" dirty="0">
                <a:solidFill>
                  <a:srgbClr val="333399"/>
                </a:solidFill>
                <a:latin typeface="Arial" pitchFamily="34" charset="0"/>
                <a:ea typeface="楷体_GB2312" pitchFamily="49" charset="-122"/>
                <a:sym typeface="Symbol" pitchFamily="18" charset="2"/>
              </a:rPr>
              <a:t> </a:t>
            </a:r>
            <a:r>
              <a:rPr lang="en-US" altLang="zh-CN" sz="2800" dirty="0">
                <a:solidFill>
                  <a:srgbClr val="333399"/>
                </a:solidFill>
                <a:latin typeface="Arial" pitchFamily="34" charset="0"/>
                <a:ea typeface="楷体_GB2312" pitchFamily="49" charset="-122"/>
                <a:sym typeface="Symbol" pitchFamily="18" charset="2"/>
              </a:rPr>
              <a:t> </a:t>
            </a:r>
            <a:r>
              <a:rPr lang="en-US" altLang="zh-CN" sz="2800" i="0" dirty="0">
                <a:solidFill>
                  <a:srgbClr val="333399"/>
                </a:solidFill>
                <a:latin typeface="Arial" pitchFamily="34" charset="0"/>
                <a:ea typeface="楷体_GB2312" pitchFamily="49" charset="-122"/>
                <a:sym typeface="Symbol" pitchFamily="18" charset="2"/>
              </a:rPr>
              <a:t> </a:t>
            </a:r>
            <a:r>
              <a:rPr lang="en-US" altLang="zh-CN" sz="2800" dirty="0">
                <a:solidFill>
                  <a:srgbClr val="333399"/>
                </a:solidFill>
                <a:latin typeface="Arial" pitchFamily="34" charset="0"/>
                <a:ea typeface="楷体_GB2312" pitchFamily="49" charset="-122"/>
                <a:sym typeface="Symbol" pitchFamily="18" charset="2"/>
              </a:rPr>
              <a:t>Q</a:t>
            </a:r>
            <a:endParaRPr lang="zh-CN" altLang="en-US" sz="2800" dirty="0"/>
          </a:p>
        </p:txBody>
      </p:sp>
      <p:pic>
        <p:nvPicPr>
          <p:cNvPr id="5" name="图片 4">
            <a:extLst>
              <a:ext uri="{FF2B5EF4-FFF2-40B4-BE49-F238E27FC236}">
                <a16:creationId xmlns:a16="http://schemas.microsoft.com/office/drawing/2014/main" id="{88FF737D-F161-4A45-BF6E-6AF4F04CBA29}"/>
              </a:ext>
            </a:extLst>
          </p:cNvPr>
          <p:cNvPicPr>
            <a:picLocks noChangeAspect="1"/>
          </p:cNvPicPr>
          <p:nvPr/>
        </p:nvPicPr>
        <p:blipFill>
          <a:blip r:embed="rId3"/>
          <a:stretch>
            <a:fillRect/>
          </a:stretch>
        </p:blipFill>
        <p:spPr>
          <a:xfrm>
            <a:off x="2025650" y="3613597"/>
            <a:ext cx="5092700" cy="2857500"/>
          </a:xfrm>
          <a:prstGeom prst="rect">
            <a:avLst/>
          </a:prstGeom>
        </p:spPr>
      </p:pic>
    </p:spTree>
    <p:extLst>
      <p:ext uri="{BB962C8B-B14F-4D97-AF65-F5344CB8AC3E}">
        <p14:creationId xmlns:p14="http://schemas.microsoft.com/office/powerpoint/2010/main" val="2299799455"/>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50" name="Object 10"/>
          <p:cNvGraphicFramePr>
            <a:graphicFrameLocks noChangeAspect="1"/>
          </p:cNvGraphicFramePr>
          <p:nvPr/>
        </p:nvGraphicFramePr>
        <p:xfrm>
          <a:off x="2286000" y="2133600"/>
          <a:ext cx="5562600" cy="1785938"/>
        </p:xfrm>
        <a:graphic>
          <a:graphicData uri="http://schemas.openxmlformats.org/presentationml/2006/ole">
            <mc:AlternateContent xmlns:mc="http://schemas.openxmlformats.org/markup-compatibility/2006">
              <mc:Choice xmlns:v="urn:schemas-microsoft-com:vml" Requires="v">
                <p:oleObj spid="_x0000_s61603" name="VISIO" r:id="rId3" imgW="3358440" imgH="1077480" progId="Visio.Drawing.11">
                  <p:embed/>
                </p:oleObj>
              </mc:Choice>
              <mc:Fallback>
                <p:oleObj name="VISIO" r:id="rId3" imgW="3358440" imgH="1077480" progId="Visio.Drawing.11">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133600"/>
                        <a:ext cx="5562600"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51" name="Text Box 11"/>
          <p:cNvSpPr txBox="1">
            <a:spLocks noChangeArrowheads="1"/>
          </p:cNvSpPr>
          <p:nvPr/>
        </p:nvSpPr>
        <p:spPr bwMode="auto">
          <a:xfrm>
            <a:off x="1447800" y="2286000"/>
            <a:ext cx="609600" cy="457200"/>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a:solidFill>
                  <a:srgbClr val="333399"/>
                </a:solidFill>
                <a:latin typeface="Arial" pitchFamily="34" charset="0"/>
                <a:ea typeface="华文行楷" pitchFamily="2" charset="-122"/>
              </a:rPr>
              <a:t>(1)</a:t>
            </a:r>
            <a:endParaRPr lang="en-US" altLang="zh-CN" sz="1000" i="0">
              <a:solidFill>
                <a:srgbClr val="333399"/>
              </a:solidFill>
              <a:ea typeface="楷体_GB2312" pitchFamily="49" charset="-122"/>
            </a:endParaRPr>
          </a:p>
        </p:txBody>
      </p:sp>
      <p:graphicFrame>
        <p:nvGraphicFramePr>
          <p:cNvPr id="61452" name="Object 12"/>
          <p:cNvGraphicFramePr>
            <a:graphicFrameLocks noChangeAspect="1"/>
          </p:cNvGraphicFramePr>
          <p:nvPr/>
        </p:nvGraphicFramePr>
        <p:xfrm>
          <a:off x="2286000" y="4332288"/>
          <a:ext cx="5715000" cy="1717675"/>
        </p:xfrm>
        <a:graphic>
          <a:graphicData uri="http://schemas.openxmlformats.org/presentationml/2006/ole">
            <mc:AlternateContent xmlns:mc="http://schemas.openxmlformats.org/markup-compatibility/2006">
              <mc:Choice xmlns:v="urn:schemas-microsoft-com:vml" Requires="v">
                <p:oleObj spid="_x0000_s61604" name="VISIO" r:id="rId5" imgW="3587040" imgH="1077480" progId="Visio.Drawing.11">
                  <p:embed/>
                </p:oleObj>
              </mc:Choice>
              <mc:Fallback>
                <p:oleObj name="VISIO" r:id="rId5" imgW="3587040" imgH="1077480" progId="Visio.Drawing.11">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4332288"/>
                        <a:ext cx="5715000" cy="17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53" name="Text Box 13"/>
          <p:cNvSpPr txBox="1">
            <a:spLocks noChangeArrowheads="1"/>
          </p:cNvSpPr>
          <p:nvPr/>
        </p:nvSpPr>
        <p:spPr bwMode="auto">
          <a:xfrm>
            <a:off x="1447800" y="4419600"/>
            <a:ext cx="609600" cy="457200"/>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a:solidFill>
                  <a:srgbClr val="333399"/>
                </a:solidFill>
                <a:latin typeface="Arial" pitchFamily="34" charset="0"/>
                <a:ea typeface="华文行楷" pitchFamily="2" charset="-122"/>
              </a:rPr>
              <a:t>(2)</a:t>
            </a:r>
            <a:endParaRPr lang="en-US" altLang="zh-CN" sz="1000" i="0">
              <a:solidFill>
                <a:srgbClr val="333399"/>
              </a:solidFill>
              <a:ea typeface="楷体_GB2312" pitchFamily="49" charset="-122"/>
            </a:endParaRPr>
          </a:p>
        </p:txBody>
      </p:sp>
      <p:sp>
        <p:nvSpPr>
          <p:cNvPr id="61454" name="Rectangle 14"/>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61455" name="Text Box 15">
            <a:hlinkClick r:id="rId7" action="ppaction://hlinksldjump"/>
          </p:cNvPr>
          <p:cNvSpPr txBox="1">
            <a:spLocks noChangeArrowheads="1"/>
          </p:cNvSpPr>
          <p:nvPr/>
        </p:nvSpPr>
        <p:spPr bwMode="auto">
          <a:xfrm>
            <a:off x="827088" y="1265238"/>
            <a:ext cx="4968875" cy="579437"/>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非确定有限自动机举例</a:t>
            </a:r>
          </a:p>
        </p:txBody>
      </p:sp>
      <p:sp>
        <p:nvSpPr>
          <p:cNvPr id="8" name="文本框 7">
            <a:extLst>
              <a:ext uri="{FF2B5EF4-FFF2-40B4-BE49-F238E27FC236}">
                <a16:creationId xmlns:a16="http://schemas.microsoft.com/office/drawing/2014/main" id="{47B26841-8C77-5244-B24D-3C19A6295E60}"/>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47</a:t>
            </a:r>
            <a:endParaRPr kumimoji="1" lang="zh-CN" altLang="en-US" sz="2000" b="0" i="0" dirty="0">
              <a:solidFill>
                <a:srgbClr val="000066"/>
              </a:solidFill>
            </a:endParaRPr>
          </a:p>
        </p:txBody>
      </p:sp>
    </p:spTree>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25" name="Object 13"/>
          <p:cNvGraphicFramePr>
            <a:graphicFrameLocks noChangeAspect="1"/>
          </p:cNvGraphicFramePr>
          <p:nvPr/>
        </p:nvGraphicFramePr>
        <p:xfrm>
          <a:off x="1295400" y="2286000"/>
          <a:ext cx="4191000" cy="1344613"/>
        </p:xfrm>
        <a:graphic>
          <a:graphicData uri="http://schemas.openxmlformats.org/presentationml/2006/ole">
            <mc:AlternateContent xmlns:mc="http://schemas.openxmlformats.org/markup-compatibility/2006">
              <mc:Choice xmlns:v="urn:schemas-microsoft-com:vml" Requires="v">
                <p:oleObj spid="_x0000_s64678" name="VISIO" r:id="rId3" imgW="3358440" imgH="1077480" progId="Visio.Drawing.11">
                  <p:embed/>
                </p:oleObj>
              </mc:Choice>
              <mc:Fallback>
                <p:oleObj name="VISIO" r:id="rId3" imgW="3358440" imgH="1077480" progId="Visio.Drawing.11">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86000"/>
                        <a:ext cx="4191000" cy="134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6" name="Text Box 14"/>
          <p:cNvSpPr txBox="1">
            <a:spLocks noChangeArrowheads="1"/>
          </p:cNvSpPr>
          <p:nvPr/>
        </p:nvSpPr>
        <p:spPr bwMode="auto">
          <a:xfrm>
            <a:off x="838200" y="2438400"/>
            <a:ext cx="609600" cy="457200"/>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a:solidFill>
                  <a:srgbClr val="333399"/>
                </a:solidFill>
                <a:latin typeface="Arial" pitchFamily="34" charset="0"/>
                <a:ea typeface="华文行楷" pitchFamily="2" charset="-122"/>
              </a:rPr>
              <a:t>(1)</a:t>
            </a:r>
            <a:endParaRPr lang="en-US" altLang="zh-CN" sz="1000" i="0">
              <a:solidFill>
                <a:srgbClr val="333399"/>
              </a:solidFill>
              <a:ea typeface="楷体_GB2312" pitchFamily="49" charset="-122"/>
            </a:endParaRPr>
          </a:p>
        </p:txBody>
      </p:sp>
      <p:graphicFrame>
        <p:nvGraphicFramePr>
          <p:cNvPr id="64527" name="Object 15"/>
          <p:cNvGraphicFramePr>
            <a:graphicFrameLocks noChangeAspect="1"/>
          </p:cNvGraphicFramePr>
          <p:nvPr/>
        </p:nvGraphicFramePr>
        <p:xfrm>
          <a:off x="1143000" y="4343400"/>
          <a:ext cx="4495800" cy="1352550"/>
        </p:xfrm>
        <a:graphic>
          <a:graphicData uri="http://schemas.openxmlformats.org/presentationml/2006/ole">
            <mc:AlternateContent xmlns:mc="http://schemas.openxmlformats.org/markup-compatibility/2006">
              <mc:Choice xmlns:v="urn:schemas-microsoft-com:vml" Requires="v">
                <p:oleObj spid="_x0000_s64679" name="VISIO" r:id="rId5" imgW="3587040" imgH="1077480" progId="Visio.Drawing.11">
                  <p:embed/>
                </p:oleObj>
              </mc:Choice>
              <mc:Fallback>
                <p:oleObj name="VISIO" r:id="rId5" imgW="3587040" imgH="1077480" progId="Visio.Drawing.11">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343400"/>
                        <a:ext cx="44958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8" name="Text Box 16"/>
          <p:cNvSpPr txBox="1">
            <a:spLocks noChangeArrowheads="1"/>
          </p:cNvSpPr>
          <p:nvPr/>
        </p:nvSpPr>
        <p:spPr bwMode="auto">
          <a:xfrm>
            <a:off x="838200" y="4476750"/>
            <a:ext cx="609600" cy="457200"/>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a:solidFill>
                  <a:srgbClr val="333399"/>
                </a:solidFill>
                <a:latin typeface="Arial" pitchFamily="34" charset="0"/>
                <a:ea typeface="华文行楷" pitchFamily="2" charset="-122"/>
              </a:rPr>
              <a:t>(2)</a:t>
            </a:r>
            <a:endParaRPr lang="en-US" altLang="zh-CN" sz="1000" i="0">
              <a:solidFill>
                <a:srgbClr val="333399"/>
              </a:solidFill>
              <a:ea typeface="楷体_GB2312" pitchFamily="49" charset="-122"/>
            </a:endParaRPr>
          </a:p>
        </p:txBody>
      </p:sp>
      <p:sp>
        <p:nvSpPr>
          <p:cNvPr id="64529" name="Text Box 17"/>
          <p:cNvSpPr txBox="1">
            <a:spLocks noChangeArrowheads="1"/>
          </p:cNvSpPr>
          <p:nvPr/>
        </p:nvSpPr>
        <p:spPr bwMode="auto">
          <a:xfrm>
            <a:off x="6324600" y="2828925"/>
            <a:ext cx="304800" cy="466725"/>
          </a:xfrm>
          <a:prstGeom prst="rect">
            <a:avLst/>
          </a:prstGeom>
          <a:noFill/>
          <a:ln w="9525">
            <a:solidFill>
              <a:schemeClr val="bg1"/>
            </a:solidFill>
            <a:miter lim="800000"/>
            <a:headEnd/>
            <a:tailEnd/>
          </a:ln>
          <a:effectLst/>
        </p:spPr>
        <p:txBody>
          <a:bodyPr>
            <a:spAutoFit/>
          </a:bodyPr>
          <a:lstStyle/>
          <a:p>
            <a:pPr algn="l"/>
            <a:r>
              <a:rPr lang="en-US" altLang="zh-CN" sz="2400"/>
              <a:t>p</a:t>
            </a:r>
            <a:endParaRPr lang="en-US" altLang="zh-CN" sz="2400" baseline="-25000"/>
          </a:p>
        </p:txBody>
      </p:sp>
      <p:sp>
        <p:nvSpPr>
          <p:cNvPr id="64530" name="Text Box 18"/>
          <p:cNvSpPr txBox="1">
            <a:spLocks noChangeArrowheads="1"/>
          </p:cNvSpPr>
          <p:nvPr/>
        </p:nvSpPr>
        <p:spPr bwMode="auto">
          <a:xfrm>
            <a:off x="6324600" y="3286125"/>
            <a:ext cx="304800" cy="466725"/>
          </a:xfrm>
          <a:prstGeom prst="rect">
            <a:avLst/>
          </a:prstGeom>
          <a:noFill/>
          <a:ln w="9525">
            <a:solidFill>
              <a:schemeClr val="bg1"/>
            </a:solidFill>
            <a:miter lim="800000"/>
            <a:headEnd/>
            <a:tailEnd/>
          </a:ln>
          <a:effectLst/>
        </p:spPr>
        <p:txBody>
          <a:bodyPr>
            <a:spAutoFit/>
          </a:bodyPr>
          <a:lstStyle/>
          <a:p>
            <a:pPr algn="l"/>
            <a:r>
              <a:rPr lang="en-US" altLang="zh-CN" sz="2400"/>
              <a:t>q</a:t>
            </a:r>
            <a:endParaRPr lang="en-US" altLang="zh-CN" sz="2400" baseline="-25000"/>
          </a:p>
        </p:txBody>
      </p:sp>
      <p:sp>
        <p:nvSpPr>
          <p:cNvPr id="64531" name="Text Box 19"/>
          <p:cNvSpPr txBox="1">
            <a:spLocks noChangeArrowheads="1"/>
          </p:cNvSpPr>
          <p:nvPr/>
        </p:nvSpPr>
        <p:spPr bwMode="auto">
          <a:xfrm>
            <a:off x="6096000" y="3743325"/>
            <a:ext cx="6858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 </a:t>
            </a:r>
            <a:r>
              <a:rPr lang="en-US" altLang="zh-CN" sz="2400"/>
              <a:t>r</a:t>
            </a:r>
          </a:p>
        </p:txBody>
      </p:sp>
      <p:sp>
        <p:nvSpPr>
          <p:cNvPr id="64533" name="Line 21"/>
          <p:cNvSpPr>
            <a:spLocks noChangeShapeType="1"/>
          </p:cNvSpPr>
          <p:nvPr/>
        </p:nvSpPr>
        <p:spPr bwMode="auto">
          <a:xfrm>
            <a:off x="5943600" y="2676525"/>
            <a:ext cx="2819400" cy="0"/>
          </a:xfrm>
          <a:prstGeom prst="line">
            <a:avLst/>
          </a:prstGeom>
          <a:noFill/>
          <a:ln w="9525">
            <a:solidFill>
              <a:schemeClr val="tx1"/>
            </a:solidFill>
            <a:miter lim="800000"/>
            <a:headEnd/>
            <a:tailEnd/>
          </a:ln>
          <a:effectLst/>
        </p:spPr>
        <p:txBody>
          <a:bodyPr wrap="none"/>
          <a:lstStyle/>
          <a:p>
            <a:endParaRPr lang="zh-CN" altLang="en-US"/>
          </a:p>
        </p:txBody>
      </p:sp>
      <p:sp>
        <p:nvSpPr>
          <p:cNvPr id="64534" name="Line 22"/>
          <p:cNvSpPr>
            <a:spLocks noChangeShapeType="1"/>
          </p:cNvSpPr>
          <p:nvPr/>
        </p:nvSpPr>
        <p:spPr bwMode="auto">
          <a:xfrm>
            <a:off x="5943600" y="2752725"/>
            <a:ext cx="2819400" cy="0"/>
          </a:xfrm>
          <a:prstGeom prst="line">
            <a:avLst/>
          </a:prstGeom>
          <a:noFill/>
          <a:ln w="9525">
            <a:solidFill>
              <a:schemeClr val="tx1"/>
            </a:solidFill>
            <a:miter lim="800000"/>
            <a:headEnd/>
            <a:tailEnd/>
          </a:ln>
          <a:effectLst/>
        </p:spPr>
        <p:txBody>
          <a:bodyPr wrap="none"/>
          <a:lstStyle/>
          <a:p>
            <a:endParaRPr lang="zh-CN" altLang="en-US"/>
          </a:p>
        </p:txBody>
      </p:sp>
      <p:sp>
        <p:nvSpPr>
          <p:cNvPr id="64535" name="Line 23"/>
          <p:cNvSpPr>
            <a:spLocks noChangeShapeType="1"/>
          </p:cNvSpPr>
          <p:nvPr/>
        </p:nvSpPr>
        <p:spPr bwMode="auto">
          <a:xfrm>
            <a:off x="6705600" y="214312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4536" name="Line 24"/>
          <p:cNvSpPr>
            <a:spLocks noChangeShapeType="1"/>
          </p:cNvSpPr>
          <p:nvPr/>
        </p:nvSpPr>
        <p:spPr bwMode="auto">
          <a:xfrm>
            <a:off x="6705600" y="275272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64537" name="Line 25"/>
          <p:cNvSpPr>
            <a:spLocks noChangeShapeType="1"/>
          </p:cNvSpPr>
          <p:nvPr/>
        </p:nvSpPr>
        <p:spPr bwMode="auto">
          <a:xfrm>
            <a:off x="6781800" y="214312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4538" name="Line 26"/>
          <p:cNvSpPr>
            <a:spLocks noChangeShapeType="1"/>
          </p:cNvSpPr>
          <p:nvPr/>
        </p:nvSpPr>
        <p:spPr bwMode="auto">
          <a:xfrm>
            <a:off x="6781800" y="275272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64539" name="Line 27"/>
          <p:cNvSpPr>
            <a:spLocks noChangeShapeType="1"/>
          </p:cNvSpPr>
          <p:nvPr/>
        </p:nvSpPr>
        <p:spPr bwMode="auto">
          <a:xfrm>
            <a:off x="7620000" y="214312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4540" name="Line 28"/>
          <p:cNvSpPr>
            <a:spLocks noChangeShapeType="1"/>
          </p:cNvSpPr>
          <p:nvPr/>
        </p:nvSpPr>
        <p:spPr bwMode="auto">
          <a:xfrm>
            <a:off x="7620000" y="275272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64541" name="Text Box 29"/>
          <p:cNvSpPr txBox="1">
            <a:spLocks noChangeArrowheads="1"/>
          </p:cNvSpPr>
          <p:nvPr/>
        </p:nvSpPr>
        <p:spPr bwMode="auto">
          <a:xfrm>
            <a:off x="7010400" y="2143125"/>
            <a:ext cx="304800" cy="466725"/>
          </a:xfrm>
          <a:prstGeom prst="rect">
            <a:avLst/>
          </a:prstGeom>
          <a:noFill/>
          <a:ln w="9525">
            <a:solidFill>
              <a:schemeClr val="bg1"/>
            </a:solidFill>
            <a:miter lim="800000"/>
            <a:headEnd/>
            <a:tailEnd/>
          </a:ln>
          <a:effectLst/>
        </p:spPr>
        <p:txBody>
          <a:bodyPr>
            <a:spAutoFit/>
          </a:bodyPr>
          <a:lstStyle/>
          <a:p>
            <a:pPr algn="l"/>
            <a:r>
              <a:rPr lang="en-US" altLang="zh-CN" sz="2400"/>
              <a:t>0</a:t>
            </a:r>
            <a:endParaRPr lang="en-US" altLang="zh-CN" sz="2400" baseline="-25000"/>
          </a:p>
        </p:txBody>
      </p:sp>
      <p:sp>
        <p:nvSpPr>
          <p:cNvPr id="64543" name="Line 31"/>
          <p:cNvSpPr>
            <a:spLocks noChangeShapeType="1"/>
          </p:cNvSpPr>
          <p:nvPr/>
        </p:nvSpPr>
        <p:spPr bwMode="auto">
          <a:xfrm>
            <a:off x="6019800" y="3133725"/>
            <a:ext cx="304800" cy="0"/>
          </a:xfrm>
          <a:prstGeom prst="line">
            <a:avLst/>
          </a:prstGeom>
          <a:noFill/>
          <a:ln w="9525">
            <a:solidFill>
              <a:srgbClr val="800080"/>
            </a:solidFill>
            <a:miter lim="800000"/>
            <a:headEnd/>
            <a:tailEnd type="triangle" w="med" len="med"/>
          </a:ln>
          <a:effectLst/>
        </p:spPr>
        <p:txBody>
          <a:bodyPr wrap="none"/>
          <a:lstStyle/>
          <a:p>
            <a:endParaRPr lang="zh-CN" altLang="en-US"/>
          </a:p>
        </p:txBody>
      </p:sp>
      <p:sp>
        <p:nvSpPr>
          <p:cNvPr id="64544" name="Text Box 32"/>
          <p:cNvSpPr txBox="1">
            <a:spLocks noChangeArrowheads="1"/>
          </p:cNvSpPr>
          <p:nvPr/>
        </p:nvSpPr>
        <p:spPr bwMode="auto">
          <a:xfrm>
            <a:off x="6858000" y="2828925"/>
            <a:ext cx="685800" cy="466725"/>
          </a:xfrm>
          <a:prstGeom prst="rect">
            <a:avLst/>
          </a:prstGeom>
          <a:noFill/>
          <a:ln w="9525">
            <a:solidFill>
              <a:schemeClr val="bg1"/>
            </a:solidFill>
            <a:miter lim="800000"/>
            <a:headEnd/>
            <a:tailEnd/>
          </a:ln>
          <a:effectLst/>
        </p:spPr>
        <p:txBody>
          <a:bodyPr>
            <a:spAutoFit/>
          </a:bodyPr>
          <a:lstStyle/>
          <a:p>
            <a:pPr algn="l"/>
            <a:r>
              <a:rPr lang="en-US" altLang="zh-CN" sz="2400"/>
              <a:t>{ q }</a:t>
            </a:r>
            <a:endParaRPr lang="en-US" altLang="zh-CN" sz="2400" baseline="-25000"/>
          </a:p>
        </p:txBody>
      </p:sp>
      <p:sp>
        <p:nvSpPr>
          <p:cNvPr id="64545" name="Text Box 33"/>
          <p:cNvSpPr txBox="1">
            <a:spLocks noChangeArrowheads="1"/>
          </p:cNvSpPr>
          <p:nvPr/>
        </p:nvSpPr>
        <p:spPr bwMode="auto">
          <a:xfrm>
            <a:off x="7924800" y="282892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4546" name="Text Box 34"/>
          <p:cNvSpPr txBox="1">
            <a:spLocks noChangeArrowheads="1"/>
          </p:cNvSpPr>
          <p:nvPr/>
        </p:nvSpPr>
        <p:spPr bwMode="auto">
          <a:xfrm>
            <a:off x="6858000" y="3286125"/>
            <a:ext cx="609600" cy="466725"/>
          </a:xfrm>
          <a:prstGeom prst="rect">
            <a:avLst/>
          </a:prstGeom>
          <a:noFill/>
          <a:ln w="9525">
            <a:solidFill>
              <a:schemeClr val="bg1"/>
            </a:solidFill>
            <a:miter lim="800000"/>
            <a:headEnd/>
            <a:tailEnd/>
          </a:ln>
          <a:effectLst/>
        </p:spPr>
        <p:txBody>
          <a:bodyPr>
            <a:spAutoFit/>
          </a:bodyPr>
          <a:lstStyle/>
          <a:p>
            <a:pPr algn="l"/>
            <a:r>
              <a:rPr lang="en-US" altLang="zh-CN" sz="2400"/>
              <a:t>{ q }</a:t>
            </a:r>
          </a:p>
        </p:txBody>
      </p:sp>
      <p:sp>
        <p:nvSpPr>
          <p:cNvPr id="64575" name="Text Box 63"/>
          <p:cNvSpPr txBox="1">
            <a:spLocks noChangeArrowheads="1"/>
          </p:cNvSpPr>
          <p:nvPr/>
        </p:nvSpPr>
        <p:spPr bwMode="auto">
          <a:xfrm>
            <a:off x="6934200" y="374332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4576" name="Text Box 64"/>
          <p:cNvSpPr txBox="1">
            <a:spLocks noChangeArrowheads="1"/>
          </p:cNvSpPr>
          <p:nvPr/>
        </p:nvSpPr>
        <p:spPr bwMode="auto">
          <a:xfrm>
            <a:off x="7696200" y="3286125"/>
            <a:ext cx="914400" cy="466725"/>
          </a:xfrm>
          <a:prstGeom prst="rect">
            <a:avLst/>
          </a:prstGeom>
          <a:noFill/>
          <a:ln w="9525">
            <a:solidFill>
              <a:schemeClr val="bg1"/>
            </a:solidFill>
            <a:miter lim="800000"/>
            <a:headEnd/>
            <a:tailEnd/>
          </a:ln>
          <a:effectLst/>
        </p:spPr>
        <p:txBody>
          <a:bodyPr>
            <a:spAutoFit/>
          </a:bodyPr>
          <a:lstStyle/>
          <a:p>
            <a:pPr algn="l"/>
            <a:r>
              <a:rPr lang="en-US" altLang="zh-CN" sz="2400"/>
              <a:t>{ q</a:t>
            </a:r>
            <a:r>
              <a:rPr lang="en-US" altLang="zh-CN" sz="2400">
                <a:latin typeface="Arial" pitchFamily="34" charset="0"/>
              </a:rPr>
              <a:t>, r</a:t>
            </a:r>
            <a:r>
              <a:rPr lang="en-US" altLang="zh-CN" sz="2400"/>
              <a:t> }</a:t>
            </a:r>
          </a:p>
        </p:txBody>
      </p:sp>
      <p:sp>
        <p:nvSpPr>
          <p:cNvPr id="64577" name="Text Box 65"/>
          <p:cNvSpPr txBox="1">
            <a:spLocks noChangeArrowheads="1"/>
          </p:cNvSpPr>
          <p:nvPr/>
        </p:nvSpPr>
        <p:spPr bwMode="auto">
          <a:xfrm>
            <a:off x="7924800" y="374332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4578" name="Text Box 66"/>
          <p:cNvSpPr txBox="1">
            <a:spLocks noChangeArrowheads="1"/>
          </p:cNvSpPr>
          <p:nvPr/>
        </p:nvSpPr>
        <p:spPr bwMode="auto">
          <a:xfrm>
            <a:off x="7924800" y="2133600"/>
            <a:ext cx="304800" cy="466725"/>
          </a:xfrm>
          <a:prstGeom prst="rect">
            <a:avLst/>
          </a:prstGeom>
          <a:noFill/>
          <a:ln w="9525">
            <a:solidFill>
              <a:schemeClr val="bg1"/>
            </a:solidFill>
            <a:miter lim="800000"/>
            <a:headEnd/>
            <a:tailEnd/>
          </a:ln>
          <a:effectLst/>
        </p:spPr>
        <p:txBody>
          <a:bodyPr>
            <a:spAutoFit/>
          </a:bodyPr>
          <a:lstStyle/>
          <a:p>
            <a:pPr algn="l"/>
            <a:r>
              <a:rPr lang="en-US" altLang="zh-CN" sz="2400"/>
              <a:t>1</a:t>
            </a:r>
            <a:endParaRPr lang="en-US" altLang="zh-CN" sz="2400" baseline="-25000"/>
          </a:p>
        </p:txBody>
      </p:sp>
      <p:sp>
        <p:nvSpPr>
          <p:cNvPr id="64579" name="Text Box 67"/>
          <p:cNvSpPr txBox="1">
            <a:spLocks noChangeArrowheads="1"/>
          </p:cNvSpPr>
          <p:nvPr/>
        </p:nvSpPr>
        <p:spPr bwMode="auto">
          <a:xfrm>
            <a:off x="6324600" y="5019675"/>
            <a:ext cx="304800" cy="466725"/>
          </a:xfrm>
          <a:prstGeom prst="rect">
            <a:avLst/>
          </a:prstGeom>
          <a:noFill/>
          <a:ln w="9525">
            <a:solidFill>
              <a:schemeClr val="bg1"/>
            </a:solidFill>
            <a:miter lim="800000"/>
            <a:headEnd/>
            <a:tailEnd/>
          </a:ln>
          <a:effectLst/>
        </p:spPr>
        <p:txBody>
          <a:bodyPr>
            <a:spAutoFit/>
          </a:bodyPr>
          <a:lstStyle/>
          <a:p>
            <a:pPr algn="l"/>
            <a:r>
              <a:rPr lang="en-US" altLang="zh-CN" sz="2400"/>
              <a:t>p</a:t>
            </a:r>
            <a:endParaRPr lang="en-US" altLang="zh-CN" sz="2400" baseline="-25000"/>
          </a:p>
        </p:txBody>
      </p:sp>
      <p:sp>
        <p:nvSpPr>
          <p:cNvPr id="64580" name="Text Box 68"/>
          <p:cNvSpPr txBox="1">
            <a:spLocks noChangeArrowheads="1"/>
          </p:cNvSpPr>
          <p:nvPr/>
        </p:nvSpPr>
        <p:spPr bwMode="auto">
          <a:xfrm>
            <a:off x="6324600" y="5476875"/>
            <a:ext cx="304800" cy="466725"/>
          </a:xfrm>
          <a:prstGeom prst="rect">
            <a:avLst/>
          </a:prstGeom>
          <a:noFill/>
          <a:ln w="9525">
            <a:solidFill>
              <a:schemeClr val="bg1"/>
            </a:solidFill>
            <a:miter lim="800000"/>
            <a:headEnd/>
            <a:tailEnd/>
          </a:ln>
          <a:effectLst/>
        </p:spPr>
        <p:txBody>
          <a:bodyPr>
            <a:spAutoFit/>
          </a:bodyPr>
          <a:lstStyle/>
          <a:p>
            <a:pPr algn="l"/>
            <a:r>
              <a:rPr lang="en-US" altLang="zh-CN" sz="2400"/>
              <a:t>q</a:t>
            </a:r>
            <a:endParaRPr lang="en-US" altLang="zh-CN" sz="2400" baseline="-25000"/>
          </a:p>
        </p:txBody>
      </p:sp>
      <p:sp>
        <p:nvSpPr>
          <p:cNvPr id="64581" name="Text Box 69"/>
          <p:cNvSpPr txBox="1">
            <a:spLocks noChangeArrowheads="1"/>
          </p:cNvSpPr>
          <p:nvPr/>
        </p:nvSpPr>
        <p:spPr bwMode="auto">
          <a:xfrm>
            <a:off x="6096000" y="5934075"/>
            <a:ext cx="6858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 </a:t>
            </a:r>
            <a:r>
              <a:rPr lang="en-US" altLang="zh-CN" sz="2400"/>
              <a:t>r</a:t>
            </a:r>
          </a:p>
        </p:txBody>
      </p:sp>
      <p:sp>
        <p:nvSpPr>
          <p:cNvPr id="64582" name="Line 70"/>
          <p:cNvSpPr>
            <a:spLocks noChangeShapeType="1"/>
          </p:cNvSpPr>
          <p:nvPr/>
        </p:nvSpPr>
        <p:spPr bwMode="auto">
          <a:xfrm>
            <a:off x="5943600" y="4867275"/>
            <a:ext cx="2819400" cy="0"/>
          </a:xfrm>
          <a:prstGeom prst="line">
            <a:avLst/>
          </a:prstGeom>
          <a:noFill/>
          <a:ln w="9525">
            <a:solidFill>
              <a:schemeClr val="tx1"/>
            </a:solidFill>
            <a:miter lim="800000"/>
            <a:headEnd/>
            <a:tailEnd/>
          </a:ln>
          <a:effectLst/>
        </p:spPr>
        <p:txBody>
          <a:bodyPr wrap="none"/>
          <a:lstStyle/>
          <a:p>
            <a:endParaRPr lang="zh-CN" altLang="en-US"/>
          </a:p>
        </p:txBody>
      </p:sp>
      <p:sp>
        <p:nvSpPr>
          <p:cNvPr id="64583" name="Line 71"/>
          <p:cNvSpPr>
            <a:spLocks noChangeShapeType="1"/>
          </p:cNvSpPr>
          <p:nvPr/>
        </p:nvSpPr>
        <p:spPr bwMode="auto">
          <a:xfrm>
            <a:off x="5943600" y="4943475"/>
            <a:ext cx="2819400" cy="0"/>
          </a:xfrm>
          <a:prstGeom prst="line">
            <a:avLst/>
          </a:prstGeom>
          <a:noFill/>
          <a:ln w="9525">
            <a:solidFill>
              <a:schemeClr val="tx1"/>
            </a:solidFill>
            <a:miter lim="800000"/>
            <a:headEnd/>
            <a:tailEnd/>
          </a:ln>
          <a:effectLst/>
        </p:spPr>
        <p:txBody>
          <a:bodyPr wrap="none"/>
          <a:lstStyle/>
          <a:p>
            <a:endParaRPr lang="zh-CN" altLang="en-US"/>
          </a:p>
        </p:txBody>
      </p:sp>
      <p:sp>
        <p:nvSpPr>
          <p:cNvPr id="64584" name="Line 72"/>
          <p:cNvSpPr>
            <a:spLocks noChangeShapeType="1"/>
          </p:cNvSpPr>
          <p:nvPr/>
        </p:nvSpPr>
        <p:spPr bwMode="auto">
          <a:xfrm>
            <a:off x="6705600" y="433387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4585" name="Line 73"/>
          <p:cNvSpPr>
            <a:spLocks noChangeShapeType="1"/>
          </p:cNvSpPr>
          <p:nvPr/>
        </p:nvSpPr>
        <p:spPr bwMode="auto">
          <a:xfrm>
            <a:off x="6705600" y="494347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64586" name="Line 74"/>
          <p:cNvSpPr>
            <a:spLocks noChangeShapeType="1"/>
          </p:cNvSpPr>
          <p:nvPr/>
        </p:nvSpPr>
        <p:spPr bwMode="auto">
          <a:xfrm>
            <a:off x="6781800" y="433387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4587" name="Line 75"/>
          <p:cNvSpPr>
            <a:spLocks noChangeShapeType="1"/>
          </p:cNvSpPr>
          <p:nvPr/>
        </p:nvSpPr>
        <p:spPr bwMode="auto">
          <a:xfrm>
            <a:off x="6781800" y="494347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64588" name="Line 76"/>
          <p:cNvSpPr>
            <a:spLocks noChangeShapeType="1"/>
          </p:cNvSpPr>
          <p:nvPr/>
        </p:nvSpPr>
        <p:spPr bwMode="auto">
          <a:xfrm>
            <a:off x="7620000" y="433387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4589" name="Line 77"/>
          <p:cNvSpPr>
            <a:spLocks noChangeShapeType="1"/>
          </p:cNvSpPr>
          <p:nvPr/>
        </p:nvSpPr>
        <p:spPr bwMode="auto">
          <a:xfrm>
            <a:off x="7620000" y="494347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64590" name="Text Box 78"/>
          <p:cNvSpPr txBox="1">
            <a:spLocks noChangeArrowheads="1"/>
          </p:cNvSpPr>
          <p:nvPr/>
        </p:nvSpPr>
        <p:spPr bwMode="auto">
          <a:xfrm>
            <a:off x="7010400" y="4333875"/>
            <a:ext cx="304800" cy="466725"/>
          </a:xfrm>
          <a:prstGeom prst="rect">
            <a:avLst/>
          </a:prstGeom>
          <a:noFill/>
          <a:ln w="9525">
            <a:solidFill>
              <a:schemeClr val="bg1"/>
            </a:solidFill>
            <a:miter lim="800000"/>
            <a:headEnd/>
            <a:tailEnd/>
          </a:ln>
          <a:effectLst/>
        </p:spPr>
        <p:txBody>
          <a:bodyPr>
            <a:spAutoFit/>
          </a:bodyPr>
          <a:lstStyle/>
          <a:p>
            <a:pPr algn="l"/>
            <a:r>
              <a:rPr lang="en-US" altLang="zh-CN" sz="2400"/>
              <a:t>0</a:t>
            </a:r>
            <a:endParaRPr lang="en-US" altLang="zh-CN" sz="2400" baseline="-25000"/>
          </a:p>
        </p:txBody>
      </p:sp>
      <p:sp>
        <p:nvSpPr>
          <p:cNvPr id="64591" name="Line 79"/>
          <p:cNvSpPr>
            <a:spLocks noChangeShapeType="1"/>
          </p:cNvSpPr>
          <p:nvPr/>
        </p:nvSpPr>
        <p:spPr bwMode="auto">
          <a:xfrm>
            <a:off x="6019800" y="5324475"/>
            <a:ext cx="304800" cy="0"/>
          </a:xfrm>
          <a:prstGeom prst="line">
            <a:avLst/>
          </a:prstGeom>
          <a:noFill/>
          <a:ln w="9525">
            <a:solidFill>
              <a:srgbClr val="800080"/>
            </a:solidFill>
            <a:miter lim="800000"/>
            <a:headEnd/>
            <a:tailEnd type="triangle" w="med" len="med"/>
          </a:ln>
          <a:effectLst/>
        </p:spPr>
        <p:txBody>
          <a:bodyPr wrap="none"/>
          <a:lstStyle/>
          <a:p>
            <a:endParaRPr lang="zh-CN" altLang="en-US"/>
          </a:p>
        </p:txBody>
      </p:sp>
      <p:sp>
        <p:nvSpPr>
          <p:cNvPr id="64592" name="Text Box 80"/>
          <p:cNvSpPr txBox="1">
            <a:spLocks noChangeArrowheads="1"/>
          </p:cNvSpPr>
          <p:nvPr/>
        </p:nvSpPr>
        <p:spPr bwMode="auto">
          <a:xfrm>
            <a:off x="6858000" y="5019675"/>
            <a:ext cx="685800" cy="466725"/>
          </a:xfrm>
          <a:prstGeom prst="rect">
            <a:avLst/>
          </a:prstGeom>
          <a:noFill/>
          <a:ln w="9525">
            <a:solidFill>
              <a:schemeClr val="bg1"/>
            </a:solidFill>
            <a:miter lim="800000"/>
            <a:headEnd/>
            <a:tailEnd/>
          </a:ln>
          <a:effectLst/>
        </p:spPr>
        <p:txBody>
          <a:bodyPr>
            <a:spAutoFit/>
          </a:bodyPr>
          <a:lstStyle/>
          <a:p>
            <a:pPr algn="l"/>
            <a:r>
              <a:rPr lang="en-US" altLang="zh-CN" sz="2400"/>
              <a:t>{ p }</a:t>
            </a:r>
            <a:endParaRPr lang="en-US" altLang="zh-CN" sz="2400" baseline="-25000"/>
          </a:p>
        </p:txBody>
      </p:sp>
      <p:sp>
        <p:nvSpPr>
          <p:cNvPr id="64594" name="Text Box 82"/>
          <p:cNvSpPr txBox="1">
            <a:spLocks noChangeArrowheads="1"/>
          </p:cNvSpPr>
          <p:nvPr/>
        </p:nvSpPr>
        <p:spPr bwMode="auto">
          <a:xfrm>
            <a:off x="6858000" y="5476875"/>
            <a:ext cx="609600" cy="466725"/>
          </a:xfrm>
          <a:prstGeom prst="rect">
            <a:avLst/>
          </a:prstGeom>
          <a:noFill/>
          <a:ln w="9525">
            <a:solidFill>
              <a:schemeClr val="bg1"/>
            </a:solidFill>
            <a:miter lim="800000"/>
            <a:headEnd/>
            <a:tailEnd/>
          </a:ln>
          <a:effectLst/>
        </p:spPr>
        <p:txBody>
          <a:bodyPr>
            <a:spAutoFit/>
          </a:bodyPr>
          <a:lstStyle/>
          <a:p>
            <a:pPr algn="l"/>
            <a:r>
              <a:rPr lang="en-US" altLang="zh-CN" sz="2400"/>
              <a:t>{ r }</a:t>
            </a:r>
          </a:p>
        </p:txBody>
      </p:sp>
      <p:sp>
        <p:nvSpPr>
          <p:cNvPr id="64595" name="Text Box 83"/>
          <p:cNvSpPr txBox="1">
            <a:spLocks noChangeArrowheads="1"/>
          </p:cNvSpPr>
          <p:nvPr/>
        </p:nvSpPr>
        <p:spPr bwMode="auto">
          <a:xfrm>
            <a:off x="6934200" y="593407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4596" name="Text Box 84"/>
          <p:cNvSpPr txBox="1">
            <a:spLocks noChangeArrowheads="1"/>
          </p:cNvSpPr>
          <p:nvPr/>
        </p:nvSpPr>
        <p:spPr bwMode="auto">
          <a:xfrm>
            <a:off x="7848600" y="5476875"/>
            <a:ext cx="685800" cy="466725"/>
          </a:xfrm>
          <a:prstGeom prst="rect">
            <a:avLst/>
          </a:prstGeom>
          <a:noFill/>
          <a:ln w="9525">
            <a:solidFill>
              <a:schemeClr val="bg1"/>
            </a:solidFill>
            <a:miter lim="800000"/>
            <a:headEnd/>
            <a:tailEnd/>
          </a:ln>
          <a:effectLst/>
        </p:spPr>
        <p:txBody>
          <a:bodyPr>
            <a:spAutoFit/>
          </a:bodyPr>
          <a:lstStyle/>
          <a:p>
            <a:pPr algn="l"/>
            <a:r>
              <a:rPr lang="en-US" altLang="zh-CN" sz="2400"/>
              <a:t>{ </a:t>
            </a:r>
            <a:r>
              <a:rPr lang="en-US" altLang="zh-CN" sz="2400">
                <a:latin typeface="Arial" pitchFamily="34" charset="0"/>
              </a:rPr>
              <a:t>r</a:t>
            </a:r>
            <a:r>
              <a:rPr lang="en-US" altLang="zh-CN" sz="2400"/>
              <a:t> }</a:t>
            </a:r>
          </a:p>
        </p:txBody>
      </p:sp>
      <p:sp>
        <p:nvSpPr>
          <p:cNvPr id="64597" name="Text Box 85"/>
          <p:cNvSpPr txBox="1">
            <a:spLocks noChangeArrowheads="1"/>
          </p:cNvSpPr>
          <p:nvPr/>
        </p:nvSpPr>
        <p:spPr bwMode="auto">
          <a:xfrm>
            <a:off x="7924800" y="593407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4598" name="Text Box 86"/>
          <p:cNvSpPr txBox="1">
            <a:spLocks noChangeArrowheads="1"/>
          </p:cNvSpPr>
          <p:nvPr/>
        </p:nvSpPr>
        <p:spPr bwMode="auto">
          <a:xfrm>
            <a:off x="7924800" y="4324350"/>
            <a:ext cx="304800" cy="466725"/>
          </a:xfrm>
          <a:prstGeom prst="rect">
            <a:avLst/>
          </a:prstGeom>
          <a:noFill/>
          <a:ln w="9525">
            <a:solidFill>
              <a:schemeClr val="bg1"/>
            </a:solidFill>
            <a:miter lim="800000"/>
            <a:headEnd/>
            <a:tailEnd/>
          </a:ln>
          <a:effectLst/>
        </p:spPr>
        <p:txBody>
          <a:bodyPr>
            <a:spAutoFit/>
          </a:bodyPr>
          <a:lstStyle/>
          <a:p>
            <a:pPr algn="l"/>
            <a:r>
              <a:rPr lang="en-US" altLang="zh-CN" sz="2400"/>
              <a:t>1</a:t>
            </a:r>
            <a:endParaRPr lang="en-US" altLang="zh-CN" sz="2400" baseline="-25000"/>
          </a:p>
        </p:txBody>
      </p:sp>
      <p:sp>
        <p:nvSpPr>
          <p:cNvPr id="64599" name="Text Box 87"/>
          <p:cNvSpPr txBox="1">
            <a:spLocks noChangeArrowheads="1"/>
          </p:cNvSpPr>
          <p:nvPr/>
        </p:nvSpPr>
        <p:spPr bwMode="auto">
          <a:xfrm>
            <a:off x="7696200" y="5019675"/>
            <a:ext cx="990600" cy="466725"/>
          </a:xfrm>
          <a:prstGeom prst="rect">
            <a:avLst/>
          </a:prstGeom>
          <a:noFill/>
          <a:ln w="9525">
            <a:solidFill>
              <a:schemeClr val="bg1"/>
            </a:solidFill>
            <a:miter lim="800000"/>
            <a:headEnd/>
            <a:tailEnd/>
          </a:ln>
          <a:effectLst/>
        </p:spPr>
        <p:txBody>
          <a:bodyPr>
            <a:spAutoFit/>
          </a:bodyPr>
          <a:lstStyle/>
          <a:p>
            <a:pPr algn="l"/>
            <a:r>
              <a:rPr lang="en-US" altLang="zh-CN" sz="2400"/>
              <a:t>{ p</a:t>
            </a:r>
            <a:r>
              <a:rPr lang="en-US" altLang="zh-CN" sz="2400">
                <a:latin typeface="Arial" pitchFamily="34" charset="0"/>
              </a:rPr>
              <a:t>, </a:t>
            </a:r>
            <a:r>
              <a:rPr lang="en-US" altLang="zh-CN" sz="2400"/>
              <a:t>q }</a:t>
            </a:r>
          </a:p>
        </p:txBody>
      </p:sp>
      <p:sp>
        <p:nvSpPr>
          <p:cNvPr id="64600" name="Rectangle 88"/>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64601" name="Text Box 89">
            <a:hlinkClick r:id="rId7" action="ppaction://hlinksldjump"/>
          </p:cNvPr>
          <p:cNvSpPr txBox="1">
            <a:spLocks noChangeArrowheads="1"/>
          </p:cNvSpPr>
          <p:nvPr/>
        </p:nvSpPr>
        <p:spPr bwMode="auto">
          <a:xfrm>
            <a:off x="827088" y="1265238"/>
            <a:ext cx="6121400" cy="579437"/>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转移图和转移表表示的</a:t>
            </a:r>
            <a:r>
              <a:rPr lang="en-US" altLang="zh-CN" sz="3200" b="0">
                <a:latin typeface="Arial" pitchFamily="34" charset="0"/>
                <a:ea typeface="楷体_GB2312" pitchFamily="49" charset="-122"/>
              </a:rPr>
              <a:t>NFA</a:t>
            </a:r>
          </a:p>
        </p:txBody>
      </p:sp>
      <p:sp>
        <p:nvSpPr>
          <p:cNvPr id="48" name="文本框 47">
            <a:extLst>
              <a:ext uri="{FF2B5EF4-FFF2-40B4-BE49-F238E27FC236}">
                <a16:creationId xmlns:a16="http://schemas.microsoft.com/office/drawing/2014/main" id="{EABB98BC-3D0F-9C43-92E2-73031CAA5722}"/>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48</a:t>
            </a:r>
            <a:endParaRPr kumimoji="1" lang="zh-CN" altLang="en-US" sz="2000" b="0" i="0" dirty="0">
              <a:solidFill>
                <a:srgbClr val="000066"/>
              </a:solidFill>
            </a:endParaRPr>
          </a:p>
        </p:txBody>
      </p:sp>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7" name="Text Box 13"/>
          <p:cNvSpPr txBox="1">
            <a:spLocks noChangeArrowheads="1"/>
          </p:cNvSpPr>
          <p:nvPr/>
        </p:nvSpPr>
        <p:spPr bwMode="auto">
          <a:xfrm>
            <a:off x="990600" y="3200400"/>
            <a:ext cx="2743200" cy="2527300"/>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400" i="0">
                <a:solidFill>
                  <a:srgbClr val="333399"/>
                </a:solidFill>
                <a:latin typeface="楷体_GB2312" pitchFamily="49" charset="-122"/>
                <a:ea typeface="楷体_GB2312" pitchFamily="49" charset="-122"/>
              </a:rPr>
              <a:t> </a:t>
            </a:r>
            <a:r>
              <a:rPr lang="zh-CN" altLang="en-US" sz="2400" i="0">
                <a:solidFill>
                  <a:srgbClr val="333399"/>
                </a:solidFill>
                <a:latin typeface="楷体_GB2312" pitchFamily="49" charset="-122"/>
                <a:ea typeface="楷体_GB2312" pitchFamily="49" charset="-122"/>
              </a:rPr>
              <a:t>有限状态集</a:t>
            </a:r>
            <a:endParaRPr lang="zh-CN" altLang="en-US" sz="2400" baseline="-25000">
              <a:solidFill>
                <a:srgbClr val="333399"/>
              </a:solidFill>
              <a:latin typeface="楷体_GB2312" pitchFamily="49" charset="-122"/>
              <a:ea typeface="楷体_GB2312" pitchFamily="49" charset="-122"/>
            </a:endParaRPr>
          </a:p>
          <a:p>
            <a:pPr algn="l">
              <a:buClr>
                <a:srgbClr val="800080"/>
              </a:buClr>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Clr>
                <a:srgbClr val="800080"/>
              </a:buClr>
              <a:buFont typeface="Symbol" pitchFamily="18" charset="2"/>
              <a:buChar char="-"/>
            </a:pPr>
            <a:r>
              <a:rPr lang="zh-CN" altLang="en-US" sz="2400" i="0">
                <a:solidFill>
                  <a:srgbClr val="333399"/>
                </a:solidFill>
                <a:latin typeface="楷体_GB2312" pitchFamily="49" charset="-122"/>
                <a:ea typeface="楷体_GB2312" pitchFamily="49" charset="-122"/>
              </a:rPr>
              <a:t> 有限输入符号集</a:t>
            </a:r>
          </a:p>
          <a:p>
            <a:pPr algn="l">
              <a:buClr>
                <a:srgbClr val="800080"/>
              </a:buClr>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Clr>
                <a:srgbClr val="800080"/>
              </a:buClr>
              <a:buFont typeface="Symbol" pitchFamily="18" charset="2"/>
              <a:buChar char="-"/>
            </a:pPr>
            <a:r>
              <a:rPr lang="zh-CN" altLang="en-US" sz="2400" i="0">
                <a:solidFill>
                  <a:srgbClr val="333399"/>
                </a:solidFill>
                <a:latin typeface="楷体_GB2312" pitchFamily="49" charset="-122"/>
                <a:ea typeface="楷体_GB2312" pitchFamily="49" charset="-122"/>
              </a:rPr>
              <a:t> 转移函数</a:t>
            </a:r>
          </a:p>
          <a:p>
            <a:pPr algn="l">
              <a:buClr>
                <a:srgbClr val="800080"/>
              </a:buClr>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Clr>
                <a:srgbClr val="800080"/>
              </a:buClr>
              <a:buFont typeface="Symbol" pitchFamily="18" charset="2"/>
              <a:buChar char="-"/>
            </a:pPr>
            <a:r>
              <a:rPr lang="zh-CN" altLang="en-US" sz="2400" i="0">
                <a:solidFill>
                  <a:srgbClr val="333399"/>
                </a:solidFill>
                <a:latin typeface="楷体_GB2312" pitchFamily="49" charset="-122"/>
                <a:ea typeface="楷体_GB2312" pitchFamily="49" charset="-122"/>
              </a:rPr>
              <a:t> 一个开始状态</a:t>
            </a:r>
          </a:p>
          <a:p>
            <a:pPr algn="l">
              <a:buClr>
                <a:srgbClr val="800080"/>
              </a:buClr>
              <a:buFont typeface="Wingdings" pitchFamily="2" charset="2"/>
              <a:buChar char=" "/>
            </a:pPr>
            <a:r>
              <a:rPr lang="zh-CN" altLang="en-US" sz="1000" i="0">
                <a:solidFill>
                  <a:srgbClr val="333399"/>
                </a:solidFill>
                <a:latin typeface="楷体_GB2312" pitchFamily="49" charset="-122"/>
                <a:ea typeface="楷体_GB2312" pitchFamily="49" charset="-122"/>
              </a:rPr>
              <a:t> </a:t>
            </a:r>
          </a:p>
          <a:p>
            <a:pPr algn="l">
              <a:buClr>
                <a:srgbClr val="800080"/>
              </a:buClr>
              <a:buFont typeface="Symbol" pitchFamily="18" charset="2"/>
              <a:buChar char="-"/>
            </a:pPr>
            <a:r>
              <a:rPr lang="zh-CN" altLang="en-US" sz="2400" i="0">
                <a:solidFill>
                  <a:srgbClr val="333399"/>
                </a:solidFill>
                <a:latin typeface="楷体_GB2312" pitchFamily="49" charset="-122"/>
                <a:ea typeface="楷体_GB2312" pitchFamily="49" charset="-122"/>
              </a:rPr>
              <a:t> 一个终态集合</a:t>
            </a:r>
            <a:endParaRPr lang="zh-CN" altLang="en-US" sz="1000" i="0">
              <a:solidFill>
                <a:srgbClr val="333399"/>
              </a:solidFill>
              <a:latin typeface="楷体_GB2312" pitchFamily="49" charset="-122"/>
              <a:ea typeface="楷体_GB2312" pitchFamily="49" charset="-122"/>
            </a:endParaRPr>
          </a:p>
        </p:txBody>
      </p:sp>
      <p:sp>
        <p:nvSpPr>
          <p:cNvPr id="62478" name="Text Box 14"/>
          <p:cNvSpPr txBox="1">
            <a:spLocks noChangeArrowheads="1"/>
          </p:cNvSpPr>
          <p:nvPr/>
        </p:nvSpPr>
        <p:spPr bwMode="auto">
          <a:xfrm>
            <a:off x="685800" y="2205038"/>
            <a:ext cx="8062913" cy="822325"/>
          </a:xfrm>
          <a:prstGeom prst="rect">
            <a:avLst/>
          </a:prstGeom>
          <a:noFill/>
          <a:ln w="9525">
            <a:noFill/>
            <a:miter lim="800000"/>
            <a:headEnd/>
            <a:tailEnd/>
          </a:ln>
          <a:effectLst/>
        </p:spPr>
        <p:txBody>
          <a:bodyPr>
            <a:spAutoFit/>
          </a:bodyPr>
          <a:lstStyle/>
          <a:p>
            <a:pPr algn="l"/>
            <a:r>
              <a:rPr lang="en-US" altLang="zh-CN" sz="2400" i="0">
                <a:solidFill>
                  <a:schemeClr val="tx1"/>
                </a:solidFill>
                <a:ea typeface="华文行楷" pitchFamily="2" charset="-122"/>
              </a:rPr>
              <a:t>         </a:t>
            </a:r>
            <a:r>
              <a:rPr lang="zh-CN" altLang="en-US" sz="2400" i="0">
                <a:solidFill>
                  <a:srgbClr val="333399"/>
                </a:solidFill>
                <a:ea typeface="楷体_GB2312" pitchFamily="49" charset="-122"/>
              </a:rPr>
              <a:t>一个非确定有限状态自动机</a:t>
            </a:r>
            <a:r>
              <a:rPr lang="zh-CN" altLang="en-US" sz="2400" i="0">
                <a:solidFill>
                  <a:schemeClr val="tx1"/>
                </a:solidFill>
                <a:ea typeface="华文行楷" pitchFamily="2" charset="-122"/>
              </a:rPr>
              <a:t> </a:t>
            </a:r>
            <a:r>
              <a:rPr lang="en-US" altLang="zh-CN" sz="2400">
                <a:latin typeface="Arial" pitchFamily="34" charset="0"/>
                <a:ea typeface="华文行楷" pitchFamily="2" charset="-122"/>
              </a:rPr>
              <a:t>NFA</a:t>
            </a:r>
            <a:r>
              <a:rPr lang="en-US" altLang="zh-CN" sz="2400">
                <a:solidFill>
                  <a:schemeClr val="tx1"/>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rPr>
              <a:t>nondeterministic</a:t>
            </a:r>
          </a:p>
          <a:p>
            <a:pPr algn="l"/>
            <a:r>
              <a:rPr lang="en-US" altLang="zh-CN" sz="2400">
                <a:solidFill>
                  <a:srgbClr val="333399"/>
                </a:solidFill>
                <a:latin typeface="Arial" pitchFamily="34" charset="0"/>
                <a:ea typeface="华文行楷" pitchFamily="2" charset="-122"/>
              </a:rPr>
              <a:t>finite automata) </a:t>
            </a:r>
            <a:r>
              <a:rPr lang="zh-CN" altLang="en-US" sz="2400" i="0">
                <a:solidFill>
                  <a:srgbClr val="333399"/>
                </a:solidFill>
                <a:latin typeface="Arial" pitchFamily="34" charset="0"/>
                <a:ea typeface="楷体_GB2312" pitchFamily="49" charset="-122"/>
              </a:rPr>
              <a:t>是一个五元组</a:t>
            </a:r>
            <a:r>
              <a:rPr lang="zh-CN" altLang="en-US" sz="2400" i="0">
                <a:solidFill>
                  <a:schemeClr val="tx1"/>
                </a:solidFill>
                <a:latin typeface="Arial" pitchFamily="34" charset="0"/>
                <a:ea typeface="华文行楷" pitchFamily="2" charset="-122"/>
              </a:rPr>
              <a:t> </a:t>
            </a:r>
            <a:r>
              <a:rPr lang="en-US" altLang="zh-CN" sz="2400">
                <a:latin typeface="Arial" pitchFamily="34" charset="0"/>
                <a:ea typeface="华文行楷" pitchFamily="2" charset="-122"/>
              </a:rPr>
              <a:t>A</a:t>
            </a:r>
            <a:r>
              <a:rPr lang="en-US" altLang="zh-CN" sz="2400" i="0">
                <a:latin typeface="Arial" pitchFamily="34" charset="0"/>
                <a:ea typeface="华文行楷" pitchFamily="2" charset="-122"/>
              </a:rPr>
              <a:t> = (</a:t>
            </a:r>
            <a:r>
              <a:rPr lang="en-US" altLang="zh-CN" sz="2400">
                <a:latin typeface="Arial" pitchFamily="34" charset="0"/>
                <a:ea typeface="华文行楷" pitchFamily="2" charset="-122"/>
              </a:rPr>
              <a:t>Q,</a:t>
            </a:r>
            <a:r>
              <a:rPr lang="en-US" altLang="zh-CN" sz="2400" i="0">
                <a:latin typeface="Arial" pitchFamily="34" charset="0"/>
                <a:ea typeface="华文行楷" pitchFamily="2" charset="-122"/>
              </a:rPr>
              <a:t> </a:t>
            </a:r>
            <a:r>
              <a:rPr lang="en-US" altLang="zh-CN" sz="2400" i="0">
                <a:sym typeface="Symbol" pitchFamily="18" charset="2"/>
              </a:rPr>
              <a:t></a:t>
            </a:r>
            <a:r>
              <a:rPr lang="en-US" altLang="zh-CN" sz="2400">
                <a:latin typeface="Arial" pitchFamily="34" charset="0"/>
                <a:ea typeface="华文行楷" pitchFamily="2" charset="-122"/>
              </a:rPr>
              <a:t>, </a:t>
            </a:r>
            <a:r>
              <a:rPr lang="en-US" altLang="zh-CN" sz="2400">
                <a:latin typeface="Arial" pitchFamily="34" charset="0"/>
                <a:ea typeface="华文行楷" pitchFamily="2" charset="-122"/>
                <a:sym typeface="Symbol" pitchFamily="18" charset="2"/>
              </a:rPr>
              <a:t></a:t>
            </a:r>
            <a:r>
              <a:rPr lang="en-US" altLang="zh-CN" sz="2400">
                <a:latin typeface="Arial" pitchFamily="34" charset="0"/>
                <a:ea typeface="华文行楷" pitchFamily="2" charset="-122"/>
              </a:rPr>
              <a:t>, q</a:t>
            </a:r>
            <a:r>
              <a:rPr lang="en-US" altLang="zh-CN" sz="2400" baseline="-25000">
                <a:latin typeface="Arial" pitchFamily="34" charset="0"/>
                <a:ea typeface="华文行楷" pitchFamily="2" charset="-122"/>
              </a:rPr>
              <a:t>0 </a:t>
            </a:r>
            <a:r>
              <a:rPr lang="en-US" altLang="zh-CN" sz="2400">
                <a:latin typeface="Arial" pitchFamily="34" charset="0"/>
                <a:ea typeface="华文行楷" pitchFamily="2" charset="-122"/>
              </a:rPr>
              <a:t>, F </a:t>
            </a:r>
            <a:r>
              <a:rPr lang="en-US" altLang="zh-CN" sz="2400" i="0">
                <a:latin typeface="Arial" pitchFamily="34" charset="0"/>
                <a:ea typeface="华文行楷" pitchFamily="2" charset="-122"/>
              </a:rPr>
              <a:t>)</a:t>
            </a:r>
            <a:r>
              <a:rPr lang="en-US" altLang="zh-CN" sz="2400" i="0">
                <a:solidFill>
                  <a:schemeClr val="tx1"/>
                </a:solidFill>
                <a:latin typeface="Arial" pitchFamily="34" charset="0"/>
                <a:ea typeface="华文行楷" pitchFamily="2" charset="-122"/>
              </a:rPr>
              <a:t>.</a:t>
            </a:r>
          </a:p>
        </p:txBody>
      </p:sp>
      <p:grpSp>
        <p:nvGrpSpPr>
          <p:cNvPr id="62479" name="Group 15"/>
          <p:cNvGrpSpPr>
            <a:grpSpLocks/>
          </p:cNvGrpSpPr>
          <p:nvPr/>
        </p:nvGrpSpPr>
        <p:grpSpPr bwMode="auto">
          <a:xfrm>
            <a:off x="3657600" y="3060700"/>
            <a:ext cx="2209800" cy="381000"/>
            <a:chOff x="2448" y="1968"/>
            <a:chExt cx="864" cy="240"/>
          </a:xfrm>
        </p:grpSpPr>
        <p:sp>
          <p:nvSpPr>
            <p:cNvPr id="62480" name="Line 16"/>
            <p:cNvSpPr>
              <a:spLocks noChangeShapeType="1"/>
            </p:cNvSpPr>
            <p:nvPr/>
          </p:nvSpPr>
          <p:spPr bwMode="auto">
            <a:xfrm>
              <a:off x="2448" y="2208"/>
              <a:ext cx="864" cy="0"/>
            </a:xfrm>
            <a:prstGeom prst="line">
              <a:avLst/>
            </a:prstGeom>
            <a:noFill/>
            <a:ln w="9525">
              <a:solidFill>
                <a:schemeClr val="tx1"/>
              </a:solidFill>
              <a:miter lim="800000"/>
              <a:headEnd/>
              <a:tailEnd/>
            </a:ln>
            <a:effectLst/>
          </p:spPr>
          <p:txBody>
            <a:bodyPr wrap="none"/>
            <a:lstStyle/>
            <a:p>
              <a:endParaRPr lang="zh-CN" altLang="en-US"/>
            </a:p>
          </p:txBody>
        </p:sp>
        <p:sp>
          <p:nvSpPr>
            <p:cNvPr id="62481" name="Line 17"/>
            <p:cNvSpPr>
              <a:spLocks noChangeShapeType="1"/>
            </p:cNvSpPr>
            <p:nvPr/>
          </p:nvSpPr>
          <p:spPr bwMode="auto">
            <a:xfrm flipV="1">
              <a:off x="3312" y="1968"/>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62482" name="Group 18"/>
          <p:cNvGrpSpPr>
            <a:grpSpLocks/>
          </p:cNvGrpSpPr>
          <p:nvPr/>
        </p:nvGrpSpPr>
        <p:grpSpPr bwMode="auto">
          <a:xfrm>
            <a:off x="3657600" y="3060700"/>
            <a:ext cx="2514600" cy="914400"/>
            <a:chOff x="2880" y="1968"/>
            <a:chExt cx="1056" cy="576"/>
          </a:xfrm>
        </p:grpSpPr>
        <p:sp>
          <p:nvSpPr>
            <p:cNvPr id="62483" name="Line 19"/>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62484" name="Line 20"/>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62485" name="Group 21"/>
          <p:cNvGrpSpPr>
            <a:grpSpLocks/>
          </p:cNvGrpSpPr>
          <p:nvPr/>
        </p:nvGrpSpPr>
        <p:grpSpPr bwMode="auto">
          <a:xfrm>
            <a:off x="3657600" y="3060700"/>
            <a:ext cx="2895600" cy="1447800"/>
            <a:chOff x="2880" y="1968"/>
            <a:chExt cx="1056" cy="576"/>
          </a:xfrm>
        </p:grpSpPr>
        <p:sp>
          <p:nvSpPr>
            <p:cNvPr id="62486" name="Line 22"/>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62487" name="Line 23"/>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62488" name="Group 24"/>
          <p:cNvGrpSpPr>
            <a:grpSpLocks/>
          </p:cNvGrpSpPr>
          <p:nvPr/>
        </p:nvGrpSpPr>
        <p:grpSpPr bwMode="auto">
          <a:xfrm>
            <a:off x="3657600" y="3060700"/>
            <a:ext cx="3276600" cy="1905000"/>
            <a:chOff x="2880" y="1968"/>
            <a:chExt cx="1056" cy="576"/>
          </a:xfrm>
        </p:grpSpPr>
        <p:sp>
          <p:nvSpPr>
            <p:cNvPr id="62489" name="Line 25"/>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62490" name="Line 26"/>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62491" name="Group 27"/>
          <p:cNvGrpSpPr>
            <a:grpSpLocks/>
          </p:cNvGrpSpPr>
          <p:nvPr/>
        </p:nvGrpSpPr>
        <p:grpSpPr bwMode="auto">
          <a:xfrm>
            <a:off x="3657600" y="3060700"/>
            <a:ext cx="3733800" cy="2514600"/>
            <a:chOff x="2880" y="1968"/>
            <a:chExt cx="1056" cy="576"/>
          </a:xfrm>
        </p:grpSpPr>
        <p:sp>
          <p:nvSpPr>
            <p:cNvPr id="62492" name="Line 28"/>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62493" name="Line 29"/>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sp>
        <p:nvSpPr>
          <p:cNvPr id="62494" name="Text Box 30"/>
          <p:cNvSpPr txBox="1">
            <a:spLocks noChangeArrowheads="1"/>
          </p:cNvSpPr>
          <p:nvPr/>
        </p:nvSpPr>
        <p:spPr bwMode="auto">
          <a:xfrm>
            <a:off x="7772400" y="4752975"/>
            <a:ext cx="1143000" cy="974725"/>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a:latin typeface="Arial" pitchFamily="34" charset="0"/>
                <a:ea typeface="华文行楷" pitchFamily="2" charset="-122"/>
              </a:rPr>
              <a:t>q</a:t>
            </a:r>
            <a:r>
              <a:rPr lang="en-US" altLang="zh-CN" sz="2400" baseline="-25000">
                <a:latin typeface="Arial" pitchFamily="34" charset="0"/>
                <a:ea typeface="华文行楷" pitchFamily="2" charset="-122"/>
              </a:rPr>
              <a:t>0</a:t>
            </a:r>
            <a:r>
              <a:rPr lang="en-US" altLang="zh-CN" sz="2400" i="0">
                <a:ea typeface="华文行楷" pitchFamily="2" charset="-122"/>
                <a:sym typeface="Symbol" pitchFamily="18" charset="2"/>
              </a:rPr>
              <a:t>  </a:t>
            </a:r>
            <a:r>
              <a:rPr lang="en-US" altLang="zh-CN" sz="2400">
                <a:latin typeface="Arial" pitchFamily="34" charset="0"/>
                <a:ea typeface="华文行楷" pitchFamily="2" charset="-122"/>
                <a:sym typeface="Symbol" pitchFamily="18" charset="2"/>
              </a:rPr>
              <a:t>Q</a:t>
            </a:r>
            <a:endParaRPr lang="en-US" altLang="zh-CN" sz="2400" i="0">
              <a:ea typeface="华文行楷" pitchFamily="2" charset="-122"/>
            </a:endParaRPr>
          </a:p>
          <a:p>
            <a:pPr algn="l">
              <a:buFont typeface="Wingdings" pitchFamily="2" charset="2"/>
              <a:buChar char=" "/>
            </a:pPr>
            <a:r>
              <a:rPr lang="en-US" altLang="zh-CN" sz="1000" i="0">
                <a:solidFill>
                  <a:srgbClr val="333399"/>
                </a:solidFill>
                <a:ea typeface="楷体_GB2312" pitchFamily="49" charset="-122"/>
              </a:rPr>
              <a:t> </a:t>
            </a:r>
          </a:p>
          <a:p>
            <a:pPr algn="l">
              <a:buFont typeface="Wingdings" pitchFamily="2" charset="2"/>
              <a:buNone/>
            </a:pPr>
            <a:r>
              <a:rPr lang="en-US" altLang="zh-CN" sz="2400">
                <a:latin typeface="Arial" pitchFamily="34" charset="0"/>
                <a:ea typeface="华文行楷" pitchFamily="2" charset="-122"/>
              </a:rPr>
              <a:t>F</a:t>
            </a:r>
            <a:r>
              <a:rPr lang="en-US" altLang="zh-CN" sz="2400" i="0">
                <a:ea typeface="华文行楷" pitchFamily="2" charset="-122"/>
                <a:sym typeface="Symbol" pitchFamily="18" charset="2"/>
              </a:rPr>
              <a:t>  </a:t>
            </a:r>
            <a:r>
              <a:rPr lang="en-US" altLang="zh-CN" sz="2400">
                <a:latin typeface="Arial" pitchFamily="34" charset="0"/>
                <a:ea typeface="华文行楷" pitchFamily="2" charset="-122"/>
                <a:sym typeface="Symbol" pitchFamily="18" charset="2"/>
              </a:rPr>
              <a:t>Q</a:t>
            </a:r>
          </a:p>
        </p:txBody>
      </p:sp>
      <p:sp>
        <p:nvSpPr>
          <p:cNvPr id="62496" name="Rectangle 32"/>
          <p:cNvSpPr>
            <a:spLocks noChangeArrowheads="1"/>
          </p:cNvSpPr>
          <p:nvPr/>
        </p:nvSpPr>
        <p:spPr bwMode="auto">
          <a:xfrm>
            <a:off x="990600" y="5803900"/>
            <a:ext cx="6329363" cy="457200"/>
          </a:xfrm>
          <a:prstGeom prst="rect">
            <a:avLst/>
          </a:prstGeom>
          <a:noFill/>
          <a:ln w="9525">
            <a:noFill/>
            <a:miter lim="800000"/>
            <a:headEnd/>
            <a:tailEnd/>
          </a:ln>
          <a:effectLst/>
        </p:spPr>
        <p:txBody>
          <a:bodyPr wrap="none">
            <a:spAutoFit/>
          </a:bodyPr>
          <a:lstStyle/>
          <a:p>
            <a:pPr algn="l">
              <a:buClr>
                <a:srgbClr val="800080"/>
              </a:buClr>
              <a:buFont typeface="Symbol" pitchFamily="18" charset="2"/>
              <a:buChar char="-"/>
            </a:pPr>
            <a:r>
              <a:rPr lang="en-US" altLang="zh-CN" sz="2400" i="0">
                <a:solidFill>
                  <a:srgbClr val="333399"/>
                </a:solidFill>
                <a:ea typeface="华文行楷" pitchFamily="2" charset="-122"/>
              </a:rPr>
              <a:t> </a:t>
            </a:r>
            <a:r>
              <a:rPr lang="zh-CN" altLang="en-US" sz="2400" i="0">
                <a:solidFill>
                  <a:srgbClr val="333399"/>
                </a:solidFill>
                <a:ea typeface="楷体_GB2312" pitchFamily="49" charset="-122"/>
              </a:rPr>
              <a:t>与</a:t>
            </a:r>
            <a:r>
              <a:rPr lang="zh-CN" altLang="en-US" sz="2400" i="0">
                <a:solidFill>
                  <a:srgbClr val="333399"/>
                </a:solidFill>
                <a:ea typeface="华文行楷" pitchFamily="2" charset="-122"/>
              </a:rPr>
              <a:t> </a:t>
            </a:r>
            <a:r>
              <a:rPr lang="en-US" altLang="zh-CN" sz="2400">
                <a:solidFill>
                  <a:srgbClr val="333399"/>
                </a:solidFill>
                <a:latin typeface="Arial" pitchFamily="34" charset="0"/>
                <a:ea typeface="华文行楷" pitchFamily="2" charset="-122"/>
              </a:rPr>
              <a:t>DFA </a:t>
            </a:r>
            <a:r>
              <a:rPr lang="zh-CN" altLang="en-US" sz="2400" i="0">
                <a:solidFill>
                  <a:srgbClr val="333399"/>
                </a:solidFill>
                <a:latin typeface="楷体_GB2312" pitchFamily="49" charset="-122"/>
                <a:ea typeface="楷体_GB2312" pitchFamily="49" charset="-122"/>
              </a:rPr>
              <a:t>唯一不同之处</a:t>
            </a:r>
            <a:r>
              <a:rPr lang="zh-CN" altLang="en-US" sz="2400" i="0">
                <a:solidFill>
                  <a:srgbClr val="333399"/>
                </a:solidFill>
                <a:latin typeface="华文行楷" pitchFamily="2" charset="-122"/>
                <a:ea typeface="华文行楷" pitchFamily="2" charset="-122"/>
              </a:rPr>
              <a:t>      </a:t>
            </a:r>
            <a:r>
              <a:rPr lang="zh-CN" altLang="en-US" sz="2400">
                <a:latin typeface="Arial" pitchFamily="34" charset="0"/>
                <a:ea typeface="华文行楷" pitchFamily="2" charset="-122"/>
                <a:sym typeface="Symbol" pitchFamily="18" charset="2"/>
              </a:rPr>
              <a:t> </a:t>
            </a:r>
            <a:r>
              <a:rPr lang="en-US" altLang="zh-CN" sz="2400">
                <a:latin typeface="Arial" pitchFamily="34" charset="0"/>
                <a:ea typeface="华文行楷" pitchFamily="2" charset="-122"/>
                <a:sym typeface="Symbol" pitchFamily="18" charset="2"/>
              </a:rPr>
              <a:t>:  Q </a:t>
            </a:r>
            <a:r>
              <a:rPr lang="en-US" altLang="zh-CN" sz="2400" i="0">
                <a:latin typeface="Arial" pitchFamily="34" charset="0"/>
                <a:ea typeface="华文行楷" pitchFamily="2" charset="-122"/>
                <a:sym typeface="Symbol" pitchFamily="18" charset="2"/>
              </a:rPr>
              <a:t> </a:t>
            </a:r>
            <a:r>
              <a:rPr lang="en-US" altLang="zh-CN" sz="2400" i="0">
                <a:sym typeface="Symbol" pitchFamily="18" charset="2"/>
              </a:rPr>
              <a:t></a:t>
            </a:r>
            <a:r>
              <a:rPr lang="en-US" altLang="zh-CN" sz="2400">
                <a:latin typeface="Arial" pitchFamily="34" charset="0"/>
                <a:ea typeface="华文行楷" pitchFamily="2" charset="-122"/>
                <a:sym typeface="Symbol" pitchFamily="18" charset="2"/>
              </a:rPr>
              <a:t> </a:t>
            </a:r>
            <a:r>
              <a:rPr lang="en-US" altLang="zh-CN" sz="2400" i="0">
                <a:latin typeface="Arial" pitchFamily="34" charset="0"/>
                <a:ea typeface="华文行楷" pitchFamily="2" charset="-122"/>
                <a:sym typeface="Symbol" pitchFamily="18" charset="2"/>
              </a:rPr>
              <a:t> </a:t>
            </a:r>
            <a:r>
              <a:rPr lang="en-US" altLang="zh-CN" sz="2400">
                <a:latin typeface="Arial" pitchFamily="34" charset="0"/>
                <a:ea typeface="华文行楷" pitchFamily="2" charset="-122"/>
                <a:sym typeface="Symbol" pitchFamily="18" charset="2"/>
              </a:rPr>
              <a:t>2</a:t>
            </a:r>
            <a:r>
              <a:rPr lang="en-US" altLang="zh-CN" sz="2400" baseline="30000">
                <a:latin typeface="Arial" pitchFamily="34" charset="0"/>
                <a:ea typeface="华文行楷" pitchFamily="2" charset="-122"/>
                <a:sym typeface="Symbol" pitchFamily="18" charset="2"/>
              </a:rPr>
              <a:t>Q</a:t>
            </a:r>
          </a:p>
        </p:txBody>
      </p:sp>
      <p:sp>
        <p:nvSpPr>
          <p:cNvPr id="62497" name="Rectangle 33"/>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62498" name="Text Box 34">
            <a:hlinkClick r:id="rId2" action="ppaction://hlinksldjump"/>
          </p:cNvPr>
          <p:cNvSpPr txBox="1">
            <a:spLocks noChangeArrowheads="1"/>
          </p:cNvSpPr>
          <p:nvPr/>
        </p:nvSpPr>
        <p:spPr bwMode="auto">
          <a:xfrm>
            <a:off x="827088" y="1265238"/>
            <a:ext cx="6121400" cy="579437"/>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非确定有限自动机的形式定义</a:t>
            </a:r>
          </a:p>
        </p:txBody>
      </p:sp>
      <p:sp>
        <p:nvSpPr>
          <p:cNvPr id="23" name="文本框 22">
            <a:extLst>
              <a:ext uri="{FF2B5EF4-FFF2-40B4-BE49-F238E27FC236}">
                <a16:creationId xmlns:a16="http://schemas.microsoft.com/office/drawing/2014/main" id="{3A0601F6-982B-0944-B7AD-47AC918FB0DE}"/>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49</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77"/>
                                        </p:tgtEl>
                                        <p:attrNameLst>
                                          <p:attrName>style.visibility</p:attrName>
                                        </p:attrNameLst>
                                      </p:cBhvr>
                                      <p:to>
                                        <p:strVal val="visible"/>
                                      </p:to>
                                    </p:set>
                                    <p:animEffect transition="in" filter="slide(fromBottom)">
                                      <p:cBhvr>
                                        <p:cTn id="7" dur="500"/>
                                        <p:tgtEl>
                                          <p:spTgt spid="62477"/>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62479"/>
                                        </p:tgtEl>
                                        <p:attrNameLst>
                                          <p:attrName>style.visibility</p:attrName>
                                        </p:attrNameLst>
                                      </p:cBhvr>
                                      <p:to>
                                        <p:strVal val="visible"/>
                                      </p:to>
                                    </p:set>
                                    <p:anim calcmode="lin" valueType="num">
                                      <p:cBhvr>
                                        <p:cTn id="12" dur="500" fill="hold"/>
                                        <p:tgtEl>
                                          <p:spTgt spid="62479"/>
                                        </p:tgtEl>
                                        <p:attrNameLst>
                                          <p:attrName>ppt_w</p:attrName>
                                        </p:attrNameLst>
                                      </p:cBhvr>
                                      <p:tavLst>
                                        <p:tav tm="0">
                                          <p:val>
                                            <p:fltVal val="0"/>
                                          </p:val>
                                        </p:tav>
                                        <p:tav tm="100000">
                                          <p:val>
                                            <p:strVal val="#ppt_w"/>
                                          </p:val>
                                        </p:tav>
                                      </p:tavLst>
                                    </p:anim>
                                    <p:anim calcmode="lin" valueType="num">
                                      <p:cBhvr>
                                        <p:cTn id="13" dur="500" fill="hold"/>
                                        <p:tgtEl>
                                          <p:spTgt spid="62479"/>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nodeType="clickEffect">
                                  <p:stCondLst>
                                    <p:cond delay="0"/>
                                  </p:stCondLst>
                                  <p:childTnLst>
                                    <p:set>
                                      <p:cBhvr>
                                        <p:cTn id="17" dur="1" fill="hold">
                                          <p:stCondLst>
                                            <p:cond delay="0"/>
                                          </p:stCondLst>
                                        </p:cTn>
                                        <p:tgtEl>
                                          <p:spTgt spid="62482"/>
                                        </p:tgtEl>
                                        <p:attrNameLst>
                                          <p:attrName>style.visibility</p:attrName>
                                        </p:attrNameLst>
                                      </p:cBhvr>
                                      <p:to>
                                        <p:strVal val="visible"/>
                                      </p:to>
                                    </p:set>
                                    <p:anim calcmode="lin" valueType="num">
                                      <p:cBhvr>
                                        <p:cTn id="18" dur="500" fill="hold"/>
                                        <p:tgtEl>
                                          <p:spTgt spid="62482"/>
                                        </p:tgtEl>
                                        <p:attrNameLst>
                                          <p:attrName>ppt_w</p:attrName>
                                        </p:attrNameLst>
                                      </p:cBhvr>
                                      <p:tavLst>
                                        <p:tav tm="0">
                                          <p:val>
                                            <p:fltVal val="0"/>
                                          </p:val>
                                        </p:tav>
                                        <p:tav tm="100000">
                                          <p:val>
                                            <p:strVal val="#ppt_w"/>
                                          </p:val>
                                        </p:tav>
                                      </p:tavLst>
                                    </p:anim>
                                    <p:anim calcmode="lin" valueType="num">
                                      <p:cBhvr>
                                        <p:cTn id="19" dur="500" fill="hold"/>
                                        <p:tgtEl>
                                          <p:spTgt spid="62482"/>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62485"/>
                                        </p:tgtEl>
                                        <p:attrNameLst>
                                          <p:attrName>style.visibility</p:attrName>
                                        </p:attrNameLst>
                                      </p:cBhvr>
                                      <p:to>
                                        <p:strVal val="visible"/>
                                      </p:to>
                                    </p:set>
                                    <p:animEffect transition="in" filter="barn(outHorizontal)">
                                      <p:cBhvr>
                                        <p:cTn id="24" dur="500"/>
                                        <p:tgtEl>
                                          <p:spTgt spid="6248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62488"/>
                                        </p:tgtEl>
                                        <p:attrNameLst>
                                          <p:attrName>style.visibility</p:attrName>
                                        </p:attrNameLst>
                                      </p:cBhvr>
                                      <p:to>
                                        <p:strVal val="visible"/>
                                      </p:to>
                                    </p:set>
                                    <p:animEffect transition="in" filter="barn(outHorizontal)">
                                      <p:cBhvr>
                                        <p:cTn id="29" dur="500"/>
                                        <p:tgtEl>
                                          <p:spTgt spid="6248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nodeType="clickEffect">
                                  <p:stCondLst>
                                    <p:cond delay="0"/>
                                  </p:stCondLst>
                                  <p:childTnLst>
                                    <p:set>
                                      <p:cBhvr>
                                        <p:cTn id="33" dur="1" fill="hold">
                                          <p:stCondLst>
                                            <p:cond delay="0"/>
                                          </p:stCondLst>
                                        </p:cTn>
                                        <p:tgtEl>
                                          <p:spTgt spid="62491"/>
                                        </p:tgtEl>
                                        <p:attrNameLst>
                                          <p:attrName>style.visibility</p:attrName>
                                        </p:attrNameLst>
                                      </p:cBhvr>
                                      <p:to>
                                        <p:strVal val="visible"/>
                                      </p:to>
                                    </p:set>
                                    <p:animEffect transition="in" filter="barn(outHorizontal)">
                                      <p:cBhvr>
                                        <p:cTn id="34" dur="500"/>
                                        <p:tgtEl>
                                          <p:spTgt spid="6249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62494"/>
                                        </p:tgtEl>
                                        <p:attrNameLst>
                                          <p:attrName>style.visibility</p:attrName>
                                        </p:attrNameLst>
                                      </p:cBhvr>
                                      <p:to>
                                        <p:strVal val="visible"/>
                                      </p:to>
                                    </p:set>
                                    <p:animEffect transition="in" filter="slide(fromBottom)">
                                      <p:cBhvr>
                                        <p:cTn id="39" dur="500"/>
                                        <p:tgtEl>
                                          <p:spTgt spid="62494"/>
                                        </p:tgtEl>
                                      </p:cBhvr>
                                    </p:animEffect>
                                  </p:childTnLst>
                                </p:cTn>
                              </p:par>
                            </p:childTnLst>
                          </p:cTn>
                        </p:par>
                      </p:childTnLst>
                    </p:cTn>
                  </p:par>
                  <p:par>
                    <p:cTn id="40" fill="hold">
                      <p:stCondLst>
                        <p:cond delay="indefinite"/>
                      </p:stCondLst>
                      <p:childTnLst>
                        <p:par>
                          <p:cTn id="41" fill="hold">
                            <p:stCondLst>
                              <p:cond delay="0"/>
                            </p:stCondLst>
                            <p:childTnLst>
                              <p:par>
                                <p:cTn id="42" presetID="19" presetClass="entr" presetSubtype="10" fill="hold" grpId="0" nodeType="clickEffect">
                                  <p:stCondLst>
                                    <p:cond delay="0"/>
                                  </p:stCondLst>
                                  <p:childTnLst>
                                    <p:set>
                                      <p:cBhvr>
                                        <p:cTn id="43" dur="1" fill="hold">
                                          <p:stCondLst>
                                            <p:cond delay="0"/>
                                          </p:stCondLst>
                                        </p:cTn>
                                        <p:tgtEl>
                                          <p:spTgt spid="62496"/>
                                        </p:tgtEl>
                                        <p:attrNameLst>
                                          <p:attrName>style.visibility</p:attrName>
                                        </p:attrNameLst>
                                      </p:cBhvr>
                                      <p:to>
                                        <p:strVal val="visible"/>
                                      </p:to>
                                    </p:set>
                                    <p:anim calcmode="lin" valueType="num">
                                      <p:cBhvr>
                                        <p:cTn id="44" dur="5000" fill="hold"/>
                                        <p:tgtEl>
                                          <p:spTgt spid="62496"/>
                                        </p:tgtEl>
                                        <p:attrNameLst>
                                          <p:attrName>ppt_w</p:attrName>
                                        </p:attrNameLst>
                                      </p:cBhvr>
                                      <p:tavLst>
                                        <p:tav tm="0" fmla="#ppt_w*sin(2.5*pi*$)">
                                          <p:val>
                                            <p:fltVal val="0"/>
                                          </p:val>
                                        </p:tav>
                                        <p:tav tm="100000">
                                          <p:val>
                                            <p:fltVal val="1"/>
                                          </p:val>
                                        </p:tav>
                                      </p:tavLst>
                                    </p:anim>
                                    <p:anim calcmode="lin" valueType="num">
                                      <p:cBhvr>
                                        <p:cTn id="45" dur="5000" fill="hold"/>
                                        <p:tgtEl>
                                          <p:spTgt spid="6249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7" grpId="0" autoUpdateAnimBg="0"/>
      <p:bldP spid="62494" grpId="0" autoUpdateAnimBg="0"/>
      <p:bldP spid="6249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4643438" y="2397125"/>
            <a:ext cx="4114800" cy="3622675"/>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400" i="0">
                <a:solidFill>
                  <a:srgbClr val="333399"/>
                </a:solidFill>
                <a:ea typeface="华文行楷" pitchFamily="2" charset="-122"/>
              </a:rPr>
              <a:t> </a:t>
            </a:r>
            <a:r>
              <a:rPr lang="en-US" altLang="zh-CN" sz="2400">
                <a:solidFill>
                  <a:srgbClr val="333399"/>
                </a:solidFill>
                <a:latin typeface="Arial" pitchFamily="34" charset="0"/>
                <a:ea typeface="华文行楷" pitchFamily="2" charset="-122"/>
              </a:rPr>
              <a:t>Q = {q</a:t>
            </a:r>
            <a:r>
              <a:rPr lang="en-US" altLang="zh-CN" sz="2400" baseline="-25000">
                <a:solidFill>
                  <a:srgbClr val="333399"/>
                </a:solidFill>
                <a:latin typeface="Arial" pitchFamily="34" charset="0"/>
                <a:ea typeface="华文行楷" pitchFamily="2" charset="-122"/>
              </a:rPr>
              <a:t>0 </a:t>
            </a:r>
            <a:r>
              <a:rPr lang="en-US" altLang="zh-CN" sz="2400">
                <a:solidFill>
                  <a:srgbClr val="333399"/>
                </a:solidFill>
                <a:latin typeface="Arial" pitchFamily="34" charset="0"/>
                <a:ea typeface="华文行楷" pitchFamily="2" charset="-122"/>
              </a:rPr>
              <a:t>, q</a:t>
            </a:r>
            <a:r>
              <a:rPr lang="en-US" altLang="zh-CN" sz="2400" baseline="-25000">
                <a:solidFill>
                  <a:srgbClr val="333399"/>
                </a:solidFill>
                <a:latin typeface="Arial" pitchFamily="34" charset="0"/>
                <a:ea typeface="华文行楷" pitchFamily="2" charset="-122"/>
              </a:rPr>
              <a:t>1 </a:t>
            </a:r>
            <a:r>
              <a:rPr lang="en-US" altLang="zh-CN" sz="2400">
                <a:solidFill>
                  <a:srgbClr val="333399"/>
                </a:solidFill>
                <a:latin typeface="Arial" pitchFamily="34" charset="0"/>
                <a:ea typeface="华文行楷" pitchFamily="2" charset="-122"/>
              </a:rPr>
              <a:t>, q</a:t>
            </a:r>
            <a:r>
              <a:rPr lang="en-US" altLang="zh-CN" sz="2400" baseline="-25000">
                <a:solidFill>
                  <a:srgbClr val="333399"/>
                </a:solidFill>
                <a:latin typeface="Arial" pitchFamily="34" charset="0"/>
                <a:ea typeface="华文行楷" pitchFamily="2" charset="-122"/>
              </a:rPr>
              <a:t>2 </a:t>
            </a:r>
            <a:r>
              <a:rPr lang="en-US" altLang="zh-CN" sz="2400">
                <a:solidFill>
                  <a:srgbClr val="333399"/>
                </a:solidFill>
                <a:latin typeface="Arial" pitchFamily="34" charset="0"/>
                <a:ea typeface="华文行楷" pitchFamily="2" charset="-122"/>
              </a:rPr>
              <a:t>, q</a:t>
            </a:r>
            <a:r>
              <a:rPr lang="en-US" altLang="zh-CN" sz="2400" baseline="-25000">
                <a:solidFill>
                  <a:srgbClr val="333399"/>
                </a:solidFill>
                <a:latin typeface="Arial" pitchFamily="34" charset="0"/>
                <a:ea typeface="华文行楷" pitchFamily="2" charset="-122"/>
              </a:rPr>
              <a:t>3 </a:t>
            </a:r>
            <a:r>
              <a:rPr lang="en-US" altLang="zh-CN" sz="2400">
                <a:solidFill>
                  <a:srgbClr val="333399"/>
                </a:solidFill>
                <a:latin typeface="Arial" pitchFamily="34" charset="0"/>
                <a:ea typeface="华文行楷" pitchFamily="2" charset="-122"/>
              </a:rPr>
              <a:t>}</a:t>
            </a:r>
            <a:endParaRPr lang="en-US" altLang="zh-CN" sz="2400" baseline="-25000">
              <a:solidFill>
                <a:srgbClr val="333399"/>
              </a:solidFill>
              <a:latin typeface="Arial" pitchFamily="34" charset="0"/>
              <a:ea typeface="华文行楷" pitchFamily="2" charset="-122"/>
            </a:endParaRP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400" i="0">
                <a:solidFill>
                  <a:srgbClr val="333399"/>
                </a:solidFill>
                <a:ea typeface="华文行楷" pitchFamily="2" charset="-122"/>
              </a:rPr>
              <a:t> </a:t>
            </a:r>
            <a:r>
              <a:rPr lang="en-US" altLang="zh-CN" sz="2400" i="0">
                <a:solidFill>
                  <a:srgbClr val="333399"/>
                </a:solidFill>
                <a:sym typeface="Symbol" pitchFamily="18" charset="2"/>
              </a:rPr>
              <a:t></a:t>
            </a:r>
            <a:r>
              <a:rPr lang="en-US" altLang="zh-CN" sz="2400">
                <a:solidFill>
                  <a:srgbClr val="333399"/>
                </a:solidFill>
                <a:latin typeface="Arial" pitchFamily="34" charset="0"/>
                <a:ea typeface="华文行楷" pitchFamily="2" charset="-122"/>
              </a:rPr>
              <a:t> = {0, 1</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rPr>
              <a:t>}</a:t>
            </a:r>
            <a:endParaRPr lang="en-US" altLang="zh-CN" sz="2400" i="0">
              <a:solidFill>
                <a:srgbClr val="333399"/>
              </a:solidFill>
              <a:ea typeface="华文行楷" pitchFamily="2" charset="-122"/>
            </a:endParaRP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400" i="0">
                <a:solidFill>
                  <a:srgbClr val="333399"/>
                </a:solidFill>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0 </a:t>
            </a:r>
            <a:r>
              <a:rPr lang="en-US" altLang="zh-CN" sz="2400">
                <a:solidFill>
                  <a:srgbClr val="333399"/>
                </a:solidFill>
                <a:latin typeface="Arial" pitchFamily="34" charset="0"/>
                <a:ea typeface="华文行楷" pitchFamily="2" charset="-122"/>
                <a:sym typeface="Symbol" pitchFamily="18" charset="2"/>
              </a:rPr>
              <a:t>,0)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2 </a:t>
            </a:r>
            <a:r>
              <a:rPr lang="en-US" altLang="zh-CN" sz="24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0 </a:t>
            </a:r>
            <a:r>
              <a:rPr lang="en-US" altLang="zh-CN" sz="2400">
                <a:solidFill>
                  <a:srgbClr val="333399"/>
                </a:solidFill>
                <a:latin typeface="Arial" pitchFamily="34" charset="0"/>
                <a:ea typeface="华文行楷" pitchFamily="2" charset="-122"/>
                <a:sym typeface="Symbol" pitchFamily="18" charset="2"/>
              </a:rPr>
              <a:t>,1)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1 </a:t>
            </a:r>
          </a:p>
          <a:p>
            <a:pPr algn="l">
              <a:buClr>
                <a:srgbClr val="800080"/>
              </a:buClr>
              <a:buFont typeface="Wingdings" pitchFamily="2" charset="2"/>
              <a:buNone/>
            </a:pP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1 </a:t>
            </a:r>
            <a:r>
              <a:rPr lang="en-US" altLang="zh-CN" sz="2400">
                <a:solidFill>
                  <a:srgbClr val="333399"/>
                </a:solidFill>
                <a:latin typeface="Arial" pitchFamily="34" charset="0"/>
                <a:ea typeface="华文行楷" pitchFamily="2" charset="-122"/>
                <a:sym typeface="Symbol" pitchFamily="18" charset="2"/>
              </a:rPr>
              <a:t>,0)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3 </a:t>
            </a:r>
            <a:r>
              <a:rPr lang="en-US" altLang="zh-CN" sz="24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1 </a:t>
            </a:r>
            <a:r>
              <a:rPr lang="en-US" altLang="zh-CN" sz="2400">
                <a:solidFill>
                  <a:srgbClr val="333399"/>
                </a:solidFill>
                <a:latin typeface="Arial" pitchFamily="34" charset="0"/>
                <a:ea typeface="华文行楷" pitchFamily="2" charset="-122"/>
                <a:sym typeface="Symbol" pitchFamily="18" charset="2"/>
              </a:rPr>
              <a:t>,1)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0</a:t>
            </a:r>
          </a:p>
          <a:p>
            <a:pPr algn="l">
              <a:buClr>
                <a:srgbClr val="800080"/>
              </a:buClr>
              <a:buFont typeface="Wingdings" pitchFamily="2" charset="2"/>
              <a:buNone/>
            </a:pP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2 </a:t>
            </a:r>
            <a:r>
              <a:rPr lang="en-US" altLang="zh-CN" sz="2400">
                <a:solidFill>
                  <a:srgbClr val="333399"/>
                </a:solidFill>
                <a:latin typeface="Arial" pitchFamily="34" charset="0"/>
                <a:ea typeface="华文行楷" pitchFamily="2" charset="-122"/>
                <a:sym typeface="Symbol" pitchFamily="18" charset="2"/>
              </a:rPr>
              <a:t>,0)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0 </a:t>
            </a:r>
            <a:r>
              <a:rPr lang="en-US" altLang="zh-CN" sz="24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2 </a:t>
            </a:r>
            <a:r>
              <a:rPr lang="en-US" altLang="zh-CN" sz="2400">
                <a:solidFill>
                  <a:srgbClr val="333399"/>
                </a:solidFill>
                <a:latin typeface="Arial" pitchFamily="34" charset="0"/>
                <a:ea typeface="华文行楷" pitchFamily="2" charset="-122"/>
                <a:sym typeface="Symbol" pitchFamily="18" charset="2"/>
              </a:rPr>
              <a:t>,1)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3</a:t>
            </a:r>
          </a:p>
          <a:p>
            <a:pPr algn="l">
              <a:buClr>
                <a:srgbClr val="800080"/>
              </a:buClr>
              <a:buFont typeface="Wingdings" pitchFamily="2" charset="2"/>
              <a:buNone/>
            </a:pP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3 </a:t>
            </a:r>
            <a:r>
              <a:rPr lang="en-US" altLang="zh-CN" sz="2400">
                <a:solidFill>
                  <a:srgbClr val="333399"/>
                </a:solidFill>
                <a:latin typeface="Arial" pitchFamily="34" charset="0"/>
                <a:ea typeface="华文行楷" pitchFamily="2" charset="-122"/>
                <a:sym typeface="Symbol" pitchFamily="18" charset="2"/>
              </a:rPr>
              <a:t>,0)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1 </a:t>
            </a:r>
            <a:r>
              <a:rPr lang="en-US" altLang="zh-CN" sz="24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3 </a:t>
            </a:r>
            <a:r>
              <a:rPr lang="en-US" altLang="zh-CN" sz="2400">
                <a:solidFill>
                  <a:srgbClr val="333399"/>
                </a:solidFill>
                <a:latin typeface="Arial" pitchFamily="34" charset="0"/>
                <a:ea typeface="华文行楷" pitchFamily="2" charset="-122"/>
                <a:sym typeface="Symbol" pitchFamily="18" charset="2"/>
              </a:rPr>
              <a:t>,1)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2</a:t>
            </a:r>
            <a:endParaRPr lang="en-US" altLang="zh-CN" sz="2400" i="0">
              <a:solidFill>
                <a:srgbClr val="333399"/>
              </a:solidFill>
              <a:ea typeface="华文行楷" pitchFamily="2" charset="-122"/>
            </a:endParaRP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400" i="0">
                <a:solidFill>
                  <a:srgbClr val="333399"/>
                </a:solidFill>
                <a:ea typeface="华文行楷" pitchFamily="2" charset="-122"/>
              </a:rPr>
              <a:t>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0</a:t>
            </a:r>
            <a:endParaRPr lang="en-US" altLang="zh-CN" sz="2400" i="0">
              <a:solidFill>
                <a:srgbClr val="333399"/>
              </a:solidFill>
              <a:ea typeface="华文行楷" pitchFamily="2" charset="-122"/>
            </a:endParaRP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400" i="0">
                <a:solidFill>
                  <a:srgbClr val="333399"/>
                </a:solidFill>
                <a:ea typeface="华文行楷" pitchFamily="2" charset="-122"/>
              </a:rPr>
              <a:t> </a:t>
            </a:r>
            <a:r>
              <a:rPr lang="en-US" altLang="zh-CN" sz="2400">
                <a:solidFill>
                  <a:srgbClr val="333399"/>
                </a:solidFill>
                <a:latin typeface="Arial" pitchFamily="34" charset="0"/>
                <a:ea typeface="华文行楷" pitchFamily="2" charset="-122"/>
              </a:rPr>
              <a:t>F = {q</a:t>
            </a:r>
            <a:r>
              <a:rPr lang="en-US" altLang="zh-CN" sz="2400" baseline="-25000">
                <a:solidFill>
                  <a:srgbClr val="333399"/>
                </a:solidFill>
                <a:latin typeface="Arial" pitchFamily="34" charset="0"/>
                <a:ea typeface="华文行楷" pitchFamily="2" charset="-122"/>
              </a:rPr>
              <a:t>0 </a:t>
            </a:r>
            <a:r>
              <a:rPr lang="en-US" altLang="zh-CN" sz="2400">
                <a:solidFill>
                  <a:srgbClr val="333399"/>
                </a:solidFill>
                <a:latin typeface="Arial" pitchFamily="34" charset="0"/>
                <a:ea typeface="华文行楷" pitchFamily="2" charset="-122"/>
              </a:rPr>
              <a:t>, q</a:t>
            </a:r>
            <a:r>
              <a:rPr lang="en-US" altLang="zh-CN" sz="2400" baseline="-25000">
                <a:solidFill>
                  <a:srgbClr val="333399"/>
                </a:solidFill>
                <a:latin typeface="Arial" pitchFamily="34" charset="0"/>
                <a:ea typeface="华文行楷" pitchFamily="2" charset="-122"/>
              </a:rPr>
              <a:t>3 </a:t>
            </a:r>
            <a:r>
              <a:rPr lang="en-US" altLang="zh-CN" sz="2400">
                <a:solidFill>
                  <a:srgbClr val="333399"/>
                </a:solidFill>
                <a:latin typeface="Arial" pitchFamily="34" charset="0"/>
                <a:ea typeface="华文行楷" pitchFamily="2" charset="-122"/>
              </a:rPr>
              <a:t>}</a:t>
            </a:r>
          </a:p>
        </p:txBody>
      </p:sp>
      <p:sp>
        <p:nvSpPr>
          <p:cNvPr id="73741" name="Text Box 13"/>
          <p:cNvSpPr txBox="1">
            <a:spLocks noChangeArrowheads="1"/>
          </p:cNvSpPr>
          <p:nvPr/>
        </p:nvSpPr>
        <p:spPr bwMode="auto">
          <a:xfrm>
            <a:off x="14478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73742" name="Text Box 14"/>
          <p:cNvSpPr txBox="1">
            <a:spLocks noChangeArrowheads="1"/>
          </p:cNvSpPr>
          <p:nvPr/>
        </p:nvSpPr>
        <p:spPr bwMode="auto">
          <a:xfrm>
            <a:off x="35052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73743" name="Text Box 15"/>
          <p:cNvSpPr txBox="1">
            <a:spLocks noChangeArrowheads="1"/>
          </p:cNvSpPr>
          <p:nvPr/>
        </p:nvSpPr>
        <p:spPr bwMode="auto">
          <a:xfrm>
            <a:off x="14478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73744" name="Text Box 16"/>
          <p:cNvSpPr txBox="1">
            <a:spLocks noChangeArrowheads="1"/>
          </p:cNvSpPr>
          <p:nvPr/>
        </p:nvSpPr>
        <p:spPr bwMode="auto">
          <a:xfrm>
            <a:off x="35052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73745" name="Object 17"/>
          <p:cNvGraphicFramePr>
            <a:graphicFrameLocks noChangeAspect="1"/>
          </p:cNvGraphicFramePr>
          <p:nvPr/>
        </p:nvGraphicFramePr>
        <p:xfrm>
          <a:off x="381000" y="2590800"/>
          <a:ext cx="4114800" cy="3267075"/>
        </p:xfrm>
        <a:graphic>
          <a:graphicData uri="http://schemas.openxmlformats.org/presentationml/2006/ole">
            <mc:AlternateContent xmlns:mc="http://schemas.openxmlformats.org/markup-compatibility/2006">
              <mc:Choice xmlns:v="urn:schemas-microsoft-com:vml" Requires="v">
                <p:oleObj spid="_x0000_s73822" name="VISIO" r:id="rId3" imgW="3203640" imgH="2543040" progId="Visio.Drawing.11">
                  <p:embed/>
                </p:oleObj>
              </mc:Choice>
              <mc:Fallback>
                <p:oleObj name="VISIO" r:id="rId3" imgW="3203640" imgH="2543040" progId="Visio.Drawing.11">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46" name="Rectangle 18"/>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73747" name="Text Box 19">
            <a:hlinkClick r:id="rId5" action="ppaction://hlinksldjump"/>
          </p:cNvPr>
          <p:cNvSpPr txBox="1">
            <a:spLocks noChangeArrowheads="1"/>
          </p:cNvSpPr>
          <p:nvPr/>
        </p:nvSpPr>
        <p:spPr bwMode="auto">
          <a:xfrm>
            <a:off x="827088" y="1336675"/>
            <a:ext cx="4321175"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转移图表示的 </a:t>
            </a:r>
            <a:r>
              <a:rPr lang="en-US" altLang="zh-CN" sz="3200" b="0">
                <a:latin typeface="Arial" pitchFamily="34" charset="0"/>
                <a:ea typeface="楷体_GB2312" pitchFamily="49" charset="-122"/>
              </a:rPr>
              <a:t>DFA</a:t>
            </a:r>
            <a:r>
              <a:rPr lang="en-US" altLang="zh-CN" sz="3200">
                <a:latin typeface="Arial" pitchFamily="34" charset="0"/>
                <a:ea typeface="楷体_GB2312" pitchFamily="49" charset="-122"/>
              </a:rPr>
              <a:t> </a:t>
            </a:r>
          </a:p>
        </p:txBody>
      </p:sp>
      <p:sp>
        <p:nvSpPr>
          <p:cNvPr id="14" name="文本框 13">
            <a:extLst>
              <a:ext uri="{FF2B5EF4-FFF2-40B4-BE49-F238E27FC236}">
                <a16:creationId xmlns:a16="http://schemas.microsoft.com/office/drawing/2014/main" id="{AD1DF718-578E-884A-B557-8391DEBB8631}"/>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05</a:t>
            </a:r>
            <a:endParaRPr kumimoji="1" lang="zh-CN" altLang="en-US" sz="2000" b="0" i="0" dirty="0">
              <a:solidFill>
                <a:srgbClr val="000066"/>
              </a:solidFill>
            </a:endParaRPr>
          </a:p>
        </p:txBody>
      </p:sp>
    </p:spTree>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95" name="Object 11"/>
          <p:cNvGraphicFramePr>
            <a:graphicFrameLocks noChangeAspect="1"/>
          </p:cNvGraphicFramePr>
          <p:nvPr/>
        </p:nvGraphicFramePr>
        <p:xfrm>
          <a:off x="819150" y="2276475"/>
          <a:ext cx="4495800" cy="1352550"/>
        </p:xfrm>
        <a:graphic>
          <a:graphicData uri="http://schemas.openxmlformats.org/presentationml/2006/ole">
            <mc:AlternateContent xmlns:mc="http://schemas.openxmlformats.org/markup-compatibility/2006">
              <mc:Choice xmlns:v="urn:schemas-microsoft-com:vml" Requires="v">
                <p:oleObj spid="_x0000_s93363" name="VISIO" r:id="rId3" imgW="3587040" imgH="1077480" progId="Visio.Drawing.11">
                  <p:embed/>
                </p:oleObj>
              </mc:Choice>
              <mc:Fallback>
                <p:oleObj name="VISIO" r:id="rId3" imgW="3587040" imgH="1077480" progId="Visio.Drawing.11">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 y="2276475"/>
                        <a:ext cx="44958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209" name="Text Box 25"/>
          <p:cNvSpPr txBox="1">
            <a:spLocks noChangeArrowheads="1"/>
          </p:cNvSpPr>
          <p:nvPr/>
        </p:nvSpPr>
        <p:spPr bwMode="auto">
          <a:xfrm>
            <a:off x="8316913" y="2663825"/>
            <a:ext cx="484187" cy="519113"/>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endParaRPr lang="en-US" altLang="zh-CN" sz="2800" b="0" i="0"/>
          </a:p>
        </p:txBody>
      </p:sp>
      <p:graphicFrame>
        <p:nvGraphicFramePr>
          <p:cNvPr id="93212" name="Object 28"/>
          <p:cNvGraphicFramePr>
            <a:graphicFrameLocks noChangeAspect="1"/>
          </p:cNvGraphicFramePr>
          <p:nvPr/>
        </p:nvGraphicFramePr>
        <p:xfrm>
          <a:off x="6076950" y="2709863"/>
          <a:ext cx="2209800" cy="473075"/>
        </p:xfrm>
        <a:graphic>
          <a:graphicData uri="http://schemas.openxmlformats.org/presentationml/2006/ole">
            <mc:AlternateContent xmlns:mc="http://schemas.openxmlformats.org/markup-compatibility/2006">
              <mc:Choice xmlns:v="urn:schemas-microsoft-com:vml" Requires="v">
                <p:oleObj spid="_x0000_s93364" name="VISIO" r:id="rId5" imgW="1766160" imgH="377640" progId="Visio.Drawing.11">
                  <p:embed/>
                </p:oleObj>
              </mc:Choice>
              <mc:Fallback>
                <p:oleObj name="VISIO" r:id="rId5" imgW="1766160" imgH="377640" progId="Visio.Drawing.11">
                  <p:embed/>
                  <p:pic>
                    <p:nvPicPr>
                      <p:cNvPr id="0"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50" y="2709863"/>
                        <a:ext cx="2209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222" name="Text Box 38"/>
          <p:cNvSpPr txBox="1">
            <a:spLocks noChangeArrowheads="1"/>
          </p:cNvSpPr>
          <p:nvPr/>
        </p:nvSpPr>
        <p:spPr bwMode="auto">
          <a:xfrm>
            <a:off x="5219700" y="5573713"/>
            <a:ext cx="484188" cy="519112"/>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endParaRPr lang="en-US" altLang="zh-CN" sz="2800" b="0" i="0"/>
          </a:p>
        </p:txBody>
      </p:sp>
      <p:grpSp>
        <p:nvGrpSpPr>
          <p:cNvPr id="93223" name="Group 39"/>
          <p:cNvGrpSpPr>
            <a:grpSpLocks/>
          </p:cNvGrpSpPr>
          <p:nvPr/>
        </p:nvGrpSpPr>
        <p:grpSpPr bwMode="auto">
          <a:xfrm>
            <a:off x="2700338" y="5588000"/>
            <a:ext cx="2159000" cy="431800"/>
            <a:chOff x="3833" y="3430"/>
            <a:chExt cx="1360" cy="272"/>
          </a:xfrm>
        </p:grpSpPr>
        <p:sp>
          <p:nvSpPr>
            <p:cNvPr id="93224" name="Line 40"/>
            <p:cNvSpPr>
              <a:spLocks noChangeShapeType="1"/>
            </p:cNvSpPr>
            <p:nvPr/>
          </p:nvSpPr>
          <p:spPr bwMode="auto">
            <a:xfrm>
              <a:off x="3833" y="3430"/>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25" name="Line 41"/>
            <p:cNvSpPr>
              <a:spLocks noChangeShapeType="1"/>
            </p:cNvSpPr>
            <p:nvPr/>
          </p:nvSpPr>
          <p:spPr bwMode="auto">
            <a:xfrm>
              <a:off x="4105" y="3430"/>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26" name="Line 42"/>
            <p:cNvSpPr>
              <a:spLocks noChangeShapeType="1"/>
            </p:cNvSpPr>
            <p:nvPr/>
          </p:nvSpPr>
          <p:spPr bwMode="auto">
            <a:xfrm>
              <a:off x="4377" y="3430"/>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27" name="Line 43"/>
            <p:cNvSpPr>
              <a:spLocks noChangeShapeType="1"/>
            </p:cNvSpPr>
            <p:nvPr/>
          </p:nvSpPr>
          <p:spPr bwMode="auto">
            <a:xfrm>
              <a:off x="4649" y="3430"/>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28" name="Line 44"/>
            <p:cNvSpPr>
              <a:spLocks noChangeShapeType="1"/>
            </p:cNvSpPr>
            <p:nvPr/>
          </p:nvSpPr>
          <p:spPr bwMode="auto">
            <a:xfrm>
              <a:off x="4921" y="3430"/>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29" name="Line 45"/>
            <p:cNvSpPr>
              <a:spLocks noChangeShapeType="1"/>
            </p:cNvSpPr>
            <p:nvPr/>
          </p:nvSpPr>
          <p:spPr bwMode="auto">
            <a:xfrm>
              <a:off x="5193" y="3430"/>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30" name="Line 46"/>
            <p:cNvSpPr>
              <a:spLocks noChangeShapeType="1"/>
            </p:cNvSpPr>
            <p:nvPr/>
          </p:nvSpPr>
          <p:spPr bwMode="auto">
            <a:xfrm>
              <a:off x="3833" y="3430"/>
              <a:ext cx="1360" cy="0"/>
            </a:xfrm>
            <a:prstGeom prst="line">
              <a:avLst/>
            </a:prstGeom>
            <a:noFill/>
            <a:ln w="9525">
              <a:solidFill>
                <a:srgbClr val="800080"/>
              </a:solidFill>
              <a:round/>
              <a:headEnd/>
              <a:tailEnd/>
            </a:ln>
            <a:effectLst/>
          </p:spPr>
          <p:txBody>
            <a:bodyPr>
              <a:spAutoFit/>
            </a:bodyPr>
            <a:lstStyle/>
            <a:p>
              <a:endParaRPr lang="zh-CN" altLang="en-US"/>
            </a:p>
          </p:txBody>
        </p:sp>
        <p:sp>
          <p:nvSpPr>
            <p:cNvPr id="93231" name="Line 47"/>
            <p:cNvSpPr>
              <a:spLocks noChangeShapeType="1"/>
            </p:cNvSpPr>
            <p:nvPr/>
          </p:nvSpPr>
          <p:spPr bwMode="auto">
            <a:xfrm>
              <a:off x="3833" y="3702"/>
              <a:ext cx="1360" cy="0"/>
            </a:xfrm>
            <a:prstGeom prst="line">
              <a:avLst/>
            </a:prstGeom>
            <a:noFill/>
            <a:ln w="9525">
              <a:solidFill>
                <a:srgbClr val="800080"/>
              </a:solidFill>
              <a:round/>
              <a:headEnd/>
              <a:tailEnd/>
            </a:ln>
            <a:effectLst/>
          </p:spPr>
          <p:txBody>
            <a:bodyPr>
              <a:spAutoFit/>
            </a:bodyPr>
            <a:lstStyle/>
            <a:p>
              <a:endParaRPr lang="zh-CN" altLang="en-US"/>
            </a:p>
          </p:txBody>
        </p:sp>
        <p:sp>
          <p:nvSpPr>
            <p:cNvPr id="93232" name="Text Box 48"/>
            <p:cNvSpPr txBox="1">
              <a:spLocks noChangeArrowheads="1"/>
            </p:cNvSpPr>
            <p:nvPr/>
          </p:nvSpPr>
          <p:spPr bwMode="auto">
            <a:xfrm>
              <a:off x="3878" y="3430"/>
              <a:ext cx="205" cy="250"/>
            </a:xfrm>
            <a:prstGeom prst="rect">
              <a:avLst/>
            </a:prstGeom>
            <a:noFill/>
            <a:ln w="9525">
              <a:noFill/>
              <a:miter lim="800000"/>
              <a:headEnd/>
              <a:tailEnd/>
            </a:ln>
            <a:effectLst/>
          </p:spPr>
          <p:txBody>
            <a:bodyPr wrap="none">
              <a:spAutoFit/>
            </a:bodyPr>
            <a:lstStyle/>
            <a:p>
              <a:pPr algn="l"/>
              <a:r>
                <a:rPr lang="en-US" altLang="zh-CN">
                  <a:latin typeface="Arial" pitchFamily="34" charset="0"/>
                </a:rPr>
                <a:t>0</a:t>
              </a:r>
            </a:p>
          </p:txBody>
        </p:sp>
        <p:sp>
          <p:nvSpPr>
            <p:cNvPr id="93233" name="Text Box 49"/>
            <p:cNvSpPr txBox="1">
              <a:spLocks noChangeArrowheads="1"/>
            </p:cNvSpPr>
            <p:nvPr/>
          </p:nvSpPr>
          <p:spPr bwMode="auto">
            <a:xfrm>
              <a:off x="4150" y="3430"/>
              <a:ext cx="205" cy="250"/>
            </a:xfrm>
            <a:prstGeom prst="rect">
              <a:avLst/>
            </a:prstGeom>
            <a:noFill/>
            <a:ln w="9525">
              <a:noFill/>
              <a:miter lim="800000"/>
              <a:headEnd/>
              <a:tailEnd/>
            </a:ln>
            <a:effectLst/>
          </p:spPr>
          <p:txBody>
            <a:bodyPr wrap="none">
              <a:spAutoFit/>
            </a:bodyPr>
            <a:lstStyle/>
            <a:p>
              <a:pPr algn="l"/>
              <a:r>
                <a:rPr lang="en-US" altLang="zh-CN">
                  <a:latin typeface="Arial" pitchFamily="34" charset="0"/>
                </a:rPr>
                <a:t>1</a:t>
              </a:r>
            </a:p>
          </p:txBody>
        </p:sp>
        <p:sp>
          <p:nvSpPr>
            <p:cNvPr id="93234" name="Text Box 50"/>
            <p:cNvSpPr txBox="1">
              <a:spLocks noChangeArrowheads="1"/>
            </p:cNvSpPr>
            <p:nvPr/>
          </p:nvSpPr>
          <p:spPr bwMode="auto">
            <a:xfrm>
              <a:off x="4422" y="3430"/>
              <a:ext cx="205" cy="250"/>
            </a:xfrm>
            <a:prstGeom prst="rect">
              <a:avLst/>
            </a:prstGeom>
            <a:noFill/>
            <a:ln w="9525">
              <a:noFill/>
              <a:miter lim="800000"/>
              <a:headEnd/>
              <a:tailEnd/>
            </a:ln>
            <a:effectLst/>
          </p:spPr>
          <p:txBody>
            <a:bodyPr wrap="none">
              <a:spAutoFit/>
            </a:bodyPr>
            <a:lstStyle/>
            <a:p>
              <a:pPr algn="l"/>
              <a:r>
                <a:rPr lang="en-US" altLang="zh-CN">
                  <a:latin typeface="Arial" pitchFamily="34" charset="0"/>
                </a:rPr>
                <a:t>0</a:t>
              </a:r>
            </a:p>
          </p:txBody>
        </p:sp>
        <p:sp>
          <p:nvSpPr>
            <p:cNvPr id="93235" name="Text Box 51"/>
            <p:cNvSpPr txBox="1">
              <a:spLocks noChangeArrowheads="1"/>
            </p:cNvSpPr>
            <p:nvPr/>
          </p:nvSpPr>
          <p:spPr bwMode="auto">
            <a:xfrm>
              <a:off x="4671" y="3430"/>
              <a:ext cx="205" cy="250"/>
            </a:xfrm>
            <a:prstGeom prst="rect">
              <a:avLst/>
            </a:prstGeom>
            <a:noFill/>
            <a:ln w="9525">
              <a:noFill/>
              <a:miter lim="800000"/>
              <a:headEnd/>
              <a:tailEnd/>
            </a:ln>
            <a:effectLst/>
          </p:spPr>
          <p:txBody>
            <a:bodyPr wrap="none">
              <a:spAutoFit/>
            </a:bodyPr>
            <a:lstStyle/>
            <a:p>
              <a:pPr algn="l"/>
              <a:r>
                <a:rPr lang="en-US" altLang="zh-CN">
                  <a:latin typeface="Arial" pitchFamily="34" charset="0"/>
                </a:rPr>
                <a:t>0</a:t>
              </a:r>
            </a:p>
          </p:txBody>
        </p:sp>
        <p:sp>
          <p:nvSpPr>
            <p:cNvPr id="93236" name="Text Box 52"/>
            <p:cNvSpPr txBox="1">
              <a:spLocks noChangeArrowheads="1"/>
            </p:cNvSpPr>
            <p:nvPr/>
          </p:nvSpPr>
          <p:spPr bwMode="auto">
            <a:xfrm>
              <a:off x="4943" y="3430"/>
              <a:ext cx="205" cy="250"/>
            </a:xfrm>
            <a:prstGeom prst="rect">
              <a:avLst/>
            </a:prstGeom>
            <a:noFill/>
            <a:ln w="9525">
              <a:noFill/>
              <a:miter lim="800000"/>
              <a:headEnd/>
              <a:tailEnd/>
            </a:ln>
            <a:effectLst/>
          </p:spPr>
          <p:txBody>
            <a:bodyPr wrap="none">
              <a:spAutoFit/>
            </a:bodyPr>
            <a:lstStyle/>
            <a:p>
              <a:pPr algn="l"/>
              <a:r>
                <a:rPr lang="en-US" altLang="zh-CN">
                  <a:latin typeface="Arial" pitchFamily="34" charset="0"/>
                </a:rPr>
                <a:t>1</a:t>
              </a:r>
            </a:p>
          </p:txBody>
        </p:sp>
      </p:grpSp>
      <p:grpSp>
        <p:nvGrpSpPr>
          <p:cNvPr id="93252" name="Group 68"/>
          <p:cNvGrpSpPr>
            <a:grpSpLocks/>
          </p:cNvGrpSpPr>
          <p:nvPr/>
        </p:nvGrpSpPr>
        <p:grpSpPr bwMode="auto">
          <a:xfrm>
            <a:off x="2681288" y="4724400"/>
            <a:ext cx="2159000" cy="431800"/>
            <a:chOff x="1689" y="2886"/>
            <a:chExt cx="1360" cy="272"/>
          </a:xfrm>
        </p:grpSpPr>
        <p:sp>
          <p:nvSpPr>
            <p:cNvPr id="93238" name="Line 54"/>
            <p:cNvSpPr>
              <a:spLocks noChangeShapeType="1"/>
            </p:cNvSpPr>
            <p:nvPr/>
          </p:nvSpPr>
          <p:spPr bwMode="auto">
            <a:xfrm>
              <a:off x="1689" y="2886"/>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39" name="Line 55"/>
            <p:cNvSpPr>
              <a:spLocks noChangeShapeType="1"/>
            </p:cNvSpPr>
            <p:nvPr/>
          </p:nvSpPr>
          <p:spPr bwMode="auto">
            <a:xfrm>
              <a:off x="1961" y="2886"/>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40" name="Line 56"/>
            <p:cNvSpPr>
              <a:spLocks noChangeShapeType="1"/>
            </p:cNvSpPr>
            <p:nvPr/>
          </p:nvSpPr>
          <p:spPr bwMode="auto">
            <a:xfrm>
              <a:off x="2233" y="2886"/>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41" name="Line 57"/>
            <p:cNvSpPr>
              <a:spLocks noChangeShapeType="1"/>
            </p:cNvSpPr>
            <p:nvPr/>
          </p:nvSpPr>
          <p:spPr bwMode="auto">
            <a:xfrm>
              <a:off x="2505" y="2886"/>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42" name="Line 58"/>
            <p:cNvSpPr>
              <a:spLocks noChangeShapeType="1"/>
            </p:cNvSpPr>
            <p:nvPr/>
          </p:nvSpPr>
          <p:spPr bwMode="auto">
            <a:xfrm>
              <a:off x="2777" y="2886"/>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43" name="Line 59"/>
            <p:cNvSpPr>
              <a:spLocks noChangeShapeType="1"/>
            </p:cNvSpPr>
            <p:nvPr/>
          </p:nvSpPr>
          <p:spPr bwMode="auto">
            <a:xfrm>
              <a:off x="3049" y="2886"/>
              <a:ext cx="0" cy="272"/>
            </a:xfrm>
            <a:prstGeom prst="line">
              <a:avLst/>
            </a:prstGeom>
            <a:noFill/>
            <a:ln w="9525">
              <a:solidFill>
                <a:srgbClr val="800080"/>
              </a:solidFill>
              <a:round/>
              <a:headEnd/>
              <a:tailEnd/>
            </a:ln>
            <a:effectLst/>
          </p:spPr>
          <p:txBody>
            <a:bodyPr>
              <a:spAutoFit/>
            </a:bodyPr>
            <a:lstStyle/>
            <a:p>
              <a:endParaRPr lang="zh-CN" altLang="en-US"/>
            </a:p>
          </p:txBody>
        </p:sp>
        <p:sp>
          <p:nvSpPr>
            <p:cNvPr id="93244" name="Line 60"/>
            <p:cNvSpPr>
              <a:spLocks noChangeShapeType="1"/>
            </p:cNvSpPr>
            <p:nvPr/>
          </p:nvSpPr>
          <p:spPr bwMode="auto">
            <a:xfrm>
              <a:off x="1689" y="2886"/>
              <a:ext cx="1360" cy="0"/>
            </a:xfrm>
            <a:prstGeom prst="line">
              <a:avLst/>
            </a:prstGeom>
            <a:noFill/>
            <a:ln w="9525">
              <a:solidFill>
                <a:srgbClr val="800080"/>
              </a:solidFill>
              <a:round/>
              <a:headEnd/>
              <a:tailEnd/>
            </a:ln>
            <a:effectLst/>
          </p:spPr>
          <p:txBody>
            <a:bodyPr>
              <a:spAutoFit/>
            </a:bodyPr>
            <a:lstStyle/>
            <a:p>
              <a:endParaRPr lang="zh-CN" altLang="en-US"/>
            </a:p>
          </p:txBody>
        </p:sp>
        <p:sp>
          <p:nvSpPr>
            <p:cNvPr id="93245" name="Line 61"/>
            <p:cNvSpPr>
              <a:spLocks noChangeShapeType="1"/>
            </p:cNvSpPr>
            <p:nvPr/>
          </p:nvSpPr>
          <p:spPr bwMode="auto">
            <a:xfrm>
              <a:off x="1689" y="3158"/>
              <a:ext cx="1360" cy="0"/>
            </a:xfrm>
            <a:prstGeom prst="line">
              <a:avLst/>
            </a:prstGeom>
            <a:noFill/>
            <a:ln w="9525">
              <a:solidFill>
                <a:srgbClr val="800080"/>
              </a:solidFill>
              <a:round/>
              <a:headEnd/>
              <a:tailEnd/>
            </a:ln>
            <a:effectLst/>
          </p:spPr>
          <p:txBody>
            <a:bodyPr>
              <a:spAutoFit/>
            </a:bodyPr>
            <a:lstStyle/>
            <a:p>
              <a:endParaRPr lang="zh-CN" altLang="en-US"/>
            </a:p>
          </p:txBody>
        </p:sp>
        <p:sp>
          <p:nvSpPr>
            <p:cNvPr id="93246" name="Text Box 62"/>
            <p:cNvSpPr txBox="1">
              <a:spLocks noChangeArrowheads="1"/>
            </p:cNvSpPr>
            <p:nvPr/>
          </p:nvSpPr>
          <p:spPr bwMode="auto">
            <a:xfrm>
              <a:off x="1734" y="2886"/>
              <a:ext cx="205" cy="250"/>
            </a:xfrm>
            <a:prstGeom prst="rect">
              <a:avLst/>
            </a:prstGeom>
            <a:noFill/>
            <a:ln w="9525">
              <a:noFill/>
              <a:miter lim="800000"/>
              <a:headEnd/>
              <a:tailEnd/>
            </a:ln>
            <a:effectLst/>
          </p:spPr>
          <p:txBody>
            <a:bodyPr wrap="none">
              <a:spAutoFit/>
            </a:bodyPr>
            <a:lstStyle/>
            <a:p>
              <a:pPr algn="l"/>
              <a:r>
                <a:rPr lang="en-US" altLang="zh-CN">
                  <a:latin typeface="Arial" pitchFamily="34" charset="0"/>
                </a:rPr>
                <a:t>1</a:t>
              </a:r>
            </a:p>
          </p:txBody>
        </p:sp>
        <p:sp>
          <p:nvSpPr>
            <p:cNvPr id="93247" name="Text Box 63"/>
            <p:cNvSpPr txBox="1">
              <a:spLocks noChangeArrowheads="1"/>
            </p:cNvSpPr>
            <p:nvPr/>
          </p:nvSpPr>
          <p:spPr bwMode="auto">
            <a:xfrm>
              <a:off x="2006" y="2886"/>
              <a:ext cx="205" cy="250"/>
            </a:xfrm>
            <a:prstGeom prst="rect">
              <a:avLst/>
            </a:prstGeom>
            <a:noFill/>
            <a:ln w="9525">
              <a:noFill/>
              <a:miter lim="800000"/>
              <a:headEnd/>
              <a:tailEnd/>
            </a:ln>
            <a:effectLst/>
          </p:spPr>
          <p:txBody>
            <a:bodyPr wrap="none">
              <a:spAutoFit/>
            </a:bodyPr>
            <a:lstStyle/>
            <a:p>
              <a:pPr algn="l"/>
              <a:r>
                <a:rPr lang="en-US" altLang="zh-CN">
                  <a:latin typeface="Arial" pitchFamily="34" charset="0"/>
                </a:rPr>
                <a:t>1</a:t>
              </a:r>
            </a:p>
          </p:txBody>
        </p:sp>
        <p:sp>
          <p:nvSpPr>
            <p:cNvPr id="93248" name="Text Box 64"/>
            <p:cNvSpPr txBox="1">
              <a:spLocks noChangeArrowheads="1"/>
            </p:cNvSpPr>
            <p:nvPr/>
          </p:nvSpPr>
          <p:spPr bwMode="auto">
            <a:xfrm>
              <a:off x="2278" y="2886"/>
              <a:ext cx="205" cy="250"/>
            </a:xfrm>
            <a:prstGeom prst="rect">
              <a:avLst/>
            </a:prstGeom>
            <a:noFill/>
            <a:ln w="9525">
              <a:noFill/>
              <a:miter lim="800000"/>
              <a:headEnd/>
              <a:tailEnd/>
            </a:ln>
            <a:effectLst/>
          </p:spPr>
          <p:txBody>
            <a:bodyPr wrap="none">
              <a:spAutoFit/>
            </a:bodyPr>
            <a:lstStyle/>
            <a:p>
              <a:pPr algn="l"/>
              <a:r>
                <a:rPr lang="en-US" altLang="zh-CN">
                  <a:latin typeface="Arial" pitchFamily="34" charset="0"/>
                </a:rPr>
                <a:t>0</a:t>
              </a:r>
            </a:p>
          </p:txBody>
        </p:sp>
        <p:sp>
          <p:nvSpPr>
            <p:cNvPr id="93249" name="Text Box 65"/>
            <p:cNvSpPr txBox="1">
              <a:spLocks noChangeArrowheads="1"/>
            </p:cNvSpPr>
            <p:nvPr/>
          </p:nvSpPr>
          <p:spPr bwMode="auto">
            <a:xfrm>
              <a:off x="2527" y="2886"/>
              <a:ext cx="205" cy="250"/>
            </a:xfrm>
            <a:prstGeom prst="rect">
              <a:avLst/>
            </a:prstGeom>
            <a:noFill/>
            <a:ln w="9525">
              <a:noFill/>
              <a:miter lim="800000"/>
              <a:headEnd/>
              <a:tailEnd/>
            </a:ln>
            <a:effectLst/>
          </p:spPr>
          <p:txBody>
            <a:bodyPr wrap="none">
              <a:spAutoFit/>
            </a:bodyPr>
            <a:lstStyle/>
            <a:p>
              <a:pPr algn="l"/>
              <a:r>
                <a:rPr lang="en-US" altLang="zh-CN">
                  <a:latin typeface="Arial" pitchFamily="34" charset="0"/>
                </a:rPr>
                <a:t>1</a:t>
              </a:r>
            </a:p>
          </p:txBody>
        </p:sp>
        <p:sp>
          <p:nvSpPr>
            <p:cNvPr id="93250" name="Text Box 66"/>
            <p:cNvSpPr txBox="1">
              <a:spLocks noChangeArrowheads="1"/>
            </p:cNvSpPr>
            <p:nvPr/>
          </p:nvSpPr>
          <p:spPr bwMode="auto">
            <a:xfrm>
              <a:off x="2799" y="2886"/>
              <a:ext cx="205" cy="250"/>
            </a:xfrm>
            <a:prstGeom prst="rect">
              <a:avLst/>
            </a:prstGeom>
            <a:noFill/>
            <a:ln w="9525">
              <a:noFill/>
              <a:miter lim="800000"/>
              <a:headEnd/>
              <a:tailEnd/>
            </a:ln>
            <a:effectLst/>
          </p:spPr>
          <p:txBody>
            <a:bodyPr wrap="none">
              <a:spAutoFit/>
            </a:bodyPr>
            <a:lstStyle/>
            <a:p>
              <a:pPr algn="l"/>
              <a:r>
                <a:rPr lang="en-US" altLang="zh-CN">
                  <a:latin typeface="Arial" pitchFamily="34" charset="0"/>
                </a:rPr>
                <a:t>0</a:t>
              </a:r>
            </a:p>
          </p:txBody>
        </p:sp>
      </p:grpSp>
      <p:sp>
        <p:nvSpPr>
          <p:cNvPr id="93251" name="Text Box 67"/>
          <p:cNvSpPr txBox="1">
            <a:spLocks noChangeArrowheads="1"/>
          </p:cNvSpPr>
          <p:nvPr/>
        </p:nvSpPr>
        <p:spPr bwMode="auto">
          <a:xfrm>
            <a:off x="5240338" y="4651375"/>
            <a:ext cx="484187" cy="519113"/>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endParaRPr lang="en-US" altLang="zh-CN" sz="2800" b="0" i="0"/>
          </a:p>
        </p:txBody>
      </p:sp>
      <p:sp>
        <p:nvSpPr>
          <p:cNvPr id="93253" name="Rectangle 69"/>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93254" name="Text Box 70">
            <a:hlinkClick r:id="rId7" action="ppaction://hlinksldjump"/>
          </p:cNvPr>
          <p:cNvSpPr txBox="1">
            <a:spLocks noChangeArrowheads="1"/>
          </p:cNvSpPr>
          <p:nvPr/>
        </p:nvSpPr>
        <p:spPr bwMode="auto">
          <a:xfrm>
            <a:off x="827088" y="1341438"/>
            <a:ext cx="5257800" cy="579437"/>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NFA </a:t>
            </a:r>
            <a:r>
              <a:rPr lang="zh-CN" altLang="en-US" sz="3200" i="0">
                <a:latin typeface="Arial" pitchFamily="34" charset="0"/>
                <a:ea typeface="楷体_GB2312" pitchFamily="49" charset="-122"/>
              </a:rPr>
              <a:t>如何接受输入符号串</a:t>
            </a:r>
          </a:p>
        </p:txBody>
      </p:sp>
      <p:grpSp>
        <p:nvGrpSpPr>
          <p:cNvPr id="93278" name="Group 94"/>
          <p:cNvGrpSpPr>
            <a:grpSpLocks/>
          </p:cNvGrpSpPr>
          <p:nvPr/>
        </p:nvGrpSpPr>
        <p:grpSpPr bwMode="auto">
          <a:xfrm>
            <a:off x="1908175" y="3284538"/>
            <a:ext cx="4397375" cy="879475"/>
            <a:chOff x="1202" y="2069"/>
            <a:chExt cx="2770" cy="554"/>
          </a:xfrm>
        </p:grpSpPr>
        <p:sp>
          <p:nvSpPr>
            <p:cNvPr id="93203" name="Line 19"/>
            <p:cNvSpPr>
              <a:spLocks noChangeShapeType="1"/>
            </p:cNvSpPr>
            <p:nvPr/>
          </p:nvSpPr>
          <p:spPr bwMode="auto">
            <a:xfrm flipV="1">
              <a:off x="3972" y="2069"/>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93255" name="Text Box 71"/>
            <p:cNvSpPr txBox="1">
              <a:spLocks noChangeArrowheads="1"/>
            </p:cNvSpPr>
            <p:nvPr/>
          </p:nvSpPr>
          <p:spPr bwMode="auto">
            <a:xfrm>
              <a:off x="1202" y="2296"/>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grpSp>
        <p:nvGrpSpPr>
          <p:cNvPr id="93280" name="Group 96"/>
          <p:cNvGrpSpPr>
            <a:grpSpLocks/>
          </p:cNvGrpSpPr>
          <p:nvPr/>
        </p:nvGrpSpPr>
        <p:grpSpPr bwMode="auto">
          <a:xfrm>
            <a:off x="3348038" y="3284538"/>
            <a:ext cx="3871912" cy="879475"/>
            <a:chOff x="2109" y="2069"/>
            <a:chExt cx="2439" cy="554"/>
          </a:xfrm>
        </p:grpSpPr>
        <p:sp>
          <p:nvSpPr>
            <p:cNvPr id="93205" name="Line 21"/>
            <p:cNvSpPr>
              <a:spLocks noChangeShapeType="1"/>
            </p:cNvSpPr>
            <p:nvPr/>
          </p:nvSpPr>
          <p:spPr bwMode="auto">
            <a:xfrm flipV="1">
              <a:off x="4548" y="2069"/>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93256" name="Text Box 72"/>
            <p:cNvSpPr txBox="1">
              <a:spLocks noChangeArrowheads="1"/>
            </p:cNvSpPr>
            <p:nvPr/>
          </p:nvSpPr>
          <p:spPr bwMode="auto">
            <a:xfrm>
              <a:off x="2109" y="2296"/>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grpSp>
        <p:nvGrpSpPr>
          <p:cNvPr id="93281" name="Group 97"/>
          <p:cNvGrpSpPr>
            <a:grpSpLocks/>
          </p:cNvGrpSpPr>
          <p:nvPr/>
        </p:nvGrpSpPr>
        <p:grpSpPr bwMode="auto">
          <a:xfrm>
            <a:off x="4787900" y="3284538"/>
            <a:ext cx="3144838" cy="879475"/>
            <a:chOff x="3016" y="2069"/>
            <a:chExt cx="1981" cy="554"/>
          </a:xfrm>
        </p:grpSpPr>
        <p:sp>
          <p:nvSpPr>
            <p:cNvPr id="93206" name="Line 22"/>
            <p:cNvSpPr>
              <a:spLocks noChangeShapeType="1"/>
            </p:cNvSpPr>
            <p:nvPr/>
          </p:nvSpPr>
          <p:spPr bwMode="auto">
            <a:xfrm flipV="1">
              <a:off x="4836" y="2069"/>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93213" name="Text Box 29"/>
            <p:cNvSpPr txBox="1">
              <a:spLocks noChangeArrowheads="1"/>
            </p:cNvSpPr>
            <p:nvPr/>
          </p:nvSpPr>
          <p:spPr bwMode="auto">
            <a:xfrm>
              <a:off x="4692" y="2254"/>
              <a:ext cx="305"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endParaRPr lang="en-US" altLang="zh-CN" sz="2800" b="0" i="0"/>
            </a:p>
          </p:txBody>
        </p:sp>
        <p:sp>
          <p:nvSpPr>
            <p:cNvPr id="93257" name="Text Box 73"/>
            <p:cNvSpPr txBox="1">
              <a:spLocks noChangeArrowheads="1"/>
            </p:cNvSpPr>
            <p:nvPr/>
          </p:nvSpPr>
          <p:spPr bwMode="auto">
            <a:xfrm>
              <a:off x="3016" y="2296"/>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grpSp>
        <p:nvGrpSpPr>
          <p:cNvPr id="93298" name="Group 114"/>
          <p:cNvGrpSpPr>
            <a:grpSpLocks/>
          </p:cNvGrpSpPr>
          <p:nvPr/>
        </p:nvGrpSpPr>
        <p:grpSpPr bwMode="auto">
          <a:xfrm>
            <a:off x="3348038" y="3284538"/>
            <a:ext cx="4710112" cy="884237"/>
            <a:chOff x="2109" y="2283"/>
            <a:chExt cx="2967" cy="557"/>
          </a:xfrm>
        </p:grpSpPr>
        <p:sp>
          <p:nvSpPr>
            <p:cNvPr id="93221" name="Line 37"/>
            <p:cNvSpPr>
              <a:spLocks noChangeShapeType="1"/>
            </p:cNvSpPr>
            <p:nvPr/>
          </p:nvSpPr>
          <p:spPr bwMode="auto">
            <a:xfrm flipV="1">
              <a:off x="5076" y="2283"/>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93260" name="Text Box 76"/>
            <p:cNvSpPr txBox="1">
              <a:spLocks noChangeArrowheads="1"/>
            </p:cNvSpPr>
            <p:nvPr/>
          </p:nvSpPr>
          <p:spPr bwMode="auto">
            <a:xfrm>
              <a:off x="2109" y="2513"/>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grpSp>
        <p:nvGrpSpPr>
          <p:cNvPr id="93289" name="Group 105"/>
          <p:cNvGrpSpPr>
            <a:grpSpLocks/>
          </p:cNvGrpSpPr>
          <p:nvPr/>
        </p:nvGrpSpPr>
        <p:grpSpPr bwMode="auto">
          <a:xfrm>
            <a:off x="1908175" y="3270250"/>
            <a:ext cx="4824413" cy="879475"/>
            <a:chOff x="1202" y="2069"/>
            <a:chExt cx="3039" cy="554"/>
          </a:xfrm>
        </p:grpSpPr>
        <p:sp>
          <p:nvSpPr>
            <p:cNvPr id="93204" name="Line 20"/>
            <p:cNvSpPr>
              <a:spLocks noChangeShapeType="1"/>
            </p:cNvSpPr>
            <p:nvPr/>
          </p:nvSpPr>
          <p:spPr bwMode="auto">
            <a:xfrm flipV="1">
              <a:off x="4241" y="2069"/>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93261" name="Text Box 77"/>
            <p:cNvSpPr txBox="1">
              <a:spLocks noChangeArrowheads="1"/>
            </p:cNvSpPr>
            <p:nvPr/>
          </p:nvSpPr>
          <p:spPr bwMode="auto">
            <a:xfrm>
              <a:off x="1202" y="2296"/>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grpSp>
        <p:nvGrpSpPr>
          <p:cNvPr id="93291" name="Group 107"/>
          <p:cNvGrpSpPr>
            <a:grpSpLocks/>
          </p:cNvGrpSpPr>
          <p:nvPr/>
        </p:nvGrpSpPr>
        <p:grpSpPr bwMode="auto">
          <a:xfrm>
            <a:off x="1908175" y="3284538"/>
            <a:ext cx="5311775" cy="884237"/>
            <a:chOff x="1202" y="2510"/>
            <a:chExt cx="3346" cy="557"/>
          </a:xfrm>
        </p:grpSpPr>
        <p:sp>
          <p:nvSpPr>
            <p:cNvPr id="93214" name="Line 30"/>
            <p:cNvSpPr>
              <a:spLocks noChangeShapeType="1"/>
            </p:cNvSpPr>
            <p:nvPr/>
          </p:nvSpPr>
          <p:spPr bwMode="auto">
            <a:xfrm flipV="1">
              <a:off x="4548" y="2510"/>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93259" name="Text Box 75"/>
            <p:cNvSpPr txBox="1">
              <a:spLocks noChangeArrowheads="1"/>
            </p:cNvSpPr>
            <p:nvPr/>
          </p:nvSpPr>
          <p:spPr bwMode="auto">
            <a:xfrm>
              <a:off x="1202" y="2740"/>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sp>
          <p:nvSpPr>
            <p:cNvPr id="93264" name="Text Box 80"/>
            <p:cNvSpPr txBox="1">
              <a:spLocks noChangeArrowheads="1"/>
            </p:cNvSpPr>
            <p:nvPr/>
          </p:nvSpPr>
          <p:spPr bwMode="auto">
            <a:xfrm>
              <a:off x="1202" y="2740"/>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grpSp>
        <p:nvGrpSpPr>
          <p:cNvPr id="93292" name="Group 108"/>
          <p:cNvGrpSpPr>
            <a:grpSpLocks/>
          </p:cNvGrpSpPr>
          <p:nvPr/>
        </p:nvGrpSpPr>
        <p:grpSpPr bwMode="auto">
          <a:xfrm>
            <a:off x="1908175" y="3284538"/>
            <a:ext cx="6149975" cy="865187"/>
            <a:chOff x="1202" y="2069"/>
            <a:chExt cx="3874" cy="545"/>
          </a:xfrm>
        </p:grpSpPr>
        <p:sp>
          <p:nvSpPr>
            <p:cNvPr id="93218" name="Line 34"/>
            <p:cNvSpPr>
              <a:spLocks noChangeShapeType="1"/>
            </p:cNvSpPr>
            <p:nvPr/>
          </p:nvSpPr>
          <p:spPr bwMode="auto">
            <a:xfrm flipV="1">
              <a:off x="5076" y="2069"/>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93275" name="Text Box 91"/>
            <p:cNvSpPr txBox="1">
              <a:spLocks noChangeArrowheads="1"/>
            </p:cNvSpPr>
            <p:nvPr/>
          </p:nvSpPr>
          <p:spPr bwMode="auto">
            <a:xfrm>
              <a:off x="1202" y="2287"/>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grpSp>
        <p:nvGrpSpPr>
          <p:cNvPr id="93297" name="Group 113"/>
          <p:cNvGrpSpPr>
            <a:grpSpLocks/>
          </p:cNvGrpSpPr>
          <p:nvPr/>
        </p:nvGrpSpPr>
        <p:grpSpPr bwMode="auto">
          <a:xfrm>
            <a:off x="1908175" y="3284538"/>
            <a:ext cx="5768975" cy="884237"/>
            <a:chOff x="1202" y="2510"/>
            <a:chExt cx="3634" cy="557"/>
          </a:xfrm>
        </p:grpSpPr>
        <p:sp>
          <p:nvSpPr>
            <p:cNvPr id="93217" name="Line 33"/>
            <p:cNvSpPr>
              <a:spLocks noChangeShapeType="1"/>
            </p:cNvSpPr>
            <p:nvPr/>
          </p:nvSpPr>
          <p:spPr bwMode="auto">
            <a:xfrm flipV="1">
              <a:off x="4836" y="2510"/>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93276" name="Text Box 92"/>
            <p:cNvSpPr txBox="1">
              <a:spLocks noChangeArrowheads="1"/>
            </p:cNvSpPr>
            <p:nvPr/>
          </p:nvSpPr>
          <p:spPr bwMode="auto">
            <a:xfrm>
              <a:off x="1202" y="2740"/>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grpSp>
        <p:nvGrpSpPr>
          <p:cNvPr id="93283" name="Group 99"/>
          <p:cNvGrpSpPr>
            <a:grpSpLocks/>
          </p:cNvGrpSpPr>
          <p:nvPr/>
        </p:nvGrpSpPr>
        <p:grpSpPr bwMode="auto">
          <a:xfrm>
            <a:off x="3348038" y="3270250"/>
            <a:ext cx="3871912" cy="879475"/>
            <a:chOff x="2109" y="2069"/>
            <a:chExt cx="2439" cy="554"/>
          </a:xfrm>
        </p:grpSpPr>
        <p:sp>
          <p:nvSpPr>
            <p:cNvPr id="93216" name="Line 32"/>
            <p:cNvSpPr>
              <a:spLocks noChangeShapeType="1"/>
            </p:cNvSpPr>
            <p:nvPr/>
          </p:nvSpPr>
          <p:spPr bwMode="auto">
            <a:xfrm flipV="1">
              <a:off x="4548" y="2069"/>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93282" name="Text Box 98"/>
            <p:cNvSpPr txBox="1">
              <a:spLocks noChangeArrowheads="1"/>
            </p:cNvSpPr>
            <p:nvPr/>
          </p:nvSpPr>
          <p:spPr bwMode="auto">
            <a:xfrm>
              <a:off x="2109" y="2296"/>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grpSp>
        <p:nvGrpSpPr>
          <p:cNvPr id="93290" name="Group 106"/>
          <p:cNvGrpSpPr>
            <a:grpSpLocks/>
          </p:cNvGrpSpPr>
          <p:nvPr/>
        </p:nvGrpSpPr>
        <p:grpSpPr bwMode="auto">
          <a:xfrm>
            <a:off x="1908175" y="3284538"/>
            <a:ext cx="4824413" cy="879475"/>
            <a:chOff x="1202" y="2069"/>
            <a:chExt cx="3039" cy="554"/>
          </a:xfrm>
        </p:grpSpPr>
        <p:sp>
          <p:nvSpPr>
            <p:cNvPr id="93263" name="Text Box 79"/>
            <p:cNvSpPr txBox="1">
              <a:spLocks noChangeArrowheads="1"/>
            </p:cNvSpPr>
            <p:nvPr/>
          </p:nvSpPr>
          <p:spPr bwMode="auto">
            <a:xfrm>
              <a:off x="1202" y="2296"/>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sp>
          <p:nvSpPr>
            <p:cNvPr id="93286" name="Line 102"/>
            <p:cNvSpPr>
              <a:spLocks noChangeShapeType="1"/>
            </p:cNvSpPr>
            <p:nvPr/>
          </p:nvSpPr>
          <p:spPr bwMode="auto">
            <a:xfrm flipV="1">
              <a:off x="4241" y="2069"/>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93294" name="Group 110"/>
          <p:cNvGrpSpPr>
            <a:grpSpLocks/>
          </p:cNvGrpSpPr>
          <p:nvPr/>
        </p:nvGrpSpPr>
        <p:grpSpPr bwMode="auto">
          <a:xfrm>
            <a:off x="1908175" y="3182938"/>
            <a:ext cx="6911975" cy="981075"/>
            <a:chOff x="1202" y="2005"/>
            <a:chExt cx="4354" cy="618"/>
          </a:xfrm>
        </p:grpSpPr>
        <p:sp>
          <p:nvSpPr>
            <p:cNvPr id="93210" name="Text Box 26"/>
            <p:cNvSpPr txBox="1">
              <a:spLocks noChangeArrowheads="1"/>
            </p:cNvSpPr>
            <p:nvPr/>
          </p:nvSpPr>
          <p:spPr bwMode="auto">
            <a:xfrm>
              <a:off x="5251" y="2005"/>
              <a:ext cx="305"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endParaRPr lang="en-US" altLang="zh-CN" sz="2800" b="0" i="0"/>
            </a:p>
          </p:txBody>
        </p:sp>
        <p:sp>
          <p:nvSpPr>
            <p:cNvPr id="93293" name="Text Box 109"/>
            <p:cNvSpPr txBox="1">
              <a:spLocks noChangeArrowheads="1"/>
            </p:cNvSpPr>
            <p:nvPr/>
          </p:nvSpPr>
          <p:spPr bwMode="auto">
            <a:xfrm>
              <a:off x="1202" y="2296"/>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grpSp>
        <p:nvGrpSpPr>
          <p:cNvPr id="93296" name="Group 112"/>
          <p:cNvGrpSpPr>
            <a:grpSpLocks/>
          </p:cNvGrpSpPr>
          <p:nvPr/>
        </p:nvGrpSpPr>
        <p:grpSpPr bwMode="auto">
          <a:xfrm>
            <a:off x="1908175" y="3284538"/>
            <a:ext cx="6149975" cy="879475"/>
            <a:chOff x="1202" y="2069"/>
            <a:chExt cx="3874" cy="554"/>
          </a:xfrm>
        </p:grpSpPr>
        <p:sp>
          <p:nvSpPr>
            <p:cNvPr id="93219" name="Line 35"/>
            <p:cNvSpPr>
              <a:spLocks noChangeShapeType="1"/>
            </p:cNvSpPr>
            <p:nvPr/>
          </p:nvSpPr>
          <p:spPr bwMode="auto">
            <a:xfrm flipV="1">
              <a:off x="5076" y="2069"/>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93295" name="Text Box 111"/>
            <p:cNvSpPr txBox="1">
              <a:spLocks noChangeArrowheads="1"/>
            </p:cNvSpPr>
            <p:nvPr/>
          </p:nvSpPr>
          <p:spPr bwMode="auto">
            <a:xfrm>
              <a:off x="1202" y="2296"/>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grpSp>
        <p:nvGrpSpPr>
          <p:cNvPr id="93300" name="Group 116"/>
          <p:cNvGrpSpPr>
            <a:grpSpLocks/>
          </p:cNvGrpSpPr>
          <p:nvPr/>
        </p:nvGrpSpPr>
        <p:grpSpPr bwMode="auto">
          <a:xfrm>
            <a:off x="4787900" y="3284538"/>
            <a:ext cx="3671888" cy="879475"/>
            <a:chOff x="3016" y="2069"/>
            <a:chExt cx="2313" cy="554"/>
          </a:xfrm>
        </p:grpSpPr>
        <p:sp>
          <p:nvSpPr>
            <p:cNvPr id="93220" name="Line 36"/>
            <p:cNvSpPr>
              <a:spLocks noChangeShapeType="1"/>
            </p:cNvSpPr>
            <p:nvPr/>
          </p:nvSpPr>
          <p:spPr bwMode="auto">
            <a:xfrm flipV="1">
              <a:off x="5329" y="2069"/>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93299" name="Text Box 115"/>
            <p:cNvSpPr txBox="1">
              <a:spLocks noChangeArrowheads="1"/>
            </p:cNvSpPr>
            <p:nvPr/>
          </p:nvSpPr>
          <p:spPr bwMode="auto">
            <a:xfrm>
              <a:off x="3016" y="2296"/>
              <a:ext cx="239" cy="327"/>
            </a:xfrm>
            <a:prstGeom prst="rect">
              <a:avLst/>
            </a:prstGeom>
            <a:noFill/>
            <a:ln w="9525">
              <a:noFill/>
              <a:miter lim="800000"/>
              <a:headEnd/>
              <a:tailEnd/>
            </a:ln>
            <a:effectLst/>
          </p:spPr>
          <p:txBody>
            <a:bodyPr wrap="none">
              <a:spAutoFit/>
            </a:bodyPr>
            <a:lstStyle/>
            <a:p>
              <a:pPr algn="l"/>
              <a:r>
                <a:rPr lang="en-US" altLang="zh-CN" sz="2800" b="0" i="0">
                  <a:sym typeface="Wingdings" pitchFamily="2" charset="2"/>
                </a:rPr>
                <a:t></a:t>
              </a:r>
            </a:p>
          </p:txBody>
        </p:sp>
      </p:grpSp>
      <p:sp>
        <p:nvSpPr>
          <p:cNvPr id="78" name="文本框 77">
            <a:extLst>
              <a:ext uri="{FF2B5EF4-FFF2-40B4-BE49-F238E27FC236}">
                <a16:creationId xmlns:a16="http://schemas.microsoft.com/office/drawing/2014/main" id="{2D7B4898-6127-7547-B2F0-A22D29FC0B3F}"/>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50</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278"/>
                                        </p:tgtEl>
                                        <p:attrNameLst>
                                          <p:attrName>style.visibility</p:attrName>
                                        </p:attrNameLst>
                                      </p:cBhvr>
                                      <p:to>
                                        <p:strVal val="visible"/>
                                      </p:to>
                                    </p:set>
                                    <p:animEffect transition="in" filter="dissolve">
                                      <p:cBhvr>
                                        <p:cTn id="7" dur="500"/>
                                        <p:tgtEl>
                                          <p:spTgt spid="93278"/>
                                        </p:tgtEl>
                                      </p:cBhvr>
                                    </p:animEffect>
                                  </p:childTnLst>
                                  <p:subTnLst>
                                    <p:set>
                                      <p:cBhvr override="childStyle">
                                        <p:cTn dur="1" fill="hold" display="0" masterRel="nextClick" afterEffect="1"/>
                                        <p:tgtEl>
                                          <p:spTgt spid="9327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3289"/>
                                        </p:tgtEl>
                                        <p:attrNameLst>
                                          <p:attrName>style.visibility</p:attrName>
                                        </p:attrNameLst>
                                      </p:cBhvr>
                                      <p:to>
                                        <p:strVal val="visible"/>
                                      </p:to>
                                    </p:set>
                                    <p:animEffect transition="in" filter="dissolve">
                                      <p:cBhvr>
                                        <p:cTn id="12" dur="500"/>
                                        <p:tgtEl>
                                          <p:spTgt spid="93289"/>
                                        </p:tgtEl>
                                      </p:cBhvr>
                                    </p:animEffect>
                                  </p:childTnLst>
                                  <p:subTnLst>
                                    <p:set>
                                      <p:cBhvr override="childStyle">
                                        <p:cTn dur="1" fill="hold" display="0" masterRel="nextClick" afterEffect="1"/>
                                        <p:tgtEl>
                                          <p:spTgt spid="9328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3280"/>
                                        </p:tgtEl>
                                        <p:attrNameLst>
                                          <p:attrName>style.visibility</p:attrName>
                                        </p:attrNameLst>
                                      </p:cBhvr>
                                      <p:to>
                                        <p:strVal val="visible"/>
                                      </p:to>
                                    </p:set>
                                    <p:animEffect transition="in" filter="dissolve">
                                      <p:cBhvr>
                                        <p:cTn id="17" dur="500"/>
                                        <p:tgtEl>
                                          <p:spTgt spid="93280"/>
                                        </p:tgtEl>
                                      </p:cBhvr>
                                    </p:animEffect>
                                  </p:childTnLst>
                                  <p:subTnLst>
                                    <p:set>
                                      <p:cBhvr override="childStyle">
                                        <p:cTn dur="1" fill="hold" display="0" masterRel="nextClick" afterEffect="1"/>
                                        <p:tgtEl>
                                          <p:spTgt spid="9328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3281"/>
                                        </p:tgtEl>
                                        <p:attrNameLst>
                                          <p:attrName>style.visibility</p:attrName>
                                        </p:attrNameLst>
                                      </p:cBhvr>
                                      <p:to>
                                        <p:strVal val="visible"/>
                                      </p:to>
                                    </p:set>
                                    <p:animEffect transition="in" filter="dissolve">
                                      <p:cBhvr>
                                        <p:cTn id="22" dur="500"/>
                                        <p:tgtEl>
                                          <p:spTgt spid="93281"/>
                                        </p:tgtEl>
                                      </p:cBhvr>
                                    </p:animEffect>
                                  </p:childTnLst>
                                  <p:subTnLst>
                                    <p:set>
                                      <p:cBhvr override="childStyle">
                                        <p:cTn dur="1" fill="hold" display="0" masterRel="nextClick" afterEffect="1"/>
                                        <p:tgtEl>
                                          <p:spTgt spid="9328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3283"/>
                                        </p:tgtEl>
                                        <p:attrNameLst>
                                          <p:attrName>style.visibility</p:attrName>
                                        </p:attrNameLst>
                                      </p:cBhvr>
                                      <p:to>
                                        <p:strVal val="visible"/>
                                      </p:to>
                                    </p:set>
                                    <p:animEffect transition="in" filter="dissolve">
                                      <p:cBhvr>
                                        <p:cTn id="27" dur="500"/>
                                        <p:tgtEl>
                                          <p:spTgt spid="93283"/>
                                        </p:tgtEl>
                                      </p:cBhvr>
                                    </p:animEffect>
                                  </p:childTnLst>
                                  <p:subTnLst>
                                    <p:set>
                                      <p:cBhvr override="childStyle">
                                        <p:cTn dur="1" fill="hold" display="0" masterRel="nextClick" afterEffect="1"/>
                                        <p:tgtEl>
                                          <p:spTgt spid="93283"/>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3290"/>
                                        </p:tgtEl>
                                        <p:attrNameLst>
                                          <p:attrName>style.visibility</p:attrName>
                                        </p:attrNameLst>
                                      </p:cBhvr>
                                      <p:to>
                                        <p:strVal val="visible"/>
                                      </p:to>
                                    </p:set>
                                    <p:animEffect transition="in" filter="dissolve">
                                      <p:cBhvr>
                                        <p:cTn id="32" dur="500"/>
                                        <p:tgtEl>
                                          <p:spTgt spid="93290"/>
                                        </p:tgtEl>
                                      </p:cBhvr>
                                    </p:animEffect>
                                  </p:childTnLst>
                                  <p:subTnLst>
                                    <p:set>
                                      <p:cBhvr override="childStyle">
                                        <p:cTn dur="1" fill="hold" display="0" masterRel="nextClick" afterEffect="1"/>
                                        <p:tgtEl>
                                          <p:spTgt spid="9329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3291"/>
                                        </p:tgtEl>
                                        <p:attrNameLst>
                                          <p:attrName>style.visibility</p:attrName>
                                        </p:attrNameLst>
                                      </p:cBhvr>
                                      <p:to>
                                        <p:strVal val="visible"/>
                                      </p:to>
                                    </p:set>
                                    <p:animEffect transition="in" filter="dissolve">
                                      <p:cBhvr>
                                        <p:cTn id="37" dur="500"/>
                                        <p:tgtEl>
                                          <p:spTgt spid="93291"/>
                                        </p:tgtEl>
                                      </p:cBhvr>
                                    </p:animEffect>
                                  </p:childTnLst>
                                  <p:subTnLst>
                                    <p:set>
                                      <p:cBhvr override="childStyle">
                                        <p:cTn dur="1" fill="hold" display="0" masterRel="nextClick" afterEffect="1"/>
                                        <p:tgtEl>
                                          <p:spTgt spid="9329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93292"/>
                                        </p:tgtEl>
                                        <p:attrNameLst>
                                          <p:attrName>style.visibility</p:attrName>
                                        </p:attrNameLst>
                                      </p:cBhvr>
                                      <p:to>
                                        <p:strVal val="visible"/>
                                      </p:to>
                                    </p:set>
                                    <p:animEffect transition="in" filter="dissolve">
                                      <p:cBhvr>
                                        <p:cTn id="42" dur="500"/>
                                        <p:tgtEl>
                                          <p:spTgt spid="93292"/>
                                        </p:tgtEl>
                                      </p:cBhvr>
                                    </p:animEffect>
                                  </p:childTnLst>
                                  <p:subTnLst>
                                    <p:set>
                                      <p:cBhvr override="childStyle">
                                        <p:cTn dur="1" fill="hold" display="0" masterRel="nextClick" afterEffect="1"/>
                                        <p:tgtEl>
                                          <p:spTgt spid="9329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93294"/>
                                        </p:tgtEl>
                                        <p:attrNameLst>
                                          <p:attrName>style.visibility</p:attrName>
                                        </p:attrNameLst>
                                      </p:cBhvr>
                                      <p:to>
                                        <p:strVal val="visible"/>
                                      </p:to>
                                    </p:set>
                                    <p:animEffect transition="in" filter="dissolve">
                                      <p:cBhvr>
                                        <p:cTn id="47" dur="500"/>
                                        <p:tgtEl>
                                          <p:spTgt spid="93294"/>
                                        </p:tgtEl>
                                      </p:cBhvr>
                                    </p:animEffect>
                                  </p:childTnLst>
                                  <p:subTnLst>
                                    <p:set>
                                      <p:cBhvr override="childStyle">
                                        <p:cTn dur="1" fill="hold" display="0" masterRel="nextClick" afterEffect="1"/>
                                        <p:tgtEl>
                                          <p:spTgt spid="93294"/>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93296"/>
                                        </p:tgtEl>
                                        <p:attrNameLst>
                                          <p:attrName>style.visibility</p:attrName>
                                        </p:attrNameLst>
                                      </p:cBhvr>
                                      <p:to>
                                        <p:strVal val="visible"/>
                                      </p:to>
                                    </p:set>
                                    <p:animEffect transition="in" filter="dissolve">
                                      <p:cBhvr>
                                        <p:cTn id="52" dur="500"/>
                                        <p:tgtEl>
                                          <p:spTgt spid="93296"/>
                                        </p:tgtEl>
                                      </p:cBhvr>
                                    </p:animEffect>
                                  </p:childTnLst>
                                  <p:subTnLst>
                                    <p:set>
                                      <p:cBhvr override="childStyle">
                                        <p:cTn dur="1" fill="hold" display="0" masterRel="nextClick" afterEffect="1"/>
                                        <p:tgtEl>
                                          <p:spTgt spid="9329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3297"/>
                                        </p:tgtEl>
                                        <p:attrNameLst>
                                          <p:attrName>style.visibility</p:attrName>
                                        </p:attrNameLst>
                                      </p:cBhvr>
                                      <p:to>
                                        <p:strVal val="visible"/>
                                      </p:to>
                                    </p:set>
                                    <p:animEffect transition="in" filter="dissolve">
                                      <p:cBhvr>
                                        <p:cTn id="57" dur="500"/>
                                        <p:tgtEl>
                                          <p:spTgt spid="93297"/>
                                        </p:tgtEl>
                                      </p:cBhvr>
                                    </p:animEffect>
                                  </p:childTnLst>
                                  <p:subTnLst>
                                    <p:set>
                                      <p:cBhvr override="childStyle">
                                        <p:cTn dur="1" fill="hold" display="0" masterRel="nextClick" afterEffect="1"/>
                                        <p:tgtEl>
                                          <p:spTgt spid="93297"/>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93298"/>
                                        </p:tgtEl>
                                        <p:attrNameLst>
                                          <p:attrName>style.visibility</p:attrName>
                                        </p:attrNameLst>
                                      </p:cBhvr>
                                      <p:to>
                                        <p:strVal val="visible"/>
                                      </p:to>
                                    </p:set>
                                    <p:animEffect transition="in" filter="dissolve">
                                      <p:cBhvr>
                                        <p:cTn id="62" dur="500"/>
                                        <p:tgtEl>
                                          <p:spTgt spid="93298"/>
                                        </p:tgtEl>
                                      </p:cBhvr>
                                    </p:animEffect>
                                  </p:childTnLst>
                                  <p:subTnLst>
                                    <p:set>
                                      <p:cBhvr override="childStyle">
                                        <p:cTn dur="1" fill="hold" display="0" masterRel="nextClick" afterEffect="1"/>
                                        <p:tgtEl>
                                          <p:spTgt spid="93298"/>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93300"/>
                                        </p:tgtEl>
                                        <p:attrNameLst>
                                          <p:attrName>style.visibility</p:attrName>
                                        </p:attrNameLst>
                                      </p:cBhvr>
                                      <p:to>
                                        <p:strVal val="visible"/>
                                      </p:to>
                                    </p:set>
                                    <p:animEffect transition="in" filter="dissolve">
                                      <p:cBhvr>
                                        <p:cTn id="67" dur="500"/>
                                        <p:tgtEl>
                                          <p:spTgt spid="93300"/>
                                        </p:tgtEl>
                                      </p:cBhvr>
                                    </p:animEffect>
                                  </p:childTnLst>
                                  <p:subTnLst>
                                    <p:set>
                                      <p:cBhvr override="childStyle">
                                        <p:cTn dur="1" fill="hold" display="0" masterRel="nextClick" afterEffect="1"/>
                                        <p:tgtEl>
                                          <p:spTgt spid="93300"/>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93209"/>
                                        </p:tgtEl>
                                        <p:attrNameLst>
                                          <p:attrName>style.visibility</p:attrName>
                                        </p:attrNameLst>
                                      </p:cBhvr>
                                      <p:to>
                                        <p:strVal val="visible"/>
                                      </p:to>
                                    </p:set>
                                    <p:animEffect transition="in" filter="dissolve">
                                      <p:cBhvr>
                                        <p:cTn id="72" dur="500"/>
                                        <p:tgtEl>
                                          <p:spTgt spid="93209"/>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nodeType="clickEffect">
                                  <p:stCondLst>
                                    <p:cond delay="0"/>
                                  </p:stCondLst>
                                  <p:childTnLst>
                                    <p:set>
                                      <p:cBhvr>
                                        <p:cTn id="76" dur="1" fill="hold">
                                          <p:stCondLst>
                                            <p:cond delay="0"/>
                                          </p:stCondLst>
                                        </p:cTn>
                                        <p:tgtEl>
                                          <p:spTgt spid="93252"/>
                                        </p:tgtEl>
                                        <p:attrNameLst>
                                          <p:attrName>style.visibility</p:attrName>
                                        </p:attrNameLst>
                                      </p:cBhvr>
                                      <p:to>
                                        <p:strVal val="visible"/>
                                      </p:to>
                                    </p:set>
                                    <p:animEffect transition="in" filter="slide(fromBottom)">
                                      <p:cBhvr>
                                        <p:cTn id="77" dur="500"/>
                                        <p:tgtEl>
                                          <p:spTgt spid="93252"/>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93251"/>
                                        </p:tgtEl>
                                        <p:attrNameLst>
                                          <p:attrName>style.visibility</p:attrName>
                                        </p:attrNameLst>
                                      </p:cBhvr>
                                      <p:to>
                                        <p:strVal val="visible"/>
                                      </p:to>
                                    </p:set>
                                    <p:animEffect transition="in" filter="dissolve">
                                      <p:cBhvr>
                                        <p:cTn id="82" dur="500"/>
                                        <p:tgtEl>
                                          <p:spTgt spid="93251"/>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nodeType="clickEffect">
                                  <p:stCondLst>
                                    <p:cond delay="0"/>
                                  </p:stCondLst>
                                  <p:childTnLst>
                                    <p:set>
                                      <p:cBhvr>
                                        <p:cTn id="86" dur="1" fill="hold">
                                          <p:stCondLst>
                                            <p:cond delay="0"/>
                                          </p:stCondLst>
                                        </p:cTn>
                                        <p:tgtEl>
                                          <p:spTgt spid="93223"/>
                                        </p:tgtEl>
                                        <p:attrNameLst>
                                          <p:attrName>style.visibility</p:attrName>
                                        </p:attrNameLst>
                                      </p:cBhvr>
                                      <p:to>
                                        <p:strVal val="visible"/>
                                      </p:to>
                                    </p:set>
                                    <p:animEffect transition="in" filter="slide(fromBottom)">
                                      <p:cBhvr>
                                        <p:cTn id="87" dur="500"/>
                                        <p:tgtEl>
                                          <p:spTgt spid="93223"/>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93222"/>
                                        </p:tgtEl>
                                        <p:attrNameLst>
                                          <p:attrName>style.visibility</p:attrName>
                                        </p:attrNameLst>
                                      </p:cBhvr>
                                      <p:to>
                                        <p:strVal val="visible"/>
                                      </p:to>
                                    </p:set>
                                    <p:animEffect transition="in" filter="dissolve">
                                      <p:cBhvr>
                                        <p:cTn id="92" dur="500"/>
                                        <p:tgtEl>
                                          <p:spTgt spid="93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09" grpId="0"/>
      <p:bldP spid="93222" grpId="0"/>
      <p:bldP spid="9325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9" name="Text Box 13"/>
          <p:cNvSpPr txBox="1">
            <a:spLocks noChangeArrowheads="1"/>
          </p:cNvSpPr>
          <p:nvPr/>
        </p:nvSpPr>
        <p:spPr bwMode="auto">
          <a:xfrm>
            <a:off x="1295400" y="1973263"/>
            <a:ext cx="7239000" cy="4479925"/>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800" i="0">
                <a:solidFill>
                  <a:srgbClr val="333399"/>
                </a:solidFill>
                <a:ea typeface="华文行楷" pitchFamily="2" charset="-122"/>
              </a:rPr>
              <a:t> </a:t>
            </a:r>
            <a:r>
              <a:rPr lang="zh-CN" altLang="en-US" sz="2800" i="0">
                <a:solidFill>
                  <a:srgbClr val="333399"/>
                </a:solidFill>
                <a:ea typeface="楷体_GB2312" pitchFamily="49" charset="-122"/>
              </a:rPr>
              <a:t>设一个</a:t>
            </a:r>
            <a:r>
              <a:rPr lang="zh-CN" altLang="en-US" sz="2800" i="0">
                <a:solidFill>
                  <a:srgbClr val="333399"/>
                </a:solidFill>
                <a:ea typeface="华文行楷" pitchFamily="2" charset="-122"/>
              </a:rPr>
              <a:t> </a:t>
            </a:r>
            <a:r>
              <a:rPr lang="en-US" altLang="zh-CN" sz="2800">
                <a:solidFill>
                  <a:srgbClr val="333399"/>
                </a:solidFill>
                <a:latin typeface="Arial" pitchFamily="34" charset="0"/>
                <a:ea typeface="华文行楷" pitchFamily="2" charset="-122"/>
              </a:rPr>
              <a:t>NFA  A</a:t>
            </a:r>
            <a:r>
              <a:rPr lang="en-US" altLang="zh-CN" sz="2800" i="0">
                <a:solidFill>
                  <a:srgbClr val="333399"/>
                </a:solidFill>
                <a:latin typeface="Arial" pitchFamily="34" charset="0"/>
                <a:ea typeface="华文行楷" pitchFamily="2" charset="-122"/>
              </a:rPr>
              <a:t> = (</a:t>
            </a:r>
            <a:r>
              <a:rPr lang="en-US" altLang="zh-CN" sz="2800">
                <a:solidFill>
                  <a:srgbClr val="333399"/>
                </a:solidFill>
                <a:latin typeface="Arial" pitchFamily="34" charset="0"/>
                <a:ea typeface="华文行楷" pitchFamily="2" charset="-122"/>
              </a:rPr>
              <a:t>Q,</a:t>
            </a:r>
            <a:r>
              <a:rPr lang="en-US" altLang="zh-CN" sz="2800" i="0">
                <a:solidFill>
                  <a:srgbClr val="333399"/>
                </a:solidFill>
                <a:latin typeface="Arial" pitchFamily="34" charset="0"/>
                <a:ea typeface="华文行楷" pitchFamily="2" charset="-122"/>
              </a:rPr>
              <a:t> </a:t>
            </a:r>
            <a:r>
              <a:rPr lang="en-US" altLang="zh-CN" sz="2800" i="0">
                <a:solidFill>
                  <a:srgbClr val="333399"/>
                </a:solidFill>
                <a:sym typeface="Symbol" pitchFamily="18" charset="2"/>
              </a:rPr>
              <a:t></a:t>
            </a:r>
            <a:r>
              <a:rPr lang="en-US" altLang="zh-CN" sz="2800">
                <a:solidFill>
                  <a:srgbClr val="333399"/>
                </a:solidFill>
                <a:latin typeface="Arial" pitchFamily="34" charset="0"/>
                <a:ea typeface="华文行楷" pitchFamily="2" charset="-122"/>
              </a:rPr>
              <a:t>, </a:t>
            </a:r>
            <a:r>
              <a:rPr lang="en-US" altLang="zh-CN" sz="2800">
                <a:solidFill>
                  <a:srgbClr val="333399"/>
                </a:solidFill>
                <a:latin typeface="Arial" pitchFamily="34" charset="0"/>
                <a:ea typeface="华文行楷" pitchFamily="2" charset="-122"/>
                <a:sym typeface="Symbol" pitchFamily="18" charset="2"/>
              </a:rPr>
              <a:t></a:t>
            </a:r>
            <a:r>
              <a:rPr lang="en-US" altLang="zh-CN" sz="2800">
                <a:solidFill>
                  <a:srgbClr val="333399"/>
                </a:solidFill>
                <a:latin typeface="Arial" pitchFamily="34" charset="0"/>
                <a:ea typeface="华文行楷" pitchFamily="2" charset="-122"/>
              </a:rPr>
              <a:t>, q</a:t>
            </a:r>
            <a:r>
              <a:rPr lang="en-US" altLang="zh-CN" sz="2800" baseline="-25000">
                <a:solidFill>
                  <a:srgbClr val="333399"/>
                </a:solidFill>
                <a:latin typeface="Arial" pitchFamily="34" charset="0"/>
                <a:ea typeface="华文行楷" pitchFamily="2" charset="-122"/>
              </a:rPr>
              <a:t>0 </a:t>
            </a:r>
            <a:r>
              <a:rPr lang="en-US" altLang="zh-CN" sz="2800">
                <a:solidFill>
                  <a:srgbClr val="333399"/>
                </a:solidFill>
                <a:latin typeface="Arial" pitchFamily="34" charset="0"/>
                <a:ea typeface="华文行楷" pitchFamily="2" charset="-122"/>
              </a:rPr>
              <a:t>, F </a:t>
            </a:r>
            <a:r>
              <a:rPr lang="en-US" altLang="zh-CN" sz="2800" i="0">
                <a:solidFill>
                  <a:srgbClr val="333399"/>
                </a:solidFill>
                <a:latin typeface="Arial" pitchFamily="34" charset="0"/>
                <a:ea typeface="华文行楷" pitchFamily="2" charset="-122"/>
              </a:rPr>
              <a:t>)</a:t>
            </a:r>
            <a:endParaRPr lang="en-US" altLang="zh-CN" sz="2800" i="0" baseline="-25000">
              <a:solidFill>
                <a:srgbClr val="333399"/>
              </a:solidFill>
              <a:latin typeface="Arial" pitchFamily="34" charset="0"/>
              <a:ea typeface="华文行楷" pitchFamily="2" charset="-122"/>
            </a:endParaRP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800" i="0">
                <a:solidFill>
                  <a:srgbClr val="333399"/>
                </a:solidFill>
                <a:ea typeface="华文行楷" pitchFamily="2" charset="-122"/>
              </a:rPr>
              <a:t>  </a:t>
            </a:r>
            <a:r>
              <a:rPr lang="en-US" altLang="zh-CN" sz="2800">
                <a:solidFill>
                  <a:srgbClr val="333399"/>
                </a:solidFill>
                <a:latin typeface="Arial" pitchFamily="34" charset="0"/>
                <a:ea typeface="华文行楷" pitchFamily="2" charset="-122"/>
                <a:sym typeface="Symbol" pitchFamily="18" charset="2"/>
              </a:rPr>
              <a:t> :  Q </a:t>
            </a:r>
            <a:r>
              <a:rPr lang="en-US" altLang="zh-CN" sz="2800" i="0">
                <a:solidFill>
                  <a:srgbClr val="333399"/>
                </a:solidFill>
                <a:latin typeface="Arial" pitchFamily="34" charset="0"/>
                <a:ea typeface="华文行楷" pitchFamily="2" charset="-122"/>
                <a:sym typeface="Symbol" pitchFamily="18" charset="2"/>
              </a:rPr>
              <a:t> </a:t>
            </a:r>
            <a:r>
              <a:rPr lang="en-US" altLang="zh-CN" sz="2800" i="0">
                <a:solidFill>
                  <a:srgbClr val="333399"/>
                </a:solidFill>
                <a:sym typeface="Symbol" pitchFamily="18" charset="2"/>
              </a:rPr>
              <a:t></a:t>
            </a:r>
            <a:r>
              <a:rPr lang="en-US" altLang="zh-CN" sz="2800">
                <a:solidFill>
                  <a:srgbClr val="333399"/>
                </a:solidFill>
                <a:latin typeface="Arial" pitchFamily="34" charset="0"/>
                <a:ea typeface="华文行楷" pitchFamily="2" charset="-122"/>
                <a:sym typeface="Symbol" pitchFamily="18" charset="2"/>
              </a:rPr>
              <a:t> </a:t>
            </a:r>
            <a:r>
              <a:rPr lang="en-US" altLang="zh-CN" sz="2800" i="0">
                <a:solidFill>
                  <a:srgbClr val="333399"/>
                </a:solidFill>
                <a:latin typeface="Arial" pitchFamily="34" charset="0"/>
                <a:ea typeface="华文行楷" pitchFamily="2" charset="-122"/>
                <a:sym typeface="Symbol" pitchFamily="18" charset="2"/>
              </a:rPr>
              <a:t> </a:t>
            </a:r>
            <a:r>
              <a:rPr lang="en-US" altLang="zh-CN" sz="2800">
                <a:solidFill>
                  <a:srgbClr val="333399"/>
                </a:solidFill>
                <a:latin typeface="Arial" pitchFamily="34" charset="0"/>
                <a:ea typeface="华文行楷" pitchFamily="2" charset="-122"/>
                <a:sym typeface="Symbol" pitchFamily="18" charset="2"/>
              </a:rPr>
              <a:t>2</a:t>
            </a:r>
            <a:r>
              <a:rPr lang="en-US" altLang="zh-CN" sz="2800" baseline="30000">
                <a:solidFill>
                  <a:srgbClr val="333399"/>
                </a:solidFill>
                <a:latin typeface="Arial" pitchFamily="34" charset="0"/>
                <a:ea typeface="华文行楷" pitchFamily="2" charset="-122"/>
                <a:sym typeface="Symbol" pitchFamily="18" charset="2"/>
              </a:rPr>
              <a:t>Q</a:t>
            </a:r>
            <a:endParaRPr lang="en-US" altLang="zh-CN" sz="2800" baseline="30000">
              <a:solidFill>
                <a:srgbClr val="333399"/>
              </a:solidFill>
              <a:latin typeface="Arial" pitchFamily="34" charset="0"/>
              <a:ea typeface="华文行楷" pitchFamily="2" charset="-122"/>
            </a:endParaRP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800" i="0">
                <a:solidFill>
                  <a:srgbClr val="333399"/>
                </a:solidFill>
                <a:ea typeface="华文行楷" pitchFamily="2" charset="-122"/>
              </a:rPr>
              <a:t> </a:t>
            </a:r>
            <a:r>
              <a:rPr lang="zh-CN" altLang="en-US" sz="2800" i="0">
                <a:solidFill>
                  <a:srgbClr val="333399"/>
                </a:solidFill>
                <a:ea typeface="楷体_GB2312" pitchFamily="49" charset="-122"/>
              </a:rPr>
              <a:t>扩充定义</a:t>
            </a:r>
            <a:r>
              <a:rPr lang="zh-CN" altLang="en-US" sz="2800" i="0">
                <a:solidFill>
                  <a:srgbClr val="333399"/>
                </a:solidFill>
                <a:ea typeface="华文行楷" pitchFamily="2" charset="-122"/>
              </a:rPr>
              <a:t>  </a:t>
            </a:r>
            <a:r>
              <a:rPr lang="zh-CN" altLang="en-US" sz="2800">
                <a:latin typeface="Arial" pitchFamily="34" charset="0"/>
                <a:ea typeface="华文行楷" pitchFamily="2" charset="-122"/>
                <a:sym typeface="Symbol" pitchFamily="18" charset="2"/>
              </a:rPr>
              <a:t></a:t>
            </a:r>
            <a:r>
              <a:rPr lang="en-US" altLang="zh-CN" sz="2800">
                <a:latin typeface="Arial" pitchFamily="34" charset="0"/>
                <a:ea typeface="华文行楷" pitchFamily="2" charset="-122"/>
                <a:sym typeface="Symbol" pitchFamily="18" charset="2"/>
              </a:rPr>
              <a:t>:  Q </a:t>
            </a:r>
            <a:r>
              <a:rPr lang="en-US" altLang="zh-CN" sz="2800" i="0">
                <a:latin typeface="Arial" pitchFamily="34" charset="0"/>
                <a:ea typeface="华文行楷" pitchFamily="2" charset="-122"/>
                <a:sym typeface="Symbol" pitchFamily="18" charset="2"/>
              </a:rPr>
              <a:t> </a:t>
            </a:r>
            <a:r>
              <a:rPr lang="en-US" altLang="zh-CN" sz="2800" i="0">
                <a:sym typeface="Symbol" pitchFamily="18" charset="2"/>
              </a:rPr>
              <a:t>*</a:t>
            </a:r>
            <a:r>
              <a:rPr lang="en-US" altLang="zh-CN" sz="2800">
                <a:latin typeface="Arial" pitchFamily="34" charset="0"/>
                <a:ea typeface="华文行楷" pitchFamily="2" charset="-122"/>
                <a:sym typeface="Symbol" pitchFamily="18" charset="2"/>
              </a:rPr>
              <a:t> </a:t>
            </a:r>
            <a:r>
              <a:rPr lang="en-US" altLang="zh-CN" sz="2800" i="0">
                <a:latin typeface="Arial" pitchFamily="34" charset="0"/>
                <a:ea typeface="华文行楷" pitchFamily="2" charset="-122"/>
                <a:sym typeface="Symbol" pitchFamily="18" charset="2"/>
              </a:rPr>
              <a:t> </a:t>
            </a:r>
            <a:r>
              <a:rPr lang="en-US" altLang="zh-CN" sz="2800">
                <a:latin typeface="Arial" pitchFamily="34" charset="0"/>
                <a:ea typeface="华文行楷" pitchFamily="2" charset="-122"/>
                <a:sym typeface="Symbol" pitchFamily="18" charset="2"/>
              </a:rPr>
              <a:t>2</a:t>
            </a:r>
            <a:r>
              <a:rPr lang="en-US" altLang="zh-CN" sz="2800" baseline="30000">
                <a:latin typeface="Arial" pitchFamily="34" charset="0"/>
                <a:ea typeface="华文行楷" pitchFamily="2" charset="-122"/>
                <a:sym typeface="Symbol" pitchFamily="18" charset="2"/>
              </a:rPr>
              <a:t>Q </a:t>
            </a:r>
            <a:endParaRPr lang="en-US" altLang="zh-CN" sz="2800" i="0">
              <a:latin typeface="Arial" pitchFamily="34" charset="0"/>
              <a:ea typeface="华文行楷" pitchFamily="2" charset="-122"/>
            </a:endParaRP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800" i="0">
                <a:ea typeface="华文行楷" pitchFamily="2" charset="-122"/>
              </a:rPr>
              <a:t> </a:t>
            </a:r>
            <a:r>
              <a:rPr lang="zh-CN" altLang="en-US" sz="2800" i="0">
                <a:ea typeface="楷体_GB2312" pitchFamily="49" charset="-122"/>
              </a:rPr>
              <a:t>对任何</a:t>
            </a:r>
            <a:r>
              <a:rPr lang="en-US" altLang="zh-CN" sz="2800">
                <a:latin typeface="Arial" pitchFamily="34" charset="0"/>
                <a:ea typeface="华文行楷" pitchFamily="2" charset="-122"/>
              </a:rPr>
              <a:t>q</a:t>
            </a:r>
            <a:r>
              <a:rPr lang="en-US" altLang="zh-CN" sz="2800" i="0">
                <a:ea typeface="华文行楷" pitchFamily="2" charset="-122"/>
                <a:sym typeface="Symbol" pitchFamily="18" charset="2"/>
              </a:rPr>
              <a:t>  </a:t>
            </a:r>
            <a:r>
              <a:rPr lang="en-US" altLang="zh-CN" sz="2800">
                <a:latin typeface="Arial" pitchFamily="34" charset="0"/>
                <a:ea typeface="华文行楷" pitchFamily="2" charset="-122"/>
                <a:sym typeface="Symbol" pitchFamily="18" charset="2"/>
              </a:rPr>
              <a:t>Q</a:t>
            </a:r>
            <a:r>
              <a:rPr lang="zh-CN" altLang="en-US" sz="2800">
                <a:latin typeface="Arial" pitchFamily="34" charset="0"/>
                <a:ea typeface="华文行楷" pitchFamily="2" charset="-122"/>
                <a:sym typeface="Symbol" pitchFamily="18" charset="2"/>
              </a:rPr>
              <a:t>，</a:t>
            </a:r>
            <a:r>
              <a:rPr lang="zh-CN" altLang="en-US" sz="2800" i="0">
                <a:latin typeface="Arial" pitchFamily="34" charset="0"/>
                <a:ea typeface="楷体_GB2312" pitchFamily="49" charset="-122"/>
                <a:sym typeface="Symbol" pitchFamily="18" charset="2"/>
              </a:rPr>
              <a:t>定义</a:t>
            </a:r>
            <a:r>
              <a:rPr lang="zh-CN" altLang="en-US" sz="2800" i="0">
                <a:latin typeface="Arial" pitchFamily="34" charset="0"/>
                <a:ea typeface="华文行楷" pitchFamily="2" charset="-122"/>
                <a:sym typeface="Symbol" pitchFamily="18" charset="2"/>
              </a:rPr>
              <a:t>：</a:t>
            </a:r>
            <a:endParaRPr lang="zh-CN" altLang="en-US" sz="2800" i="0">
              <a:ea typeface="华文行楷" pitchFamily="2" charset="-122"/>
            </a:endParaRPr>
          </a:p>
          <a:p>
            <a:pPr algn="l">
              <a:buClr>
                <a:srgbClr val="800080"/>
              </a:buClr>
              <a:buFont typeface="Wingdings" pitchFamily="2" charset="2"/>
              <a:buChar char=" "/>
            </a:pPr>
            <a:r>
              <a:rPr lang="zh-CN" altLang="en-US" sz="1000" i="0">
                <a:solidFill>
                  <a:srgbClr val="333399"/>
                </a:solidFill>
                <a:ea typeface="楷体_GB2312" pitchFamily="49" charset="-122"/>
              </a:rPr>
              <a:t> </a:t>
            </a:r>
          </a:p>
          <a:p>
            <a:pPr algn="l">
              <a:buClr>
                <a:srgbClr val="800080"/>
              </a:buClr>
              <a:buFont typeface="Wingdings" pitchFamily="2" charset="2"/>
              <a:buNone/>
            </a:pPr>
            <a:r>
              <a:rPr lang="zh-CN" altLang="en-US" sz="2400" i="0">
                <a:ea typeface="华文行楷" pitchFamily="2" charset="-122"/>
              </a:rPr>
              <a:t>     </a:t>
            </a:r>
            <a:r>
              <a:rPr lang="en-US" altLang="zh-CN" sz="2400">
                <a:solidFill>
                  <a:srgbClr val="333399"/>
                </a:solidFill>
                <a:latin typeface="Arial" pitchFamily="34" charset="0"/>
                <a:ea typeface="华文行楷" pitchFamily="2" charset="-122"/>
              </a:rPr>
              <a:t>1 </a:t>
            </a:r>
            <a:r>
              <a:rPr lang="en-US" altLang="zh-CN" sz="2400">
                <a:latin typeface="Arial" pitchFamily="34" charset="0"/>
                <a:ea typeface="华文行楷" pitchFamily="2" charset="-122"/>
                <a:sym typeface="Symbol" pitchFamily="18" charset="2"/>
              </a:rPr>
              <a:t> (</a:t>
            </a:r>
            <a:r>
              <a:rPr lang="en-US" altLang="zh-CN" sz="2400">
                <a:latin typeface="Arial" pitchFamily="34" charset="0"/>
                <a:ea typeface="华文行楷" pitchFamily="2" charset="-122"/>
              </a:rPr>
              <a:t>q</a:t>
            </a:r>
            <a:r>
              <a:rPr lang="en-US" altLang="zh-CN" sz="2400" baseline="-25000">
                <a:latin typeface="Arial" pitchFamily="34" charset="0"/>
                <a:ea typeface="华文行楷" pitchFamily="2" charset="-122"/>
              </a:rPr>
              <a:t> </a:t>
            </a:r>
            <a:r>
              <a:rPr lang="en-US" altLang="zh-CN" sz="2400">
                <a:latin typeface="Arial" pitchFamily="34" charset="0"/>
                <a:ea typeface="华文行楷" pitchFamily="2" charset="-122"/>
                <a:sym typeface="Symbol" pitchFamily="18" charset="2"/>
              </a:rPr>
              <a:t>, </a:t>
            </a:r>
            <a:r>
              <a:rPr lang="en-US" altLang="zh-CN" sz="2400">
                <a:ea typeface="华文行楷" pitchFamily="2" charset="-122"/>
                <a:sym typeface="Symbol" pitchFamily="18" charset="2"/>
              </a:rPr>
              <a:t></a:t>
            </a:r>
            <a:r>
              <a:rPr lang="en-US" altLang="zh-CN" sz="2400">
                <a:latin typeface="Arial" pitchFamily="34" charset="0"/>
                <a:ea typeface="华文行楷" pitchFamily="2" charset="-122"/>
                <a:sym typeface="Symbol" pitchFamily="18" charset="2"/>
              </a:rPr>
              <a:t>) = { </a:t>
            </a:r>
            <a:r>
              <a:rPr lang="en-US" altLang="zh-CN" sz="2400">
                <a:latin typeface="Arial" pitchFamily="34" charset="0"/>
                <a:ea typeface="华文行楷" pitchFamily="2" charset="-122"/>
              </a:rPr>
              <a:t>q }</a:t>
            </a: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Wingdings" pitchFamily="2" charset="2"/>
              <a:buNone/>
            </a:pPr>
            <a:r>
              <a:rPr lang="en-US" altLang="zh-CN" sz="2400" i="0">
                <a:ea typeface="华文行楷" pitchFamily="2" charset="-122"/>
              </a:rPr>
              <a:t>     </a:t>
            </a:r>
            <a:r>
              <a:rPr lang="en-US" altLang="zh-CN" sz="2400">
                <a:solidFill>
                  <a:srgbClr val="333399"/>
                </a:solidFill>
                <a:latin typeface="Arial" pitchFamily="34" charset="0"/>
                <a:ea typeface="华文行楷" pitchFamily="2" charset="-122"/>
              </a:rPr>
              <a:t>2 </a:t>
            </a:r>
            <a:r>
              <a:rPr lang="zh-CN" altLang="en-US" sz="2400" i="0">
                <a:latin typeface="Arial" pitchFamily="34" charset="0"/>
                <a:ea typeface="楷体_GB2312" pitchFamily="49" charset="-122"/>
              </a:rPr>
              <a:t>若</a:t>
            </a:r>
            <a:r>
              <a:rPr lang="en-US" altLang="zh-CN" sz="2400">
                <a:latin typeface="Arial" pitchFamily="34" charset="0"/>
                <a:ea typeface="华文行楷" pitchFamily="2" charset="-122"/>
              </a:rPr>
              <a:t>w = xa, </a:t>
            </a:r>
            <a:r>
              <a:rPr lang="zh-CN" altLang="en-US" sz="2400" i="0">
                <a:latin typeface="Arial" pitchFamily="34" charset="0"/>
                <a:ea typeface="楷体_GB2312" pitchFamily="49" charset="-122"/>
              </a:rPr>
              <a:t>其中</a:t>
            </a:r>
            <a:r>
              <a:rPr lang="zh-CN" altLang="en-US" sz="2400" i="0">
                <a:latin typeface="Arial" pitchFamily="34" charset="0"/>
                <a:ea typeface="华文行楷" pitchFamily="2" charset="-122"/>
              </a:rPr>
              <a:t> </a:t>
            </a:r>
            <a:r>
              <a:rPr lang="en-US" altLang="zh-CN" sz="2400">
                <a:latin typeface="Arial" pitchFamily="34" charset="0"/>
                <a:ea typeface="华文行楷" pitchFamily="2" charset="-122"/>
              </a:rPr>
              <a:t>x </a:t>
            </a:r>
            <a:r>
              <a:rPr lang="en-US" altLang="zh-CN" i="0">
                <a:latin typeface="Arial" pitchFamily="34" charset="0"/>
                <a:ea typeface="华文行楷" pitchFamily="2" charset="-122"/>
                <a:sym typeface="Symbol" pitchFamily="18" charset="2"/>
              </a:rPr>
              <a:t></a:t>
            </a:r>
            <a:r>
              <a:rPr lang="en-US" altLang="zh-CN" sz="2400" i="0">
                <a:latin typeface="Arial" pitchFamily="34" charset="0"/>
                <a:ea typeface="华文行楷" pitchFamily="2" charset="-122"/>
              </a:rPr>
              <a:t> </a:t>
            </a:r>
            <a:r>
              <a:rPr lang="en-US" altLang="zh-CN" sz="2400" i="0">
                <a:sym typeface="Symbol" pitchFamily="18" charset="2"/>
              </a:rPr>
              <a:t>*</a:t>
            </a:r>
            <a:r>
              <a:rPr lang="en-US" altLang="zh-CN" sz="2400">
                <a:latin typeface="Arial" pitchFamily="34" charset="0"/>
                <a:ea typeface="华文行楷" pitchFamily="2" charset="-122"/>
                <a:sym typeface="Symbol" pitchFamily="18" charset="2"/>
              </a:rPr>
              <a:t> </a:t>
            </a:r>
            <a:r>
              <a:rPr lang="en-US" altLang="zh-CN" sz="2400">
                <a:latin typeface="Arial" pitchFamily="34" charset="0"/>
                <a:ea typeface="华文行楷" pitchFamily="2" charset="-122"/>
              </a:rPr>
              <a:t>, a </a:t>
            </a:r>
            <a:r>
              <a:rPr lang="en-US" altLang="zh-CN" sz="2400" i="0">
                <a:latin typeface="Arial" pitchFamily="34" charset="0"/>
                <a:ea typeface="华文行楷" pitchFamily="2" charset="-122"/>
                <a:sym typeface="Symbol" pitchFamily="18" charset="2"/>
              </a:rPr>
              <a:t></a:t>
            </a:r>
            <a:r>
              <a:rPr lang="en-US" altLang="zh-CN" sz="2400" i="0">
                <a:latin typeface="Arial" pitchFamily="34" charset="0"/>
                <a:ea typeface="华文行楷" pitchFamily="2" charset="-122"/>
              </a:rPr>
              <a:t> </a:t>
            </a:r>
            <a:r>
              <a:rPr lang="en-US" altLang="zh-CN" sz="2400" i="0">
                <a:sym typeface="Symbol" pitchFamily="18" charset="2"/>
              </a:rPr>
              <a:t></a:t>
            </a:r>
            <a:r>
              <a:rPr lang="en-US" altLang="zh-CN" sz="2400">
                <a:latin typeface="Arial" pitchFamily="34" charset="0"/>
                <a:ea typeface="华文行楷" pitchFamily="2" charset="-122"/>
              </a:rPr>
              <a:t>, </a:t>
            </a:r>
            <a:r>
              <a:rPr lang="zh-CN" altLang="en-US" sz="2400" i="0">
                <a:latin typeface="Arial" pitchFamily="34" charset="0"/>
                <a:ea typeface="楷体_GB2312" pitchFamily="49" charset="-122"/>
              </a:rPr>
              <a:t>并且假设</a:t>
            </a:r>
          </a:p>
          <a:p>
            <a:pPr algn="l">
              <a:buClr>
                <a:srgbClr val="800080"/>
              </a:buClr>
              <a:buFont typeface="Wingdings" pitchFamily="2" charset="2"/>
              <a:buChar char=" "/>
            </a:pPr>
            <a:r>
              <a:rPr lang="zh-CN" altLang="en-US" sz="1000" i="0">
                <a:solidFill>
                  <a:srgbClr val="333399"/>
                </a:solidFill>
                <a:ea typeface="楷体_GB2312" pitchFamily="49" charset="-122"/>
              </a:rPr>
              <a:t> </a:t>
            </a:r>
          </a:p>
          <a:p>
            <a:pPr algn="l">
              <a:buClr>
                <a:srgbClr val="800080"/>
              </a:buClr>
              <a:buFont typeface="Wingdings" pitchFamily="2" charset="2"/>
              <a:buNone/>
            </a:pPr>
            <a:r>
              <a:rPr lang="zh-CN" altLang="en-US" sz="2400" i="0">
                <a:latin typeface="Arial" pitchFamily="34" charset="0"/>
                <a:ea typeface="华文行楷" pitchFamily="2" charset="-122"/>
              </a:rPr>
              <a:t>        </a:t>
            </a:r>
            <a:r>
              <a:rPr lang="zh-CN" altLang="en-US" sz="2400">
                <a:latin typeface="Arial" pitchFamily="34" charset="0"/>
                <a:ea typeface="华文行楷" pitchFamily="2" charset="-122"/>
                <a:sym typeface="Symbol" pitchFamily="18" charset="2"/>
              </a:rPr>
              <a:t> </a:t>
            </a:r>
            <a:r>
              <a:rPr lang="en-US" altLang="zh-CN" sz="2400">
                <a:latin typeface="Arial" pitchFamily="34" charset="0"/>
                <a:ea typeface="华文行楷" pitchFamily="2" charset="-122"/>
                <a:sym typeface="Symbol" pitchFamily="18" charset="2"/>
              </a:rPr>
              <a:t>( </a:t>
            </a:r>
            <a:r>
              <a:rPr lang="en-US" altLang="zh-CN" sz="2400">
                <a:latin typeface="Arial" pitchFamily="34" charset="0"/>
                <a:ea typeface="华文行楷" pitchFamily="2" charset="-122"/>
              </a:rPr>
              <a:t>q</a:t>
            </a:r>
            <a:r>
              <a:rPr lang="en-US" altLang="zh-CN" sz="2400" baseline="-25000">
                <a:latin typeface="Arial" pitchFamily="34" charset="0"/>
                <a:ea typeface="华文行楷" pitchFamily="2" charset="-122"/>
              </a:rPr>
              <a:t> </a:t>
            </a:r>
            <a:r>
              <a:rPr lang="en-US" altLang="zh-CN" sz="2400">
                <a:latin typeface="Arial" pitchFamily="34" charset="0"/>
                <a:ea typeface="华文行楷" pitchFamily="2" charset="-122"/>
                <a:sym typeface="Symbol" pitchFamily="18" charset="2"/>
              </a:rPr>
              <a:t>, x) = { p</a:t>
            </a:r>
            <a:r>
              <a:rPr lang="en-US" altLang="zh-CN" sz="2400" baseline="-25000">
                <a:latin typeface="Arial" pitchFamily="34" charset="0"/>
                <a:ea typeface="华文行楷" pitchFamily="2" charset="-122"/>
                <a:sym typeface="Symbol" pitchFamily="18" charset="2"/>
              </a:rPr>
              <a:t>1 </a:t>
            </a:r>
            <a:r>
              <a:rPr lang="en-US" altLang="zh-CN" sz="2400">
                <a:latin typeface="Arial" pitchFamily="34" charset="0"/>
                <a:ea typeface="华文行楷" pitchFamily="2" charset="-122"/>
                <a:sym typeface="Symbol" pitchFamily="18" charset="2"/>
              </a:rPr>
              <a:t>, p</a:t>
            </a:r>
            <a:r>
              <a:rPr lang="en-US" altLang="zh-CN" sz="2400" baseline="-25000">
                <a:latin typeface="Arial" pitchFamily="34" charset="0"/>
                <a:ea typeface="华文行楷" pitchFamily="2" charset="-122"/>
                <a:sym typeface="Symbol" pitchFamily="18" charset="2"/>
              </a:rPr>
              <a:t>2 </a:t>
            </a:r>
            <a:r>
              <a:rPr lang="en-US" altLang="zh-CN" sz="2400">
                <a:latin typeface="Arial" pitchFamily="34" charset="0"/>
                <a:ea typeface="华文行楷" pitchFamily="2" charset="-122"/>
                <a:sym typeface="Symbol" pitchFamily="18" charset="2"/>
              </a:rPr>
              <a:t>, </a:t>
            </a:r>
            <a:r>
              <a:rPr lang="en-US" altLang="zh-CN" sz="2400" i="0">
                <a:latin typeface="华文行楷" pitchFamily="2" charset="-122"/>
                <a:ea typeface="华文行楷" pitchFamily="2" charset="-122"/>
                <a:sym typeface="Symbol" pitchFamily="18" charset="2"/>
              </a:rPr>
              <a:t> </a:t>
            </a:r>
            <a:r>
              <a:rPr lang="en-US" altLang="zh-CN" sz="2400">
                <a:latin typeface="Arial" pitchFamily="34" charset="0"/>
                <a:ea typeface="华文行楷" pitchFamily="2" charset="-122"/>
                <a:sym typeface="Symbol" pitchFamily="18" charset="2"/>
              </a:rPr>
              <a:t>, p</a:t>
            </a:r>
            <a:r>
              <a:rPr lang="en-US" altLang="zh-CN" sz="2400" baseline="-25000">
                <a:latin typeface="Arial" pitchFamily="34" charset="0"/>
                <a:ea typeface="华文行楷" pitchFamily="2" charset="-122"/>
                <a:sym typeface="Symbol" pitchFamily="18" charset="2"/>
              </a:rPr>
              <a:t>k</a:t>
            </a:r>
            <a:r>
              <a:rPr lang="en-US" altLang="zh-CN" sz="2400">
                <a:latin typeface="Arial" pitchFamily="34" charset="0"/>
                <a:ea typeface="华文行楷" pitchFamily="2" charset="-122"/>
                <a:sym typeface="Symbol" pitchFamily="18" charset="2"/>
              </a:rPr>
              <a:t> },   </a:t>
            </a:r>
            <a:r>
              <a:rPr lang="zh-CN" altLang="en-US" sz="2400" i="0">
                <a:latin typeface="Arial" pitchFamily="34" charset="0"/>
                <a:ea typeface="楷体_GB2312" pitchFamily="49" charset="-122"/>
              </a:rPr>
              <a:t>则</a:t>
            </a:r>
          </a:p>
          <a:p>
            <a:pPr algn="l">
              <a:buClr>
                <a:srgbClr val="800080"/>
              </a:buClr>
              <a:buFont typeface="Wingdings" pitchFamily="2" charset="2"/>
              <a:buChar char=" "/>
            </a:pPr>
            <a:r>
              <a:rPr lang="zh-CN" altLang="en-US" sz="1000" i="0">
                <a:solidFill>
                  <a:srgbClr val="333399"/>
                </a:solidFill>
                <a:ea typeface="楷体_GB2312" pitchFamily="49" charset="-122"/>
              </a:rPr>
              <a:t>  </a:t>
            </a:r>
          </a:p>
          <a:p>
            <a:pPr algn="l">
              <a:buClr>
                <a:srgbClr val="800080"/>
              </a:buClr>
              <a:buFont typeface="Wingdings" pitchFamily="2" charset="2"/>
              <a:buChar char=" "/>
            </a:pPr>
            <a:endParaRPr lang="zh-CN" altLang="en-US" sz="1000" i="0">
              <a:solidFill>
                <a:srgbClr val="333399"/>
              </a:solidFill>
              <a:ea typeface="楷体_GB2312" pitchFamily="49" charset="-122"/>
            </a:endParaRPr>
          </a:p>
          <a:p>
            <a:pPr algn="l">
              <a:buClr>
                <a:srgbClr val="800080"/>
              </a:buClr>
              <a:buFont typeface="Wingdings" pitchFamily="2" charset="2"/>
              <a:buNone/>
            </a:pPr>
            <a:r>
              <a:rPr lang="zh-CN" altLang="en-US" sz="2400" i="0">
                <a:latin typeface="Arial" pitchFamily="34" charset="0"/>
                <a:ea typeface="华文行楷" pitchFamily="2" charset="-122"/>
              </a:rPr>
              <a:t>             </a:t>
            </a:r>
            <a:r>
              <a:rPr lang="zh-CN" altLang="en-US" sz="2400">
                <a:latin typeface="Arial" pitchFamily="34" charset="0"/>
                <a:ea typeface="华文行楷" pitchFamily="2" charset="-122"/>
                <a:sym typeface="Symbol" pitchFamily="18" charset="2"/>
              </a:rPr>
              <a:t> </a:t>
            </a:r>
            <a:r>
              <a:rPr lang="en-US" altLang="zh-CN" sz="2400">
                <a:latin typeface="Arial" pitchFamily="34" charset="0"/>
                <a:ea typeface="华文行楷" pitchFamily="2" charset="-122"/>
                <a:sym typeface="Symbol" pitchFamily="18" charset="2"/>
              </a:rPr>
              <a:t>( </a:t>
            </a:r>
            <a:r>
              <a:rPr lang="en-US" altLang="zh-CN" sz="2400">
                <a:latin typeface="Arial" pitchFamily="34" charset="0"/>
                <a:ea typeface="华文行楷" pitchFamily="2" charset="-122"/>
              </a:rPr>
              <a:t>q</a:t>
            </a:r>
            <a:r>
              <a:rPr lang="en-US" altLang="zh-CN" sz="2400" baseline="-25000">
                <a:latin typeface="Arial" pitchFamily="34" charset="0"/>
                <a:ea typeface="华文行楷" pitchFamily="2" charset="-122"/>
              </a:rPr>
              <a:t> </a:t>
            </a:r>
            <a:r>
              <a:rPr lang="en-US" altLang="zh-CN" sz="2400">
                <a:latin typeface="Arial" pitchFamily="34" charset="0"/>
                <a:ea typeface="华文行楷" pitchFamily="2" charset="-122"/>
                <a:sym typeface="Symbol" pitchFamily="18" charset="2"/>
              </a:rPr>
              <a:t>, w) =  </a:t>
            </a:r>
            <a:r>
              <a:rPr lang="en-US" altLang="zh-CN" sz="2400" i="0">
                <a:latin typeface="Arial" pitchFamily="34" charset="0"/>
                <a:ea typeface="华文行楷" pitchFamily="2" charset="-122"/>
                <a:sym typeface="Symbol" pitchFamily="18" charset="2"/>
              </a:rPr>
              <a:t></a:t>
            </a:r>
            <a:r>
              <a:rPr lang="en-US" altLang="zh-CN" sz="2400">
                <a:latin typeface="Arial" pitchFamily="34" charset="0"/>
                <a:ea typeface="华文行楷" pitchFamily="2" charset="-122"/>
                <a:sym typeface="Symbol" pitchFamily="18" charset="2"/>
              </a:rPr>
              <a:t>   ( </a:t>
            </a:r>
            <a:r>
              <a:rPr lang="en-US" altLang="zh-CN" sz="2400">
                <a:latin typeface="Arial" pitchFamily="34" charset="0"/>
                <a:ea typeface="华文行楷" pitchFamily="2" charset="-122"/>
              </a:rPr>
              <a:t>p</a:t>
            </a:r>
            <a:r>
              <a:rPr lang="en-US" altLang="zh-CN" sz="2400" baseline="-25000">
                <a:latin typeface="Arial" pitchFamily="34" charset="0"/>
                <a:ea typeface="华文行楷" pitchFamily="2" charset="-122"/>
              </a:rPr>
              <a:t>i</a:t>
            </a:r>
            <a:r>
              <a:rPr lang="en-US" altLang="zh-CN" sz="2400">
                <a:latin typeface="Arial" pitchFamily="34" charset="0"/>
                <a:ea typeface="华文行楷" pitchFamily="2" charset="-122"/>
              </a:rPr>
              <a:t> </a:t>
            </a:r>
            <a:r>
              <a:rPr lang="en-US" altLang="zh-CN" sz="2400">
                <a:latin typeface="Arial" pitchFamily="34" charset="0"/>
                <a:ea typeface="华文行楷" pitchFamily="2" charset="-122"/>
                <a:sym typeface="Symbol" pitchFamily="18" charset="2"/>
              </a:rPr>
              <a:t>, a ) </a:t>
            </a:r>
          </a:p>
        </p:txBody>
      </p:sp>
      <p:sp>
        <p:nvSpPr>
          <p:cNvPr id="65550" name="Text Box 14"/>
          <p:cNvSpPr txBox="1">
            <a:spLocks noChangeArrowheads="1"/>
          </p:cNvSpPr>
          <p:nvPr/>
        </p:nvSpPr>
        <p:spPr bwMode="auto">
          <a:xfrm>
            <a:off x="3984625" y="6332538"/>
            <a:ext cx="587375" cy="336550"/>
          </a:xfrm>
          <a:prstGeom prst="rect">
            <a:avLst/>
          </a:prstGeom>
          <a:noFill/>
          <a:ln w="9525">
            <a:noFill/>
            <a:miter lim="800000"/>
            <a:headEnd/>
            <a:tailEnd/>
          </a:ln>
          <a:effectLst/>
        </p:spPr>
        <p:txBody>
          <a:bodyPr wrap="none">
            <a:spAutoFit/>
          </a:bodyPr>
          <a:lstStyle/>
          <a:p>
            <a:pPr algn="l"/>
            <a:r>
              <a:rPr lang="en-US" altLang="zh-CN" sz="1600">
                <a:latin typeface="Arial" pitchFamily="34" charset="0"/>
              </a:rPr>
              <a:t>i = 1</a:t>
            </a:r>
          </a:p>
        </p:txBody>
      </p:sp>
      <p:sp>
        <p:nvSpPr>
          <p:cNvPr id="65551" name="Text Box 15"/>
          <p:cNvSpPr txBox="1">
            <a:spLocks noChangeArrowheads="1"/>
          </p:cNvSpPr>
          <p:nvPr/>
        </p:nvSpPr>
        <p:spPr bwMode="auto">
          <a:xfrm>
            <a:off x="4122738" y="5907088"/>
            <a:ext cx="296862" cy="336550"/>
          </a:xfrm>
          <a:prstGeom prst="rect">
            <a:avLst/>
          </a:prstGeom>
          <a:noFill/>
          <a:ln w="9525">
            <a:noFill/>
            <a:miter lim="800000"/>
            <a:headEnd/>
            <a:tailEnd/>
          </a:ln>
          <a:effectLst/>
        </p:spPr>
        <p:txBody>
          <a:bodyPr>
            <a:spAutoFit/>
          </a:bodyPr>
          <a:lstStyle/>
          <a:p>
            <a:pPr algn="l"/>
            <a:r>
              <a:rPr lang="en-US" altLang="zh-CN" sz="1600">
                <a:latin typeface="Arial" pitchFamily="34" charset="0"/>
              </a:rPr>
              <a:t>k</a:t>
            </a:r>
          </a:p>
        </p:txBody>
      </p:sp>
      <p:sp>
        <p:nvSpPr>
          <p:cNvPr id="65552" name="Rectangle 16"/>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65553" name="Text Box 17">
            <a:hlinkClick r:id="rId2" action="ppaction://hlinksldjump"/>
          </p:cNvPr>
          <p:cNvSpPr txBox="1">
            <a:spLocks noChangeArrowheads="1"/>
          </p:cNvSpPr>
          <p:nvPr/>
        </p:nvSpPr>
        <p:spPr bwMode="auto">
          <a:xfrm>
            <a:off x="827088" y="1193800"/>
            <a:ext cx="66246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扩展转移函数适合于输入字符串</a:t>
            </a:r>
          </a:p>
        </p:txBody>
      </p:sp>
      <p:sp>
        <p:nvSpPr>
          <p:cNvPr id="7" name="文本框 6">
            <a:extLst>
              <a:ext uri="{FF2B5EF4-FFF2-40B4-BE49-F238E27FC236}">
                <a16:creationId xmlns:a16="http://schemas.microsoft.com/office/drawing/2014/main" id="{9BBFB0B1-E073-FA4F-8EE8-F19D277396D5}"/>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51</a:t>
            </a:r>
            <a:endParaRPr kumimoji="1" lang="zh-CN" altLang="en-US" sz="2000" b="0" i="0" dirty="0">
              <a:solidFill>
                <a:srgbClr val="000066"/>
              </a:solidFill>
            </a:endParaRPr>
          </a:p>
        </p:txBody>
      </p:sp>
    </p:spTree>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54" name="Rectangle 30"/>
          <p:cNvSpPr>
            <a:spLocks noChangeArrowheads="1"/>
          </p:cNvSpPr>
          <p:nvPr/>
        </p:nvSpPr>
        <p:spPr bwMode="auto">
          <a:xfrm>
            <a:off x="5073650" y="2287588"/>
            <a:ext cx="3962400" cy="3805237"/>
          </a:xfrm>
          <a:prstGeom prst="rect">
            <a:avLst/>
          </a:prstGeom>
          <a:noFill/>
          <a:ln w="9525">
            <a:noFill/>
            <a:miter lim="800000"/>
            <a:headEnd/>
            <a:tailEnd/>
          </a:ln>
          <a:effectLst/>
        </p:spPr>
        <p:txBody>
          <a:bodyPr>
            <a:spAutoFit/>
          </a:bodyPr>
          <a:lstStyle/>
          <a:p>
            <a:pPr algn="l">
              <a:spcBef>
                <a:spcPct val="50000"/>
              </a:spcBef>
              <a:buFont typeface="Symbol" pitchFamily="18" charset="2"/>
              <a:buChar char="-"/>
            </a:pPr>
            <a:r>
              <a:rPr lang="en-US" altLang="zh-CN" sz="2800" i="0">
                <a:ea typeface="华文行楷" pitchFamily="2" charset="-122"/>
              </a:rPr>
              <a:t> </a:t>
            </a:r>
            <a:r>
              <a:rPr lang="zh-CN" altLang="en-US" sz="2800" i="0">
                <a:ea typeface="楷体_GB2312" pitchFamily="49" charset="-122"/>
              </a:rPr>
              <a:t>举例</a:t>
            </a:r>
            <a:r>
              <a:rPr lang="zh-CN" altLang="en-US" sz="2800" i="0">
                <a:latin typeface="Arial" pitchFamily="34" charset="0"/>
                <a:ea typeface="华文行楷" pitchFamily="2" charset="-122"/>
              </a:rPr>
              <a:t> </a:t>
            </a:r>
          </a:p>
          <a:p>
            <a:pPr algn="l">
              <a:spcBef>
                <a:spcPct val="50000"/>
              </a:spcBef>
              <a:buFont typeface="Wingdings" pitchFamily="2" charset="2"/>
              <a:buNone/>
            </a:pPr>
            <a:r>
              <a:rPr lang="zh-CN" altLang="en-US" sz="2400">
                <a:solidFill>
                  <a:srgbClr val="333399"/>
                </a:solidFill>
                <a:latin typeface="Arial" pitchFamily="34" charset="0"/>
                <a:ea typeface="华文行楷" pitchFamily="2" charset="-122"/>
                <a:sym typeface="Symbol" pitchFamily="18" charset="2"/>
              </a:rPr>
              <a:t>     </a:t>
            </a:r>
            <a:r>
              <a:rPr lang="zh-CN" altLang="en-US" sz="2400">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rPr>
              <a:t>p</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ea typeface="华文行楷" pitchFamily="2" charset="-122"/>
                <a:sym typeface="Symbol" pitchFamily="18" charset="2"/>
              </a:rPr>
              <a:t> </a:t>
            </a:r>
            <a:r>
              <a:rPr lang="en-US" altLang="zh-CN" sz="2400">
                <a:solidFill>
                  <a:srgbClr val="333399"/>
                </a:solidFill>
                <a:latin typeface="Arial" pitchFamily="34" charset="0"/>
                <a:ea typeface="华文行楷" pitchFamily="2" charset="-122"/>
                <a:sym typeface="Symbol" pitchFamily="18" charset="2"/>
              </a:rPr>
              <a:t>)</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 p }</a:t>
            </a:r>
            <a:r>
              <a:rPr lang="en-US" altLang="zh-CN" sz="2400" baseline="-25000">
                <a:solidFill>
                  <a:srgbClr val="333399"/>
                </a:solidFill>
                <a:latin typeface="Arial" pitchFamily="34" charset="0"/>
                <a:ea typeface="华文行楷" pitchFamily="2" charset="-122"/>
              </a:rPr>
              <a:t> </a:t>
            </a:r>
            <a:endParaRPr lang="en-US" altLang="zh-CN" sz="2400">
              <a:solidFill>
                <a:srgbClr val="333399"/>
              </a:solidFill>
              <a:latin typeface="Arial" pitchFamily="34" charset="0"/>
              <a:ea typeface="华文行楷" pitchFamily="2" charset="-122"/>
              <a:sym typeface="Symbol" pitchFamily="18" charset="2"/>
            </a:endParaRPr>
          </a:p>
          <a:p>
            <a:pPr algn="l">
              <a:spcBef>
                <a:spcPct val="50000"/>
              </a:spcBef>
              <a:buFont typeface="Wingdings" pitchFamily="2" charset="2"/>
              <a:buNone/>
            </a:pPr>
            <a:r>
              <a:rPr lang="en-US" altLang="zh-CN" sz="2400">
                <a:solidFill>
                  <a:srgbClr val="333399"/>
                </a:solidFill>
                <a:latin typeface="Arial" pitchFamily="34" charset="0"/>
                <a:ea typeface="华文行楷" pitchFamily="2" charset="-122"/>
                <a:sym typeface="Symbol" pitchFamily="18" charset="2"/>
              </a:rPr>
              <a:t>      ( </a:t>
            </a:r>
            <a:r>
              <a:rPr lang="en-US" altLang="zh-CN" sz="2400">
                <a:solidFill>
                  <a:srgbClr val="333399"/>
                </a:solidFill>
                <a:latin typeface="Arial" pitchFamily="34" charset="0"/>
                <a:ea typeface="华文行楷" pitchFamily="2" charset="-122"/>
              </a:rPr>
              <a:t>p</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0 )</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 q }</a:t>
            </a:r>
            <a:r>
              <a:rPr lang="en-US" altLang="zh-CN" sz="2400" baseline="-25000">
                <a:solidFill>
                  <a:srgbClr val="333399"/>
                </a:solidFill>
                <a:latin typeface="Arial" pitchFamily="34" charset="0"/>
                <a:ea typeface="华文行楷" pitchFamily="2" charset="-122"/>
              </a:rPr>
              <a:t> </a:t>
            </a:r>
          </a:p>
          <a:p>
            <a:pPr algn="l">
              <a:spcBef>
                <a:spcPct val="50000"/>
              </a:spcBef>
              <a:buFont typeface="Wingdings" pitchFamily="2" charset="2"/>
              <a:buNone/>
            </a:pPr>
            <a:r>
              <a:rPr lang="en-US" altLang="zh-CN" sz="2400">
                <a:solidFill>
                  <a:srgbClr val="333399"/>
                </a:solidFill>
                <a:latin typeface="Arial" pitchFamily="34" charset="0"/>
                <a:ea typeface="华文行楷" pitchFamily="2" charset="-122"/>
                <a:sym typeface="Symbol" pitchFamily="18" charset="2"/>
              </a:rPr>
              <a:t>      ( </a:t>
            </a:r>
            <a:r>
              <a:rPr lang="en-US" altLang="zh-CN" sz="2400">
                <a:solidFill>
                  <a:srgbClr val="333399"/>
                </a:solidFill>
                <a:latin typeface="Arial" pitchFamily="34" charset="0"/>
                <a:ea typeface="华文行楷" pitchFamily="2" charset="-122"/>
              </a:rPr>
              <a:t>p</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01 )</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 q , r }</a:t>
            </a:r>
            <a:r>
              <a:rPr lang="en-US" altLang="zh-CN" sz="2400" baseline="-25000">
                <a:solidFill>
                  <a:srgbClr val="333399"/>
                </a:solidFill>
                <a:latin typeface="Arial" pitchFamily="34" charset="0"/>
                <a:ea typeface="华文行楷" pitchFamily="2" charset="-122"/>
              </a:rPr>
              <a:t> </a:t>
            </a:r>
          </a:p>
          <a:p>
            <a:pPr algn="l">
              <a:spcBef>
                <a:spcPct val="50000"/>
              </a:spcBef>
              <a:buFont typeface="Wingdings" pitchFamily="2" charset="2"/>
              <a:buNone/>
            </a:pPr>
            <a:r>
              <a:rPr lang="en-US" altLang="zh-CN" sz="2400">
                <a:solidFill>
                  <a:srgbClr val="333399"/>
                </a:solidFill>
                <a:latin typeface="Arial" pitchFamily="34" charset="0"/>
                <a:ea typeface="华文行楷" pitchFamily="2" charset="-122"/>
                <a:sym typeface="Symbol" pitchFamily="18" charset="2"/>
              </a:rPr>
              <a:t>      (</a:t>
            </a:r>
            <a:r>
              <a:rPr lang="en-US" altLang="zh-CN" sz="2400">
                <a:solidFill>
                  <a:srgbClr val="333399"/>
                </a:solidFill>
                <a:latin typeface="Arial" pitchFamily="34" charset="0"/>
                <a:ea typeface="华文行楷" pitchFamily="2" charset="-122"/>
              </a:rPr>
              <a:t> p</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010 )</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 q }</a:t>
            </a:r>
            <a:r>
              <a:rPr lang="en-US" altLang="zh-CN" sz="2400" baseline="-25000">
                <a:solidFill>
                  <a:srgbClr val="333399"/>
                </a:solidFill>
                <a:latin typeface="Arial" pitchFamily="34" charset="0"/>
                <a:ea typeface="华文行楷" pitchFamily="2" charset="-122"/>
              </a:rPr>
              <a:t> </a:t>
            </a:r>
          </a:p>
          <a:p>
            <a:pPr algn="l">
              <a:spcBef>
                <a:spcPct val="50000"/>
              </a:spcBef>
              <a:buFont typeface="Wingdings" pitchFamily="2" charset="2"/>
              <a:buNone/>
            </a:pPr>
            <a:r>
              <a:rPr lang="en-US" altLang="zh-CN" sz="2400">
                <a:solidFill>
                  <a:srgbClr val="333399"/>
                </a:solidFill>
                <a:latin typeface="Arial" pitchFamily="34" charset="0"/>
                <a:ea typeface="华文行楷" pitchFamily="2" charset="-122"/>
                <a:sym typeface="Symbol" pitchFamily="18" charset="2"/>
              </a:rPr>
              <a:t>      (</a:t>
            </a:r>
            <a:r>
              <a:rPr lang="en-US" altLang="zh-CN" sz="2400">
                <a:solidFill>
                  <a:srgbClr val="333399"/>
                </a:solidFill>
                <a:latin typeface="Arial" pitchFamily="34" charset="0"/>
                <a:ea typeface="华文行楷" pitchFamily="2" charset="-122"/>
              </a:rPr>
              <a:t> p</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0100 )</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 q }</a:t>
            </a:r>
            <a:r>
              <a:rPr lang="en-US" altLang="zh-CN" sz="2400" baseline="-25000">
                <a:solidFill>
                  <a:srgbClr val="333399"/>
                </a:solidFill>
                <a:latin typeface="Arial" pitchFamily="34" charset="0"/>
                <a:ea typeface="华文行楷" pitchFamily="2" charset="-122"/>
              </a:rPr>
              <a:t> </a:t>
            </a:r>
          </a:p>
          <a:p>
            <a:pPr algn="l">
              <a:spcBef>
                <a:spcPct val="50000"/>
              </a:spcBef>
              <a:buFont typeface="Wingdings" pitchFamily="2" charset="2"/>
              <a:buNone/>
            </a:pPr>
            <a:r>
              <a:rPr lang="en-US" altLang="zh-CN" sz="2400">
                <a:solidFill>
                  <a:srgbClr val="333399"/>
                </a:solidFill>
                <a:latin typeface="Arial" pitchFamily="34" charset="0"/>
                <a:ea typeface="华文行楷" pitchFamily="2" charset="-122"/>
                <a:sym typeface="Symbol" pitchFamily="18" charset="2"/>
              </a:rPr>
              <a:t>      (</a:t>
            </a:r>
            <a:r>
              <a:rPr lang="en-US" altLang="zh-CN" sz="2400">
                <a:solidFill>
                  <a:srgbClr val="333399"/>
                </a:solidFill>
                <a:latin typeface="Arial" pitchFamily="34" charset="0"/>
                <a:ea typeface="华文行楷" pitchFamily="2" charset="-122"/>
              </a:rPr>
              <a:t> p</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01001 ) = { q , r }</a:t>
            </a:r>
            <a:r>
              <a:rPr lang="en-US" altLang="zh-CN" sz="2400" baseline="-25000">
                <a:solidFill>
                  <a:srgbClr val="333399"/>
                </a:solidFill>
                <a:latin typeface="Arial" pitchFamily="34" charset="0"/>
                <a:ea typeface="华文行楷" pitchFamily="2" charset="-122"/>
              </a:rPr>
              <a:t> </a:t>
            </a:r>
          </a:p>
        </p:txBody>
      </p:sp>
      <p:sp>
        <p:nvSpPr>
          <p:cNvPr id="77855" name="Text Box 31"/>
          <p:cNvSpPr txBox="1">
            <a:spLocks noChangeArrowheads="1"/>
          </p:cNvSpPr>
          <p:nvPr/>
        </p:nvSpPr>
        <p:spPr bwMode="auto">
          <a:xfrm>
            <a:off x="1857375" y="2984500"/>
            <a:ext cx="304800" cy="466725"/>
          </a:xfrm>
          <a:prstGeom prst="rect">
            <a:avLst/>
          </a:prstGeom>
          <a:noFill/>
          <a:ln w="9525">
            <a:solidFill>
              <a:schemeClr val="bg1"/>
            </a:solidFill>
            <a:miter lim="800000"/>
            <a:headEnd/>
            <a:tailEnd/>
          </a:ln>
          <a:effectLst/>
        </p:spPr>
        <p:txBody>
          <a:bodyPr>
            <a:spAutoFit/>
          </a:bodyPr>
          <a:lstStyle/>
          <a:p>
            <a:pPr algn="l"/>
            <a:r>
              <a:rPr lang="en-US" altLang="zh-CN" sz="2400"/>
              <a:t>p</a:t>
            </a:r>
            <a:endParaRPr lang="en-US" altLang="zh-CN" sz="2400" baseline="-25000"/>
          </a:p>
        </p:txBody>
      </p:sp>
      <p:sp>
        <p:nvSpPr>
          <p:cNvPr id="77856" name="Text Box 32"/>
          <p:cNvSpPr txBox="1">
            <a:spLocks noChangeArrowheads="1"/>
          </p:cNvSpPr>
          <p:nvPr/>
        </p:nvSpPr>
        <p:spPr bwMode="auto">
          <a:xfrm>
            <a:off x="1857375" y="3441700"/>
            <a:ext cx="304800" cy="466725"/>
          </a:xfrm>
          <a:prstGeom prst="rect">
            <a:avLst/>
          </a:prstGeom>
          <a:noFill/>
          <a:ln w="9525">
            <a:solidFill>
              <a:schemeClr val="bg1"/>
            </a:solidFill>
            <a:miter lim="800000"/>
            <a:headEnd/>
            <a:tailEnd/>
          </a:ln>
          <a:effectLst/>
        </p:spPr>
        <p:txBody>
          <a:bodyPr>
            <a:spAutoFit/>
          </a:bodyPr>
          <a:lstStyle/>
          <a:p>
            <a:pPr algn="l"/>
            <a:r>
              <a:rPr lang="en-US" altLang="zh-CN" sz="2400"/>
              <a:t>q</a:t>
            </a:r>
            <a:endParaRPr lang="en-US" altLang="zh-CN" sz="2400" baseline="-25000"/>
          </a:p>
        </p:txBody>
      </p:sp>
      <p:sp>
        <p:nvSpPr>
          <p:cNvPr id="77857" name="Text Box 33"/>
          <p:cNvSpPr txBox="1">
            <a:spLocks noChangeArrowheads="1"/>
          </p:cNvSpPr>
          <p:nvPr/>
        </p:nvSpPr>
        <p:spPr bwMode="auto">
          <a:xfrm>
            <a:off x="1628775" y="3898900"/>
            <a:ext cx="6858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 </a:t>
            </a:r>
            <a:r>
              <a:rPr lang="en-US" altLang="zh-CN" sz="2400"/>
              <a:t>r</a:t>
            </a:r>
          </a:p>
        </p:txBody>
      </p:sp>
      <p:sp>
        <p:nvSpPr>
          <p:cNvPr id="77858" name="Line 34"/>
          <p:cNvSpPr>
            <a:spLocks noChangeShapeType="1"/>
          </p:cNvSpPr>
          <p:nvPr/>
        </p:nvSpPr>
        <p:spPr bwMode="auto">
          <a:xfrm>
            <a:off x="1476375" y="2832100"/>
            <a:ext cx="2819400" cy="0"/>
          </a:xfrm>
          <a:prstGeom prst="line">
            <a:avLst/>
          </a:prstGeom>
          <a:noFill/>
          <a:ln w="9525">
            <a:solidFill>
              <a:schemeClr val="tx1"/>
            </a:solidFill>
            <a:miter lim="800000"/>
            <a:headEnd/>
            <a:tailEnd/>
          </a:ln>
          <a:effectLst/>
        </p:spPr>
        <p:txBody>
          <a:bodyPr wrap="none"/>
          <a:lstStyle/>
          <a:p>
            <a:endParaRPr lang="zh-CN" altLang="en-US"/>
          </a:p>
        </p:txBody>
      </p:sp>
      <p:sp>
        <p:nvSpPr>
          <p:cNvPr id="77859" name="Line 35"/>
          <p:cNvSpPr>
            <a:spLocks noChangeShapeType="1"/>
          </p:cNvSpPr>
          <p:nvPr/>
        </p:nvSpPr>
        <p:spPr bwMode="auto">
          <a:xfrm>
            <a:off x="1476375" y="2908300"/>
            <a:ext cx="2819400" cy="0"/>
          </a:xfrm>
          <a:prstGeom prst="line">
            <a:avLst/>
          </a:prstGeom>
          <a:noFill/>
          <a:ln w="9525">
            <a:solidFill>
              <a:schemeClr val="tx1"/>
            </a:solidFill>
            <a:miter lim="800000"/>
            <a:headEnd/>
            <a:tailEnd/>
          </a:ln>
          <a:effectLst/>
        </p:spPr>
        <p:txBody>
          <a:bodyPr wrap="none"/>
          <a:lstStyle/>
          <a:p>
            <a:endParaRPr lang="zh-CN" altLang="en-US"/>
          </a:p>
        </p:txBody>
      </p:sp>
      <p:sp>
        <p:nvSpPr>
          <p:cNvPr id="77860" name="Line 36"/>
          <p:cNvSpPr>
            <a:spLocks noChangeShapeType="1"/>
          </p:cNvSpPr>
          <p:nvPr/>
        </p:nvSpPr>
        <p:spPr bwMode="auto">
          <a:xfrm>
            <a:off x="2238375" y="2298700"/>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77861" name="Line 37"/>
          <p:cNvSpPr>
            <a:spLocks noChangeShapeType="1"/>
          </p:cNvSpPr>
          <p:nvPr/>
        </p:nvSpPr>
        <p:spPr bwMode="auto">
          <a:xfrm>
            <a:off x="2238375" y="2908300"/>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77862" name="Line 38"/>
          <p:cNvSpPr>
            <a:spLocks noChangeShapeType="1"/>
          </p:cNvSpPr>
          <p:nvPr/>
        </p:nvSpPr>
        <p:spPr bwMode="auto">
          <a:xfrm>
            <a:off x="2314575" y="2298700"/>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77863" name="Line 39"/>
          <p:cNvSpPr>
            <a:spLocks noChangeShapeType="1"/>
          </p:cNvSpPr>
          <p:nvPr/>
        </p:nvSpPr>
        <p:spPr bwMode="auto">
          <a:xfrm>
            <a:off x="2314575" y="2908300"/>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77864" name="Line 40"/>
          <p:cNvSpPr>
            <a:spLocks noChangeShapeType="1"/>
          </p:cNvSpPr>
          <p:nvPr/>
        </p:nvSpPr>
        <p:spPr bwMode="auto">
          <a:xfrm>
            <a:off x="3152775" y="2298700"/>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77865" name="Line 41"/>
          <p:cNvSpPr>
            <a:spLocks noChangeShapeType="1"/>
          </p:cNvSpPr>
          <p:nvPr/>
        </p:nvSpPr>
        <p:spPr bwMode="auto">
          <a:xfrm>
            <a:off x="3152775" y="2908300"/>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77866" name="Text Box 42"/>
          <p:cNvSpPr txBox="1">
            <a:spLocks noChangeArrowheads="1"/>
          </p:cNvSpPr>
          <p:nvPr/>
        </p:nvSpPr>
        <p:spPr bwMode="auto">
          <a:xfrm>
            <a:off x="2543175" y="2298700"/>
            <a:ext cx="304800" cy="466725"/>
          </a:xfrm>
          <a:prstGeom prst="rect">
            <a:avLst/>
          </a:prstGeom>
          <a:noFill/>
          <a:ln w="9525">
            <a:solidFill>
              <a:schemeClr val="bg1"/>
            </a:solidFill>
            <a:miter lim="800000"/>
            <a:headEnd/>
            <a:tailEnd/>
          </a:ln>
          <a:effectLst/>
        </p:spPr>
        <p:txBody>
          <a:bodyPr>
            <a:spAutoFit/>
          </a:bodyPr>
          <a:lstStyle/>
          <a:p>
            <a:pPr algn="l"/>
            <a:r>
              <a:rPr lang="en-US" altLang="zh-CN" sz="2400"/>
              <a:t>0</a:t>
            </a:r>
            <a:endParaRPr lang="en-US" altLang="zh-CN" sz="2400" baseline="-25000"/>
          </a:p>
        </p:txBody>
      </p:sp>
      <p:sp>
        <p:nvSpPr>
          <p:cNvPr id="77867" name="Line 43"/>
          <p:cNvSpPr>
            <a:spLocks noChangeShapeType="1"/>
          </p:cNvSpPr>
          <p:nvPr/>
        </p:nvSpPr>
        <p:spPr bwMode="auto">
          <a:xfrm>
            <a:off x="1552575" y="3289300"/>
            <a:ext cx="304800" cy="0"/>
          </a:xfrm>
          <a:prstGeom prst="line">
            <a:avLst/>
          </a:prstGeom>
          <a:noFill/>
          <a:ln w="9525">
            <a:solidFill>
              <a:srgbClr val="800080"/>
            </a:solidFill>
            <a:miter lim="800000"/>
            <a:headEnd/>
            <a:tailEnd type="triangle" w="med" len="med"/>
          </a:ln>
          <a:effectLst/>
        </p:spPr>
        <p:txBody>
          <a:bodyPr wrap="none"/>
          <a:lstStyle/>
          <a:p>
            <a:endParaRPr lang="zh-CN" altLang="en-US"/>
          </a:p>
        </p:txBody>
      </p:sp>
      <p:sp>
        <p:nvSpPr>
          <p:cNvPr id="77868" name="Text Box 44"/>
          <p:cNvSpPr txBox="1">
            <a:spLocks noChangeArrowheads="1"/>
          </p:cNvSpPr>
          <p:nvPr/>
        </p:nvSpPr>
        <p:spPr bwMode="auto">
          <a:xfrm>
            <a:off x="2390775" y="2984500"/>
            <a:ext cx="685800" cy="466725"/>
          </a:xfrm>
          <a:prstGeom prst="rect">
            <a:avLst/>
          </a:prstGeom>
          <a:noFill/>
          <a:ln w="9525">
            <a:solidFill>
              <a:schemeClr val="bg1"/>
            </a:solidFill>
            <a:miter lim="800000"/>
            <a:headEnd/>
            <a:tailEnd/>
          </a:ln>
          <a:effectLst/>
        </p:spPr>
        <p:txBody>
          <a:bodyPr>
            <a:spAutoFit/>
          </a:bodyPr>
          <a:lstStyle/>
          <a:p>
            <a:pPr algn="l"/>
            <a:r>
              <a:rPr lang="en-US" altLang="zh-CN" sz="2400"/>
              <a:t>{ q }</a:t>
            </a:r>
            <a:endParaRPr lang="en-US" altLang="zh-CN" sz="2400" baseline="-25000"/>
          </a:p>
        </p:txBody>
      </p:sp>
      <p:sp>
        <p:nvSpPr>
          <p:cNvPr id="77869" name="Text Box 45"/>
          <p:cNvSpPr txBox="1">
            <a:spLocks noChangeArrowheads="1"/>
          </p:cNvSpPr>
          <p:nvPr/>
        </p:nvSpPr>
        <p:spPr bwMode="auto">
          <a:xfrm>
            <a:off x="3457575" y="2984500"/>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77870" name="Text Box 46"/>
          <p:cNvSpPr txBox="1">
            <a:spLocks noChangeArrowheads="1"/>
          </p:cNvSpPr>
          <p:nvPr/>
        </p:nvSpPr>
        <p:spPr bwMode="auto">
          <a:xfrm>
            <a:off x="2390775" y="3441700"/>
            <a:ext cx="609600" cy="466725"/>
          </a:xfrm>
          <a:prstGeom prst="rect">
            <a:avLst/>
          </a:prstGeom>
          <a:noFill/>
          <a:ln w="9525">
            <a:solidFill>
              <a:schemeClr val="bg1"/>
            </a:solidFill>
            <a:miter lim="800000"/>
            <a:headEnd/>
            <a:tailEnd/>
          </a:ln>
          <a:effectLst/>
        </p:spPr>
        <p:txBody>
          <a:bodyPr>
            <a:spAutoFit/>
          </a:bodyPr>
          <a:lstStyle/>
          <a:p>
            <a:pPr algn="l"/>
            <a:r>
              <a:rPr lang="en-US" altLang="zh-CN" sz="2400"/>
              <a:t>{ q }</a:t>
            </a:r>
          </a:p>
        </p:txBody>
      </p:sp>
      <p:sp>
        <p:nvSpPr>
          <p:cNvPr id="77871" name="Text Box 47"/>
          <p:cNvSpPr txBox="1">
            <a:spLocks noChangeArrowheads="1"/>
          </p:cNvSpPr>
          <p:nvPr/>
        </p:nvSpPr>
        <p:spPr bwMode="auto">
          <a:xfrm>
            <a:off x="2466975" y="3898900"/>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77872" name="Text Box 48"/>
          <p:cNvSpPr txBox="1">
            <a:spLocks noChangeArrowheads="1"/>
          </p:cNvSpPr>
          <p:nvPr/>
        </p:nvSpPr>
        <p:spPr bwMode="auto">
          <a:xfrm>
            <a:off x="3228975" y="3441700"/>
            <a:ext cx="914400" cy="466725"/>
          </a:xfrm>
          <a:prstGeom prst="rect">
            <a:avLst/>
          </a:prstGeom>
          <a:noFill/>
          <a:ln w="9525">
            <a:solidFill>
              <a:schemeClr val="bg1"/>
            </a:solidFill>
            <a:miter lim="800000"/>
            <a:headEnd/>
            <a:tailEnd/>
          </a:ln>
          <a:effectLst/>
        </p:spPr>
        <p:txBody>
          <a:bodyPr>
            <a:spAutoFit/>
          </a:bodyPr>
          <a:lstStyle/>
          <a:p>
            <a:pPr algn="l"/>
            <a:r>
              <a:rPr lang="en-US" altLang="zh-CN" sz="2400"/>
              <a:t>{ q</a:t>
            </a:r>
            <a:r>
              <a:rPr lang="en-US" altLang="zh-CN" sz="2400">
                <a:latin typeface="Arial" pitchFamily="34" charset="0"/>
              </a:rPr>
              <a:t>, r</a:t>
            </a:r>
            <a:r>
              <a:rPr lang="en-US" altLang="zh-CN" sz="2400"/>
              <a:t> }</a:t>
            </a:r>
          </a:p>
        </p:txBody>
      </p:sp>
      <p:sp>
        <p:nvSpPr>
          <p:cNvPr id="77873" name="Text Box 49"/>
          <p:cNvSpPr txBox="1">
            <a:spLocks noChangeArrowheads="1"/>
          </p:cNvSpPr>
          <p:nvPr/>
        </p:nvSpPr>
        <p:spPr bwMode="auto">
          <a:xfrm>
            <a:off x="3457575" y="3898900"/>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77874" name="Text Box 50"/>
          <p:cNvSpPr txBox="1">
            <a:spLocks noChangeArrowheads="1"/>
          </p:cNvSpPr>
          <p:nvPr/>
        </p:nvSpPr>
        <p:spPr bwMode="auto">
          <a:xfrm>
            <a:off x="3457575" y="2289175"/>
            <a:ext cx="304800" cy="466725"/>
          </a:xfrm>
          <a:prstGeom prst="rect">
            <a:avLst/>
          </a:prstGeom>
          <a:noFill/>
          <a:ln w="9525">
            <a:solidFill>
              <a:schemeClr val="bg1"/>
            </a:solidFill>
            <a:miter lim="800000"/>
            <a:headEnd/>
            <a:tailEnd/>
          </a:ln>
          <a:effectLst/>
        </p:spPr>
        <p:txBody>
          <a:bodyPr>
            <a:spAutoFit/>
          </a:bodyPr>
          <a:lstStyle/>
          <a:p>
            <a:pPr algn="l"/>
            <a:r>
              <a:rPr lang="en-US" altLang="zh-CN" sz="2400"/>
              <a:t>1</a:t>
            </a:r>
            <a:endParaRPr lang="en-US" altLang="zh-CN" sz="2400" baseline="-25000"/>
          </a:p>
        </p:txBody>
      </p:sp>
      <p:graphicFrame>
        <p:nvGraphicFramePr>
          <p:cNvPr id="77875" name="Object 51"/>
          <p:cNvGraphicFramePr>
            <a:graphicFrameLocks noChangeAspect="1"/>
          </p:cNvGraphicFramePr>
          <p:nvPr/>
        </p:nvGraphicFramePr>
        <p:xfrm>
          <a:off x="812800" y="4892675"/>
          <a:ext cx="4191000" cy="1344613"/>
        </p:xfrm>
        <a:graphic>
          <a:graphicData uri="http://schemas.openxmlformats.org/presentationml/2006/ole">
            <mc:AlternateContent xmlns:mc="http://schemas.openxmlformats.org/markup-compatibility/2006">
              <mc:Choice xmlns:v="urn:schemas-microsoft-com:vml" Requires="v">
                <p:oleObj spid="_x0000_s77951" name="VISIO" r:id="rId3" imgW="3358440" imgH="1077480" progId="Visio.Drawing.11">
                  <p:embed/>
                </p:oleObj>
              </mc:Choice>
              <mc:Fallback>
                <p:oleObj name="VISIO" r:id="rId3" imgW="3358440" imgH="1077480" progId="Visio.Drawing.11">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4892675"/>
                        <a:ext cx="4191000" cy="134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76" name="Rectangle 52"/>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77877" name="Text Box 53">
            <a:hlinkClick r:id="rId5" action="ppaction://hlinksldjump"/>
          </p:cNvPr>
          <p:cNvSpPr txBox="1">
            <a:spLocks noChangeArrowheads="1"/>
          </p:cNvSpPr>
          <p:nvPr/>
        </p:nvSpPr>
        <p:spPr bwMode="auto">
          <a:xfrm>
            <a:off x="827088" y="1193800"/>
            <a:ext cx="66246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扩展转移函数适合于输入字符串</a:t>
            </a:r>
          </a:p>
        </p:txBody>
      </p:sp>
      <p:sp>
        <p:nvSpPr>
          <p:cNvPr id="26" name="文本框 25">
            <a:extLst>
              <a:ext uri="{FF2B5EF4-FFF2-40B4-BE49-F238E27FC236}">
                <a16:creationId xmlns:a16="http://schemas.microsoft.com/office/drawing/2014/main" id="{F27E031A-FFC3-4447-B192-9987AF715AA0}"/>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52</a:t>
            </a:r>
            <a:endParaRPr kumimoji="1" lang="zh-CN" altLang="en-US" sz="2000" b="0" i="0" dirty="0">
              <a:solidFill>
                <a:srgbClr val="000066"/>
              </a:solidFill>
            </a:endParaRPr>
          </a:p>
        </p:txBody>
      </p:sp>
    </p:spTree>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8" name="Text Box 14"/>
          <p:cNvSpPr txBox="1">
            <a:spLocks noChangeArrowheads="1"/>
          </p:cNvSpPr>
          <p:nvPr/>
        </p:nvSpPr>
        <p:spPr bwMode="auto">
          <a:xfrm>
            <a:off x="1201738" y="2708275"/>
            <a:ext cx="6970712" cy="3201988"/>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b="0" i="0">
                <a:ea typeface="华文行楷" pitchFamily="2" charset="-122"/>
              </a:rPr>
              <a:t> </a:t>
            </a:r>
            <a:r>
              <a:rPr lang="zh-CN" altLang="en-US" sz="2800" i="0">
                <a:solidFill>
                  <a:srgbClr val="333399"/>
                </a:solidFill>
                <a:ea typeface="楷体_GB2312" pitchFamily="49" charset="-122"/>
              </a:rPr>
              <a:t>设一个</a:t>
            </a:r>
            <a:r>
              <a:rPr lang="zh-CN" altLang="en-US" sz="2800" i="0">
                <a:solidFill>
                  <a:srgbClr val="333399"/>
                </a:solidFill>
                <a:ea typeface="华文行楷" pitchFamily="2" charset="-122"/>
              </a:rPr>
              <a:t> </a:t>
            </a:r>
            <a:r>
              <a:rPr lang="en-US" altLang="zh-CN" sz="2800">
                <a:solidFill>
                  <a:srgbClr val="333399"/>
                </a:solidFill>
                <a:latin typeface="Arial" pitchFamily="34" charset="0"/>
                <a:ea typeface="华文行楷" pitchFamily="2" charset="-122"/>
              </a:rPr>
              <a:t>NFA  A</a:t>
            </a:r>
            <a:r>
              <a:rPr lang="en-US" altLang="zh-CN" sz="2800" i="0">
                <a:solidFill>
                  <a:srgbClr val="333399"/>
                </a:solidFill>
                <a:latin typeface="Arial" pitchFamily="34" charset="0"/>
                <a:ea typeface="华文行楷" pitchFamily="2" charset="-122"/>
              </a:rPr>
              <a:t> = (</a:t>
            </a:r>
            <a:r>
              <a:rPr lang="en-US" altLang="zh-CN" sz="2800">
                <a:solidFill>
                  <a:srgbClr val="333399"/>
                </a:solidFill>
                <a:latin typeface="Arial" pitchFamily="34" charset="0"/>
                <a:ea typeface="华文行楷" pitchFamily="2" charset="-122"/>
              </a:rPr>
              <a:t>Q,</a:t>
            </a:r>
            <a:r>
              <a:rPr lang="en-US" altLang="zh-CN" sz="2800" i="0">
                <a:solidFill>
                  <a:srgbClr val="333399"/>
                </a:solidFill>
                <a:latin typeface="Arial" pitchFamily="34" charset="0"/>
                <a:ea typeface="华文行楷" pitchFamily="2" charset="-122"/>
              </a:rPr>
              <a:t> </a:t>
            </a:r>
            <a:r>
              <a:rPr lang="en-US" altLang="zh-CN" sz="2800" i="0">
                <a:solidFill>
                  <a:srgbClr val="333399"/>
                </a:solidFill>
                <a:sym typeface="Symbol" pitchFamily="18" charset="2"/>
              </a:rPr>
              <a:t></a:t>
            </a:r>
            <a:r>
              <a:rPr lang="en-US" altLang="zh-CN" sz="2800">
                <a:solidFill>
                  <a:srgbClr val="333399"/>
                </a:solidFill>
                <a:latin typeface="Arial" pitchFamily="34" charset="0"/>
                <a:ea typeface="华文行楷" pitchFamily="2" charset="-122"/>
              </a:rPr>
              <a:t>, </a:t>
            </a:r>
            <a:r>
              <a:rPr lang="en-US" altLang="zh-CN" sz="2800">
                <a:solidFill>
                  <a:srgbClr val="333399"/>
                </a:solidFill>
                <a:latin typeface="Arial" pitchFamily="34" charset="0"/>
                <a:ea typeface="华文行楷" pitchFamily="2" charset="-122"/>
                <a:sym typeface="Symbol" pitchFamily="18" charset="2"/>
              </a:rPr>
              <a:t></a:t>
            </a:r>
            <a:r>
              <a:rPr lang="en-US" altLang="zh-CN" sz="2800">
                <a:solidFill>
                  <a:srgbClr val="333399"/>
                </a:solidFill>
                <a:latin typeface="Arial" pitchFamily="34" charset="0"/>
                <a:ea typeface="华文行楷" pitchFamily="2" charset="-122"/>
              </a:rPr>
              <a:t>, q</a:t>
            </a:r>
            <a:r>
              <a:rPr lang="en-US" altLang="zh-CN" sz="2800" baseline="-25000">
                <a:solidFill>
                  <a:srgbClr val="333399"/>
                </a:solidFill>
                <a:latin typeface="Arial" pitchFamily="34" charset="0"/>
                <a:ea typeface="华文行楷" pitchFamily="2" charset="-122"/>
              </a:rPr>
              <a:t>0 </a:t>
            </a:r>
            <a:r>
              <a:rPr lang="en-US" altLang="zh-CN" sz="2800">
                <a:solidFill>
                  <a:srgbClr val="333399"/>
                </a:solidFill>
                <a:latin typeface="Arial" pitchFamily="34" charset="0"/>
                <a:ea typeface="华文行楷" pitchFamily="2" charset="-122"/>
              </a:rPr>
              <a:t>, F </a:t>
            </a:r>
            <a:r>
              <a:rPr lang="en-US" altLang="zh-CN" sz="2800" i="0">
                <a:solidFill>
                  <a:srgbClr val="333399"/>
                </a:solidFill>
                <a:latin typeface="Arial" pitchFamily="34" charset="0"/>
                <a:ea typeface="华文行楷" pitchFamily="2" charset="-122"/>
              </a:rPr>
              <a:t>)</a:t>
            </a:r>
            <a:endParaRPr lang="en-US" altLang="zh-CN" sz="2800" i="0" baseline="-25000">
              <a:solidFill>
                <a:srgbClr val="333399"/>
              </a:solidFill>
              <a:latin typeface="Arial" pitchFamily="34" charset="0"/>
              <a:ea typeface="华文行楷" pitchFamily="2" charset="-122"/>
            </a:endParaRPr>
          </a:p>
          <a:p>
            <a:pPr algn="l">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800" i="0">
                <a:solidFill>
                  <a:srgbClr val="333399"/>
                </a:solidFill>
                <a:ea typeface="华文行楷" pitchFamily="2" charset="-122"/>
              </a:rPr>
              <a:t> </a:t>
            </a:r>
            <a:r>
              <a:rPr lang="zh-CN" altLang="en-US" sz="2800" i="0">
                <a:solidFill>
                  <a:srgbClr val="333399"/>
                </a:solidFill>
                <a:latin typeface="Arial" pitchFamily="34" charset="0"/>
                <a:ea typeface="楷体_GB2312" pitchFamily="49" charset="-122"/>
                <a:sym typeface="Symbol" pitchFamily="18" charset="2"/>
              </a:rPr>
              <a:t>定义</a:t>
            </a:r>
            <a:r>
              <a:rPr lang="zh-CN" altLang="en-US" sz="2800" i="0">
                <a:solidFill>
                  <a:srgbClr val="333399"/>
                </a:solidFill>
                <a:latin typeface="Arial" pitchFamily="34" charset="0"/>
                <a:ea typeface="华文行楷" pitchFamily="2" charset="-122"/>
                <a:sym typeface="Symbol" pitchFamily="18" charset="2"/>
              </a:rPr>
              <a:t> </a:t>
            </a:r>
            <a:r>
              <a:rPr lang="en-US" altLang="zh-CN" sz="2800">
                <a:solidFill>
                  <a:srgbClr val="333399"/>
                </a:solidFill>
                <a:latin typeface="Arial" pitchFamily="34" charset="0"/>
                <a:ea typeface="华文行楷" pitchFamily="2" charset="-122"/>
              </a:rPr>
              <a:t>A </a:t>
            </a:r>
            <a:r>
              <a:rPr lang="zh-CN" altLang="en-US" sz="2800" i="0">
                <a:solidFill>
                  <a:srgbClr val="333399"/>
                </a:solidFill>
                <a:latin typeface="Arial" pitchFamily="34" charset="0"/>
                <a:ea typeface="楷体_GB2312" pitchFamily="49" charset="-122"/>
                <a:sym typeface="Symbol" pitchFamily="18" charset="2"/>
              </a:rPr>
              <a:t>的语言</a:t>
            </a:r>
            <a:r>
              <a:rPr lang="zh-CN" altLang="en-US" sz="2800" i="0">
                <a:solidFill>
                  <a:srgbClr val="333399"/>
                </a:solidFill>
                <a:latin typeface="Arial" pitchFamily="34" charset="0"/>
                <a:ea typeface="华文行楷" pitchFamily="2" charset="-122"/>
                <a:sym typeface="Symbol" pitchFamily="18" charset="2"/>
              </a:rPr>
              <a:t>：</a:t>
            </a:r>
            <a:endParaRPr lang="zh-CN" altLang="en-US" sz="2800" i="0">
              <a:solidFill>
                <a:srgbClr val="333399"/>
              </a:solidFill>
              <a:latin typeface="Arial" pitchFamily="34" charset="0"/>
              <a:ea typeface="华文行楷" pitchFamily="2" charset="-122"/>
            </a:endParaRPr>
          </a:p>
          <a:p>
            <a:pPr algn="l">
              <a:buFont typeface="Wingdings" pitchFamily="2" charset="2"/>
              <a:buChar char=" "/>
            </a:pPr>
            <a:r>
              <a:rPr lang="zh-CN" altLang="en-US" sz="1000" i="0">
                <a:solidFill>
                  <a:srgbClr val="333399"/>
                </a:solidFill>
                <a:ea typeface="楷体_GB2312" pitchFamily="49" charset="-122"/>
              </a:rPr>
              <a:t> </a:t>
            </a:r>
          </a:p>
          <a:p>
            <a:pPr algn="l">
              <a:buFont typeface="Wingdings" pitchFamily="2" charset="2"/>
              <a:buNone/>
            </a:pPr>
            <a:r>
              <a:rPr lang="zh-CN" altLang="en-US" sz="2400" i="0">
                <a:ea typeface="华文行楷" pitchFamily="2" charset="-122"/>
              </a:rPr>
              <a:t>             </a:t>
            </a:r>
            <a:r>
              <a:rPr lang="en-US" altLang="zh-CN" sz="2400">
                <a:latin typeface="Arial" pitchFamily="34" charset="0"/>
                <a:ea typeface="华文行楷" pitchFamily="2" charset="-122"/>
              </a:rPr>
              <a:t>L</a:t>
            </a:r>
            <a:r>
              <a:rPr lang="en-US" altLang="zh-CN" sz="2400">
                <a:latin typeface="Arial" pitchFamily="34" charset="0"/>
                <a:ea typeface="华文行楷" pitchFamily="2" charset="-122"/>
                <a:sym typeface="Symbol" pitchFamily="18" charset="2"/>
              </a:rPr>
              <a:t>(</a:t>
            </a:r>
            <a:r>
              <a:rPr lang="en-US" altLang="zh-CN" sz="2400">
                <a:latin typeface="Arial" pitchFamily="34" charset="0"/>
                <a:ea typeface="华文行楷" pitchFamily="2" charset="-122"/>
              </a:rPr>
              <a:t>A</a:t>
            </a:r>
            <a:r>
              <a:rPr lang="en-US" altLang="zh-CN" sz="2400">
                <a:latin typeface="Arial" pitchFamily="34" charset="0"/>
                <a:ea typeface="华文行楷" pitchFamily="2" charset="-122"/>
                <a:sym typeface="Symbol" pitchFamily="18" charset="2"/>
              </a:rPr>
              <a:t>) = </a:t>
            </a:r>
            <a:r>
              <a:rPr lang="en-US" altLang="zh-CN" sz="2400" i="0">
                <a:latin typeface="Arial" pitchFamily="34" charset="0"/>
                <a:sym typeface="Symbol" pitchFamily="18" charset="2"/>
              </a:rPr>
              <a:t> </a:t>
            </a:r>
            <a:r>
              <a:rPr lang="en-US" altLang="zh-CN" sz="2400">
                <a:latin typeface="Arial" pitchFamily="34" charset="0"/>
                <a:ea typeface="华文行楷" pitchFamily="2" charset="-122"/>
                <a:sym typeface="Symbol" pitchFamily="18" charset="2"/>
              </a:rPr>
              <a:t>w</a:t>
            </a:r>
            <a:r>
              <a:rPr lang="en-US" altLang="zh-CN" sz="2400" i="0">
                <a:latin typeface="Arial" pitchFamily="34" charset="0"/>
                <a:sym typeface="Symbol" pitchFamily="18" charset="2"/>
              </a:rPr>
              <a:t> </a:t>
            </a:r>
            <a:r>
              <a:rPr lang="en-US" altLang="zh-CN" sz="2400" i="0">
                <a:latin typeface="Arial" pitchFamily="34" charset="0"/>
                <a:ea typeface="华文行楷" pitchFamily="2" charset="-122"/>
                <a:sym typeface="Symbol" pitchFamily="18" charset="2"/>
              </a:rPr>
              <a:t></a:t>
            </a:r>
            <a:r>
              <a:rPr lang="en-US" altLang="zh-CN" sz="2400" i="0">
                <a:latin typeface="Arial" pitchFamily="34" charset="0"/>
                <a:sym typeface="Symbol" pitchFamily="18" charset="2"/>
              </a:rPr>
              <a:t> </a:t>
            </a:r>
            <a:r>
              <a:rPr lang="en-US" altLang="zh-CN" sz="2400">
                <a:latin typeface="Arial" pitchFamily="34" charset="0"/>
                <a:ea typeface="华文行楷" pitchFamily="2" charset="-122"/>
                <a:sym typeface="Symbol" pitchFamily="18" charset="2"/>
              </a:rPr>
              <a:t>w</a:t>
            </a:r>
            <a:r>
              <a:rPr lang="en-US" altLang="zh-CN" sz="2400" i="0">
                <a:latin typeface="Arial" pitchFamily="34" charset="0"/>
                <a:ea typeface="华文行楷" pitchFamily="2" charset="-122"/>
                <a:sym typeface="Symbol" pitchFamily="18" charset="2"/>
              </a:rPr>
              <a:t></a:t>
            </a:r>
            <a:r>
              <a:rPr lang="en-US" altLang="zh-CN">
                <a:sym typeface="Symbol" pitchFamily="18" charset="2"/>
              </a:rPr>
              <a:t>* </a:t>
            </a:r>
            <a:r>
              <a:rPr lang="en-US" altLang="zh-CN" sz="2400" i="0">
                <a:latin typeface="Arial" pitchFamily="34" charset="0"/>
                <a:ea typeface="华文行楷" pitchFamily="2" charset="-122"/>
                <a:sym typeface="Symbol" pitchFamily="18" charset="2"/>
              </a:rPr>
              <a:t></a:t>
            </a:r>
            <a:r>
              <a:rPr lang="en-US" altLang="zh-CN">
                <a:sym typeface="Symbol" pitchFamily="18" charset="2"/>
              </a:rPr>
              <a:t> </a:t>
            </a:r>
            <a:r>
              <a:rPr lang="en-US" altLang="zh-CN" sz="2400">
                <a:latin typeface="Arial" pitchFamily="34" charset="0"/>
                <a:ea typeface="华文行楷" pitchFamily="2" charset="-122"/>
                <a:sym typeface="Symbol" pitchFamily="18" charset="2"/>
              </a:rPr>
              <a:t> ( </a:t>
            </a:r>
            <a:r>
              <a:rPr lang="en-US" altLang="zh-CN" sz="2400">
                <a:latin typeface="Arial" pitchFamily="34" charset="0"/>
                <a:ea typeface="华文行楷" pitchFamily="2" charset="-122"/>
              </a:rPr>
              <a:t>q</a:t>
            </a:r>
            <a:r>
              <a:rPr lang="en-US" altLang="zh-CN" sz="2400" baseline="-25000">
                <a:latin typeface="Arial" pitchFamily="34" charset="0"/>
                <a:ea typeface="华文行楷" pitchFamily="2" charset="-122"/>
              </a:rPr>
              <a:t>0 </a:t>
            </a:r>
            <a:r>
              <a:rPr lang="en-US" altLang="zh-CN" sz="2400">
                <a:latin typeface="Arial" pitchFamily="34" charset="0"/>
                <a:ea typeface="华文行楷" pitchFamily="2" charset="-122"/>
                <a:sym typeface="Symbol" pitchFamily="18" charset="2"/>
              </a:rPr>
              <a:t>, w) </a:t>
            </a:r>
            <a:r>
              <a:rPr lang="en-US" altLang="zh-CN" sz="2400" i="0">
                <a:latin typeface="Arial" pitchFamily="34" charset="0"/>
                <a:ea typeface="华文行楷" pitchFamily="2" charset="-122"/>
                <a:sym typeface="Symbol" pitchFamily="18" charset="2"/>
              </a:rPr>
              <a:t></a:t>
            </a:r>
            <a:r>
              <a:rPr lang="en-US" altLang="zh-CN" sz="2400" i="0">
                <a:latin typeface="Arial" pitchFamily="34" charset="0"/>
                <a:ea typeface="华文行楷" pitchFamily="2" charset="-122"/>
              </a:rPr>
              <a:t> </a:t>
            </a:r>
            <a:r>
              <a:rPr lang="en-US" altLang="zh-CN" sz="2400">
                <a:latin typeface="Arial" pitchFamily="34" charset="0"/>
                <a:ea typeface="华文行楷" pitchFamily="2" charset="-122"/>
              </a:rPr>
              <a:t>F</a:t>
            </a:r>
            <a:r>
              <a:rPr lang="en-US" altLang="zh-CN" sz="2400">
                <a:latin typeface="Arial" pitchFamily="34" charset="0"/>
                <a:ea typeface="华文行楷" pitchFamily="2" charset="-122"/>
                <a:sym typeface="Symbol" pitchFamily="18" charset="2"/>
              </a:rPr>
              <a:t> </a:t>
            </a:r>
            <a:r>
              <a:rPr lang="en-US" altLang="zh-CN" sz="2400" i="0">
                <a:latin typeface="Arial" pitchFamily="34" charset="0"/>
                <a:ea typeface="华文行楷" pitchFamily="2" charset="-122"/>
                <a:sym typeface="Symbol" pitchFamily="18" charset="2"/>
              </a:rPr>
              <a:t> </a:t>
            </a:r>
            <a:r>
              <a:rPr lang="en-US" altLang="zh-CN" sz="2400" i="0">
                <a:sym typeface="Symbol" pitchFamily="18" charset="2"/>
              </a:rPr>
              <a:t></a:t>
            </a:r>
            <a:r>
              <a:rPr lang="en-US" altLang="zh-CN" sz="2400" i="0">
                <a:latin typeface="Arial" pitchFamily="34" charset="0"/>
                <a:ea typeface="华文行楷" pitchFamily="2" charset="-122"/>
                <a:sym typeface="Symbol" pitchFamily="18" charset="2"/>
              </a:rPr>
              <a:t> </a:t>
            </a:r>
            <a:r>
              <a:rPr lang="en-US" altLang="zh-CN" sz="2400" i="0">
                <a:latin typeface="Arial" pitchFamily="34" charset="0"/>
                <a:sym typeface="Symbol" pitchFamily="18" charset="2"/>
              </a:rPr>
              <a:t></a:t>
            </a:r>
          </a:p>
          <a:p>
            <a:pPr algn="l">
              <a:buFont typeface="Wingdings" pitchFamily="2" charset="2"/>
              <a:buChar char=" "/>
            </a:pPr>
            <a:r>
              <a:rPr lang="en-US" altLang="zh-CN" sz="1000" i="0">
                <a:solidFill>
                  <a:srgbClr val="333399"/>
                </a:solidFill>
                <a:ea typeface="楷体_GB2312" pitchFamily="49" charset="-122"/>
              </a:rPr>
              <a:t> </a:t>
            </a:r>
          </a:p>
          <a:p>
            <a:pPr algn="l">
              <a:buFont typeface="Symbol" pitchFamily="18" charset="2"/>
              <a:buChar char="-"/>
            </a:pPr>
            <a:r>
              <a:rPr lang="en-US" altLang="zh-CN" sz="2800" i="0">
                <a:ea typeface="华文行楷" pitchFamily="2" charset="-122"/>
              </a:rPr>
              <a:t> </a:t>
            </a:r>
            <a:r>
              <a:rPr lang="zh-CN" altLang="en-US" sz="2800" i="0">
                <a:solidFill>
                  <a:srgbClr val="333399"/>
                </a:solidFill>
                <a:ea typeface="楷体_GB2312" pitchFamily="49" charset="-122"/>
              </a:rPr>
              <a:t>设</a:t>
            </a:r>
            <a:r>
              <a:rPr lang="zh-CN" altLang="en-US" sz="2800" i="0">
                <a:solidFill>
                  <a:srgbClr val="333399"/>
                </a:solidFill>
                <a:ea typeface="华文行楷" pitchFamily="2" charset="-122"/>
              </a:rPr>
              <a:t> </a:t>
            </a:r>
            <a:r>
              <a:rPr lang="en-US" altLang="zh-CN" sz="2800">
                <a:solidFill>
                  <a:srgbClr val="333399"/>
                </a:solidFill>
                <a:latin typeface="Arial" pitchFamily="34" charset="0"/>
                <a:ea typeface="华文行楷" pitchFamily="2" charset="-122"/>
              </a:rPr>
              <a:t>L </a:t>
            </a:r>
            <a:r>
              <a:rPr lang="zh-CN" altLang="en-US" sz="2800" i="0">
                <a:solidFill>
                  <a:srgbClr val="333399"/>
                </a:solidFill>
                <a:ea typeface="楷体_GB2312" pitchFamily="49" charset="-122"/>
              </a:rPr>
              <a:t>是</a:t>
            </a:r>
            <a:r>
              <a:rPr lang="zh-CN" altLang="en-US" sz="2800" i="0">
                <a:solidFill>
                  <a:srgbClr val="333399"/>
                </a:solidFill>
                <a:ea typeface="华文行楷" pitchFamily="2" charset="-122"/>
              </a:rPr>
              <a:t> </a:t>
            </a:r>
            <a:r>
              <a:rPr lang="zh-CN" altLang="en-US" sz="2800" i="0">
                <a:solidFill>
                  <a:srgbClr val="333399"/>
                </a:solidFill>
                <a:sym typeface="Symbol" pitchFamily="18" charset="2"/>
              </a:rPr>
              <a:t> </a:t>
            </a:r>
            <a:r>
              <a:rPr lang="zh-CN" altLang="en-US" sz="2800" i="0">
                <a:solidFill>
                  <a:srgbClr val="333399"/>
                </a:solidFill>
                <a:ea typeface="楷体_GB2312" pitchFamily="49" charset="-122"/>
              </a:rPr>
              <a:t>上的语言，</a:t>
            </a:r>
            <a:r>
              <a:rPr lang="zh-CN" altLang="en-US" sz="2800" i="0">
                <a:solidFill>
                  <a:srgbClr val="333399"/>
                </a:solidFill>
                <a:latin typeface="Arial" pitchFamily="34" charset="0"/>
                <a:ea typeface="楷体_GB2312" pitchFamily="49" charset="-122"/>
                <a:sym typeface="Symbol" pitchFamily="18" charset="2"/>
              </a:rPr>
              <a:t>如果存在</a:t>
            </a:r>
            <a:r>
              <a:rPr lang="zh-CN" altLang="en-US" sz="2800" i="0">
                <a:solidFill>
                  <a:srgbClr val="333399"/>
                </a:solidFill>
                <a:ea typeface="楷体_GB2312" pitchFamily="49" charset="-122"/>
              </a:rPr>
              <a:t>一个</a:t>
            </a:r>
            <a:r>
              <a:rPr lang="zh-CN" altLang="en-US" sz="2800" i="0">
                <a:solidFill>
                  <a:srgbClr val="333399"/>
                </a:solidFill>
                <a:ea typeface="华文行楷" pitchFamily="2" charset="-122"/>
              </a:rPr>
              <a:t> </a:t>
            </a:r>
            <a:r>
              <a:rPr lang="en-US" altLang="zh-CN" sz="2800">
                <a:solidFill>
                  <a:srgbClr val="333399"/>
                </a:solidFill>
                <a:latin typeface="Arial" pitchFamily="34" charset="0"/>
                <a:ea typeface="华文行楷" pitchFamily="2" charset="-122"/>
              </a:rPr>
              <a:t>NFA  </a:t>
            </a:r>
          </a:p>
          <a:p>
            <a:pPr algn="l">
              <a:buFont typeface="Wingdings" pitchFamily="2" charset="2"/>
              <a:buNone/>
            </a:pPr>
            <a:r>
              <a:rPr lang="en-US" altLang="zh-CN" sz="2800">
                <a:solidFill>
                  <a:srgbClr val="333399"/>
                </a:solidFill>
                <a:latin typeface="Arial" pitchFamily="34" charset="0"/>
                <a:ea typeface="华文行楷" pitchFamily="2" charset="-122"/>
              </a:rPr>
              <a:t>   A</a:t>
            </a:r>
            <a:r>
              <a:rPr lang="en-US" altLang="zh-CN" sz="2800" i="0">
                <a:solidFill>
                  <a:srgbClr val="333399"/>
                </a:solidFill>
                <a:latin typeface="Arial" pitchFamily="34" charset="0"/>
                <a:ea typeface="华文行楷" pitchFamily="2" charset="-122"/>
              </a:rPr>
              <a:t> = (</a:t>
            </a:r>
            <a:r>
              <a:rPr lang="en-US" altLang="zh-CN" sz="2800">
                <a:solidFill>
                  <a:srgbClr val="333399"/>
                </a:solidFill>
                <a:latin typeface="Arial" pitchFamily="34" charset="0"/>
                <a:ea typeface="华文行楷" pitchFamily="2" charset="-122"/>
              </a:rPr>
              <a:t>Q,</a:t>
            </a:r>
            <a:r>
              <a:rPr lang="en-US" altLang="zh-CN" sz="2800" i="0">
                <a:solidFill>
                  <a:srgbClr val="333399"/>
                </a:solidFill>
                <a:latin typeface="Arial" pitchFamily="34" charset="0"/>
                <a:ea typeface="华文行楷" pitchFamily="2" charset="-122"/>
              </a:rPr>
              <a:t> </a:t>
            </a:r>
            <a:r>
              <a:rPr lang="en-US" altLang="zh-CN" sz="2800" i="0">
                <a:solidFill>
                  <a:srgbClr val="333399"/>
                </a:solidFill>
                <a:latin typeface="Arial" pitchFamily="34" charset="0"/>
                <a:sym typeface="Symbol" pitchFamily="18" charset="2"/>
              </a:rPr>
              <a:t></a:t>
            </a:r>
            <a:r>
              <a:rPr lang="en-US" altLang="zh-CN" sz="2800">
                <a:solidFill>
                  <a:srgbClr val="333399"/>
                </a:solidFill>
                <a:latin typeface="Arial" pitchFamily="34" charset="0"/>
                <a:ea typeface="华文行楷" pitchFamily="2" charset="-122"/>
              </a:rPr>
              <a:t>, </a:t>
            </a:r>
            <a:r>
              <a:rPr lang="en-US" altLang="zh-CN" sz="2800">
                <a:solidFill>
                  <a:srgbClr val="333399"/>
                </a:solidFill>
                <a:latin typeface="Arial" pitchFamily="34" charset="0"/>
                <a:ea typeface="华文行楷" pitchFamily="2" charset="-122"/>
                <a:sym typeface="Symbol" pitchFamily="18" charset="2"/>
              </a:rPr>
              <a:t></a:t>
            </a:r>
            <a:r>
              <a:rPr lang="en-US" altLang="zh-CN" sz="2800">
                <a:solidFill>
                  <a:srgbClr val="333399"/>
                </a:solidFill>
                <a:latin typeface="Arial" pitchFamily="34" charset="0"/>
                <a:ea typeface="华文行楷" pitchFamily="2" charset="-122"/>
              </a:rPr>
              <a:t>, q</a:t>
            </a:r>
            <a:r>
              <a:rPr lang="en-US" altLang="zh-CN" sz="2800" baseline="-25000">
                <a:solidFill>
                  <a:srgbClr val="333399"/>
                </a:solidFill>
                <a:latin typeface="Arial" pitchFamily="34" charset="0"/>
                <a:ea typeface="华文行楷" pitchFamily="2" charset="-122"/>
              </a:rPr>
              <a:t>0 </a:t>
            </a:r>
            <a:r>
              <a:rPr lang="en-US" altLang="zh-CN" sz="2800">
                <a:solidFill>
                  <a:srgbClr val="333399"/>
                </a:solidFill>
                <a:latin typeface="Arial" pitchFamily="34" charset="0"/>
                <a:ea typeface="华文行楷" pitchFamily="2" charset="-122"/>
              </a:rPr>
              <a:t>, F </a:t>
            </a:r>
            <a:r>
              <a:rPr lang="en-US" altLang="zh-CN" sz="2800" i="0">
                <a:solidFill>
                  <a:srgbClr val="333399"/>
                </a:solidFill>
                <a:latin typeface="Arial" pitchFamily="34" charset="0"/>
                <a:ea typeface="华文行楷" pitchFamily="2" charset="-122"/>
              </a:rPr>
              <a:t>)</a:t>
            </a:r>
            <a:r>
              <a:rPr lang="zh-CN" altLang="en-US" sz="2800" i="0">
                <a:solidFill>
                  <a:srgbClr val="333399"/>
                </a:solidFill>
                <a:latin typeface="Arial" pitchFamily="34" charset="0"/>
                <a:ea typeface="华文行楷" pitchFamily="2" charset="-122"/>
              </a:rPr>
              <a:t>，</a:t>
            </a:r>
            <a:r>
              <a:rPr lang="zh-CN" altLang="en-US" sz="2800" i="0">
                <a:solidFill>
                  <a:srgbClr val="333399"/>
                </a:solidFill>
                <a:latin typeface="Arial" pitchFamily="34" charset="0"/>
                <a:ea typeface="楷体_GB2312" pitchFamily="49" charset="-122"/>
              </a:rPr>
              <a:t>满足</a:t>
            </a:r>
            <a:r>
              <a:rPr lang="en-US" altLang="zh-CN" sz="2800">
                <a:solidFill>
                  <a:srgbClr val="333399"/>
                </a:solidFill>
                <a:latin typeface="Arial" pitchFamily="34" charset="0"/>
                <a:ea typeface="华文行楷" pitchFamily="2" charset="-122"/>
              </a:rPr>
              <a:t>L </a:t>
            </a:r>
            <a:r>
              <a:rPr lang="en-US" altLang="zh-CN" sz="2800" i="0">
                <a:solidFill>
                  <a:srgbClr val="333399"/>
                </a:solidFill>
                <a:latin typeface="Arial" pitchFamily="34" charset="0"/>
                <a:ea typeface="华文行楷" pitchFamily="2" charset="-122"/>
              </a:rPr>
              <a:t>= </a:t>
            </a:r>
            <a:r>
              <a:rPr lang="en-US" altLang="zh-CN" sz="2800">
                <a:solidFill>
                  <a:srgbClr val="333399"/>
                </a:solidFill>
                <a:latin typeface="Arial" pitchFamily="34" charset="0"/>
                <a:ea typeface="华文行楷" pitchFamily="2" charset="-122"/>
              </a:rPr>
              <a:t>L</a:t>
            </a:r>
            <a:r>
              <a:rPr lang="en-US" altLang="zh-CN" sz="2800">
                <a:solidFill>
                  <a:srgbClr val="333399"/>
                </a:solidFill>
                <a:latin typeface="Arial" pitchFamily="34" charset="0"/>
                <a:ea typeface="华文行楷" pitchFamily="2" charset="-122"/>
                <a:sym typeface="Symbol" pitchFamily="18" charset="2"/>
              </a:rPr>
              <a:t>(</a:t>
            </a:r>
            <a:r>
              <a:rPr lang="en-US" altLang="zh-CN" sz="2800">
                <a:solidFill>
                  <a:srgbClr val="333399"/>
                </a:solidFill>
                <a:latin typeface="Arial" pitchFamily="34" charset="0"/>
                <a:ea typeface="华文行楷" pitchFamily="2" charset="-122"/>
              </a:rPr>
              <a:t>A</a:t>
            </a:r>
            <a:r>
              <a:rPr lang="en-US" altLang="zh-CN" sz="2800">
                <a:solidFill>
                  <a:srgbClr val="333399"/>
                </a:solidFill>
                <a:latin typeface="Arial" pitchFamily="34" charset="0"/>
                <a:ea typeface="华文行楷" pitchFamily="2" charset="-122"/>
                <a:sym typeface="Symbol" pitchFamily="18" charset="2"/>
              </a:rPr>
              <a:t>) </a:t>
            </a:r>
            <a:r>
              <a:rPr lang="zh-CN" altLang="en-US" sz="2800" i="0">
                <a:solidFill>
                  <a:srgbClr val="333399"/>
                </a:solidFill>
                <a:latin typeface="Arial" pitchFamily="34" charset="0"/>
                <a:ea typeface="华文行楷" pitchFamily="2" charset="-122"/>
              </a:rPr>
              <a:t>，</a:t>
            </a:r>
            <a:r>
              <a:rPr lang="zh-CN" altLang="en-US" sz="2800" i="0">
                <a:solidFill>
                  <a:srgbClr val="333399"/>
                </a:solidFill>
                <a:latin typeface="Arial" pitchFamily="34" charset="0"/>
                <a:ea typeface="楷体_GB2312" pitchFamily="49" charset="-122"/>
                <a:sym typeface="Symbol" pitchFamily="18" charset="2"/>
              </a:rPr>
              <a:t>则</a:t>
            </a:r>
          </a:p>
          <a:p>
            <a:pPr algn="l">
              <a:buFont typeface="Wingdings" pitchFamily="2" charset="2"/>
              <a:buNone/>
            </a:pPr>
            <a:r>
              <a:rPr lang="zh-CN" altLang="en-US" sz="2800" i="0">
                <a:solidFill>
                  <a:srgbClr val="333399"/>
                </a:solidFill>
                <a:latin typeface="Arial" pitchFamily="34" charset="0"/>
                <a:ea typeface="楷体_GB2312" pitchFamily="49" charset="-122"/>
                <a:sym typeface="Symbol" pitchFamily="18" charset="2"/>
              </a:rPr>
              <a:t>   可以证明</a:t>
            </a:r>
            <a:r>
              <a:rPr lang="zh-CN" altLang="en-US" sz="2800" i="0">
                <a:solidFill>
                  <a:srgbClr val="333399"/>
                </a:solidFill>
                <a:latin typeface="Arial" pitchFamily="34" charset="0"/>
                <a:ea typeface="华文行楷" pitchFamily="2" charset="-122"/>
                <a:sym typeface="Symbol" pitchFamily="18" charset="2"/>
              </a:rPr>
              <a:t> </a:t>
            </a:r>
            <a:r>
              <a:rPr lang="en-US" altLang="zh-CN" sz="2800">
                <a:solidFill>
                  <a:srgbClr val="333399"/>
                </a:solidFill>
                <a:latin typeface="Arial" pitchFamily="34" charset="0"/>
                <a:ea typeface="华文行楷" pitchFamily="2" charset="-122"/>
              </a:rPr>
              <a:t>L </a:t>
            </a:r>
            <a:r>
              <a:rPr lang="zh-CN" altLang="en-US" sz="2800" i="0">
                <a:solidFill>
                  <a:srgbClr val="333399"/>
                </a:solidFill>
                <a:latin typeface="Arial" pitchFamily="34" charset="0"/>
                <a:ea typeface="楷体_GB2312" pitchFamily="49" charset="-122"/>
              </a:rPr>
              <a:t>也</a:t>
            </a:r>
            <a:r>
              <a:rPr lang="zh-CN" altLang="en-US" sz="2800" i="0">
                <a:solidFill>
                  <a:srgbClr val="333399"/>
                </a:solidFill>
                <a:latin typeface="Arial" pitchFamily="34" charset="0"/>
                <a:ea typeface="楷体_GB2312" pitchFamily="49" charset="-122"/>
                <a:sym typeface="Symbol" pitchFamily="18" charset="2"/>
              </a:rPr>
              <a:t>是一个正规语言</a:t>
            </a:r>
            <a:r>
              <a:rPr lang="en-US" altLang="zh-CN" sz="2800" i="0">
                <a:solidFill>
                  <a:srgbClr val="333399"/>
                </a:solidFill>
                <a:latin typeface="Arial" pitchFamily="34" charset="0"/>
                <a:ea typeface="华文行楷" pitchFamily="2" charset="-122"/>
                <a:sym typeface="Symbol" pitchFamily="18" charset="2"/>
              </a:rPr>
              <a:t>.</a:t>
            </a:r>
            <a:endParaRPr lang="en-US" altLang="zh-CN" sz="2800">
              <a:solidFill>
                <a:srgbClr val="333399"/>
              </a:solidFill>
              <a:latin typeface="Arial" pitchFamily="34" charset="0"/>
              <a:ea typeface="华文行楷" pitchFamily="2" charset="-122"/>
            </a:endParaRPr>
          </a:p>
          <a:p>
            <a:pPr algn="l">
              <a:buFont typeface="Wingdings" pitchFamily="2" charset="2"/>
              <a:buChar char=" "/>
            </a:pPr>
            <a:r>
              <a:rPr lang="en-US" altLang="zh-CN" sz="1000" i="0">
                <a:solidFill>
                  <a:srgbClr val="333399"/>
                </a:solidFill>
                <a:ea typeface="楷体_GB2312" pitchFamily="49" charset="-122"/>
              </a:rPr>
              <a:t> </a:t>
            </a:r>
          </a:p>
        </p:txBody>
      </p:sp>
      <p:sp>
        <p:nvSpPr>
          <p:cNvPr id="67599" name="Rectangle 15"/>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67600" name="Text Box 16">
            <a:hlinkClick r:id="rId2" action="ppaction://hlinksldjump"/>
          </p:cNvPr>
          <p:cNvSpPr txBox="1">
            <a:spLocks noChangeArrowheads="1"/>
          </p:cNvSpPr>
          <p:nvPr/>
        </p:nvSpPr>
        <p:spPr bwMode="auto">
          <a:xfrm>
            <a:off x="755650" y="1700213"/>
            <a:ext cx="5256213" cy="579437"/>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b="0">
                <a:latin typeface="Arial" pitchFamily="34" charset="0"/>
              </a:rPr>
              <a:t>  NFA</a:t>
            </a:r>
            <a:r>
              <a:rPr lang="en-US" altLang="zh-CN" sz="3200" i="0">
                <a:latin typeface="Arial" pitchFamily="34" charset="0"/>
              </a:rPr>
              <a:t> </a:t>
            </a:r>
            <a:r>
              <a:rPr lang="zh-CN" altLang="en-US" sz="3200" i="0">
                <a:latin typeface="Arial" pitchFamily="34" charset="0"/>
                <a:ea typeface="楷体_GB2312" pitchFamily="49" charset="-122"/>
              </a:rPr>
              <a:t>的语言</a:t>
            </a:r>
          </a:p>
        </p:txBody>
      </p:sp>
      <p:sp>
        <p:nvSpPr>
          <p:cNvPr id="5" name="文本框 4">
            <a:extLst>
              <a:ext uri="{FF2B5EF4-FFF2-40B4-BE49-F238E27FC236}">
                <a16:creationId xmlns:a16="http://schemas.microsoft.com/office/drawing/2014/main" id="{3106F741-93BC-5440-814F-25585ADF4DB6}"/>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53</a:t>
            </a:r>
            <a:endParaRPr kumimoji="1" lang="zh-CN" altLang="en-US" sz="2000" b="0" i="0" dirty="0">
              <a:solidFill>
                <a:srgbClr val="000066"/>
              </a:solidFill>
            </a:endParaRPr>
          </a:p>
        </p:txBody>
      </p:sp>
    </p:spTree>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5" name="文本框 4">
            <a:extLst>
              <a:ext uri="{FF2B5EF4-FFF2-40B4-BE49-F238E27FC236}">
                <a16:creationId xmlns:a16="http://schemas.microsoft.com/office/drawing/2014/main" id="{3106F741-93BC-5440-814F-25585ADF4DB6}"/>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54</a:t>
            </a:r>
            <a:endParaRPr kumimoji="1" lang="zh-CN" altLang="en-US" sz="2000" b="0" i="0" dirty="0">
              <a:solidFill>
                <a:srgbClr val="000066"/>
              </a:solidFill>
            </a:endParaRPr>
          </a:p>
        </p:txBody>
      </p:sp>
      <p:sp>
        <p:nvSpPr>
          <p:cNvPr id="6" name="文本框 5">
            <a:extLst>
              <a:ext uri="{FF2B5EF4-FFF2-40B4-BE49-F238E27FC236}">
                <a16:creationId xmlns:a16="http://schemas.microsoft.com/office/drawing/2014/main" id="{DD6239AD-5F22-D74D-B02B-126AD3A9E58F}"/>
              </a:ext>
            </a:extLst>
          </p:cNvPr>
          <p:cNvSpPr txBox="1"/>
          <p:nvPr/>
        </p:nvSpPr>
        <p:spPr>
          <a:xfrm>
            <a:off x="514340" y="1237026"/>
            <a:ext cx="8234124" cy="830997"/>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11</a:t>
            </a:r>
            <a:r>
              <a:rPr kumimoji="1" lang="zh-CN" altLang="en-US" sz="2400" b="0" i="0" dirty="0">
                <a:solidFill>
                  <a:srgbClr val="000000"/>
                </a:solidFill>
              </a:rPr>
              <a:t>：证明下图所示的</a:t>
            </a:r>
            <a:r>
              <a:rPr kumimoji="1" lang="en-US" altLang="zh-CN" sz="2400" b="0" i="0" dirty="0">
                <a:solidFill>
                  <a:srgbClr val="000000"/>
                </a:solidFill>
              </a:rPr>
              <a:t>NFA</a:t>
            </a:r>
            <a:r>
              <a:rPr lang="zh-CN" altLang="en-US" sz="2400" b="0" i="0" dirty="0">
                <a:solidFill>
                  <a:srgbClr val="000000"/>
                </a:solidFill>
              </a:rPr>
              <a:t>接受所有字母表为</a:t>
            </a:r>
            <a:r>
              <a:rPr lang="en-US" altLang="zh-CN" sz="2400" b="0" i="0" dirty="0">
                <a:solidFill>
                  <a:srgbClr val="000000"/>
                </a:solidFill>
              </a:rPr>
              <a:t>{0, 1}</a:t>
            </a:r>
            <a:r>
              <a:rPr lang="zh-CN" altLang="en-US" sz="2400" b="0" i="0" dirty="0">
                <a:solidFill>
                  <a:srgbClr val="000000"/>
                </a:solidFill>
              </a:rPr>
              <a:t>且以</a:t>
            </a:r>
            <a:r>
              <a:rPr lang="en-US" altLang="zh-CN" sz="2400" b="0" i="0" dirty="0">
                <a:solidFill>
                  <a:srgbClr val="000000"/>
                </a:solidFill>
              </a:rPr>
              <a:t>01</a:t>
            </a:r>
            <a:r>
              <a:rPr lang="zh-CN" altLang="en-US" sz="2400" b="0" i="0" dirty="0">
                <a:solidFill>
                  <a:srgbClr val="000000"/>
                </a:solidFill>
              </a:rPr>
              <a:t>结尾的字符串。</a:t>
            </a:r>
            <a:endParaRPr kumimoji="1" lang="zh-CN" altLang="en-US" sz="2400" b="0" i="0" dirty="0">
              <a:solidFill>
                <a:srgbClr val="000000"/>
              </a:solidFill>
            </a:endParaRPr>
          </a:p>
        </p:txBody>
      </p:sp>
      <p:sp>
        <p:nvSpPr>
          <p:cNvPr id="2" name="椭圆 1">
            <a:extLst>
              <a:ext uri="{FF2B5EF4-FFF2-40B4-BE49-F238E27FC236}">
                <a16:creationId xmlns:a16="http://schemas.microsoft.com/office/drawing/2014/main" id="{47B1FDC4-486A-4644-B9EF-C439AA07A006}"/>
              </a:ext>
            </a:extLst>
          </p:cNvPr>
          <p:cNvSpPr/>
          <p:nvPr/>
        </p:nvSpPr>
        <p:spPr bwMode="auto">
          <a:xfrm>
            <a:off x="3246548" y="285293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 name="椭圆 7">
            <a:extLst>
              <a:ext uri="{FF2B5EF4-FFF2-40B4-BE49-F238E27FC236}">
                <a16:creationId xmlns:a16="http://schemas.microsoft.com/office/drawing/2014/main" id="{45434470-64EB-7048-934D-883383FAA8D2}"/>
              </a:ext>
            </a:extLst>
          </p:cNvPr>
          <p:cNvSpPr/>
          <p:nvPr/>
        </p:nvSpPr>
        <p:spPr bwMode="auto">
          <a:xfrm>
            <a:off x="4701362" y="285293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椭圆 8">
            <a:extLst>
              <a:ext uri="{FF2B5EF4-FFF2-40B4-BE49-F238E27FC236}">
                <a16:creationId xmlns:a16="http://schemas.microsoft.com/office/drawing/2014/main" id="{08FCDFBF-9E06-9A4F-8ADA-53F86B0F8231}"/>
              </a:ext>
            </a:extLst>
          </p:cNvPr>
          <p:cNvSpPr/>
          <p:nvPr/>
        </p:nvSpPr>
        <p:spPr bwMode="auto">
          <a:xfrm>
            <a:off x="6156176" y="285293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0" name="椭圆 9">
            <a:extLst>
              <a:ext uri="{FF2B5EF4-FFF2-40B4-BE49-F238E27FC236}">
                <a16:creationId xmlns:a16="http://schemas.microsoft.com/office/drawing/2014/main" id="{313BA5B7-3E24-2D40-BB46-D158495E7C20}"/>
              </a:ext>
            </a:extLst>
          </p:cNvPr>
          <p:cNvSpPr/>
          <p:nvPr/>
        </p:nvSpPr>
        <p:spPr bwMode="auto">
          <a:xfrm>
            <a:off x="6192180" y="2888940"/>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4" name="直线箭头连接符 3">
            <a:extLst>
              <a:ext uri="{FF2B5EF4-FFF2-40B4-BE49-F238E27FC236}">
                <a16:creationId xmlns:a16="http://schemas.microsoft.com/office/drawing/2014/main" id="{E7885E66-3C22-9242-AB34-47C62FEFF7CF}"/>
              </a:ext>
            </a:extLst>
          </p:cNvPr>
          <p:cNvCxnSpPr>
            <a:cxnSpLocks/>
            <a:endCxn id="2" idx="2"/>
          </p:cNvCxnSpPr>
          <p:nvPr/>
        </p:nvCxnSpPr>
        <p:spPr bwMode="auto">
          <a:xfrm>
            <a:off x="2598476" y="3068960"/>
            <a:ext cx="648072"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3" name="直线箭头连接符 12">
            <a:extLst>
              <a:ext uri="{FF2B5EF4-FFF2-40B4-BE49-F238E27FC236}">
                <a16:creationId xmlns:a16="http://schemas.microsoft.com/office/drawing/2014/main" id="{EE969ED5-129D-1F4F-AECB-2E799FCB24F1}"/>
              </a:ext>
            </a:extLst>
          </p:cNvPr>
          <p:cNvCxnSpPr>
            <a:cxnSpLocks/>
            <a:stCxn id="2" idx="6"/>
            <a:endCxn id="8" idx="2"/>
          </p:cNvCxnSpPr>
          <p:nvPr/>
        </p:nvCxnSpPr>
        <p:spPr bwMode="auto">
          <a:xfrm>
            <a:off x="3678596" y="3068960"/>
            <a:ext cx="1022766"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6" name="直线箭头连接符 15">
            <a:extLst>
              <a:ext uri="{FF2B5EF4-FFF2-40B4-BE49-F238E27FC236}">
                <a16:creationId xmlns:a16="http://schemas.microsoft.com/office/drawing/2014/main" id="{743719BB-9C4C-994A-AD6E-32015EDA8276}"/>
              </a:ext>
            </a:extLst>
          </p:cNvPr>
          <p:cNvCxnSpPr>
            <a:cxnSpLocks/>
            <a:stCxn id="8" idx="6"/>
            <a:endCxn id="9" idx="2"/>
          </p:cNvCxnSpPr>
          <p:nvPr/>
        </p:nvCxnSpPr>
        <p:spPr bwMode="auto">
          <a:xfrm>
            <a:off x="5133410" y="3068960"/>
            <a:ext cx="1022766"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22" name="弧 21">
            <a:extLst>
              <a:ext uri="{FF2B5EF4-FFF2-40B4-BE49-F238E27FC236}">
                <a16:creationId xmlns:a16="http://schemas.microsoft.com/office/drawing/2014/main" id="{9BF7C8D3-A502-FD4D-A314-88D75CC9C620}"/>
              </a:ext>
            </a:extLst>
          </p:cNvPr>
          <p:cNvSpPr/>
          <p:nvPr/>
        </p:nvSpPr>
        <p:spPr bwMode="auto">
          <a:xfrm rot="11190199">
            <a:off x="3263528" y="244329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3" name="文本框 22">
            <a:extLst>
              <a:ext uri="{FF2B5EF4-FFF2-40B4-BE49-F238E27FC236}">
                <a16:creationId xmlns:a16="http://schemas.microsoft.com/office/drawing/2014/main" id="{A3C27108-477D-B043-8621-3E9314CFE837}"/>
              </a:ext>
            </a:extLst>
          </p:cNvPr>
          <p:cNvSpPr txBox="1"/>
          <p:nvPr/>
        </p:nvSpPr>
        <p:spPr>
          <a:xfrm>
            <a:off x="3135629" y="1932641"/>
            <a:ext cx="648072"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1</a:t>
            </a:r>
            <a:endParaRPr kumimoji="1" lang="zh-CN" altLang="en-US" sz="2400" b="0" i="0" dirty="0">
              <a:solidFill>
                <a:srgbClr val="000000"/>
              </a:solidFill>
              <a:cs typeface="Times New Roman" panose="02020603050405020304" pitchFamily="18" charset="0"/>
            </a:endParaRPr>
          </a:p>
        </p:txBody>
      </p:sp>
      <p:sp>
        <p:nvSpPr>
          <p:cNvPr id="24" name="文本框 23">
            <a:extLst>
              <a:ext uri="{FF2B5EF4-FFF2-40B4-BE49-F238E27FC236}">
                <a16:creationId xmlns:a16="http://schemas.microsoft.com/office/drawing/2014/main" id="{C035D0C2-E799-A943-8148-36D1BF600B2C}"/>
              </a:ext>
            </a:extLst>
          </p:cNvPr>
          <p:cNvSpPr txBox="1"/>
          <p:nvPr/>
        </p:nvSpPr>
        <p:spPr>
          <a:xfrm>
            <a:off x="3831621" y="2601179"/>
            <a:ext cx="648072"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25" name="文本框 24">
            <a:extLst>
              <a:ext uri="{FF2B5EF4-FFF2-40B4-BE49-F238E27FC236}">
                <a16:creationId xmlns:a16="http://schemas.microsoft.com/office/drawing/2014/main" id="{5F9E2883-E72E-934F-A1C0-A64C8DA102EA}"/>
              </a:ext>
            </a:extLst>
          </p:cNvPr>
          <p:cNvSpPr txBox="1"/>
          <p:nvPr/>
        </p:nvSpPr>
        <p:spPr>
          <a:xfrm>
            <a:off x="5289769" y="2626257"/>
            <a:ext cx="648072"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pic>
        <p:nvPicPr>
          <p:cNvPr id="19" name="图片 18">
            <a:extLst>
              <a:ext uri="{FF2B5EF4-FFF2-40B4-BE49-F238E27FC236}">
                <a16:creationId xmlns:a16="http://schemas.microsoft.com/office/drawing/2014/main" id="{C6826B72-235F-D342-A88C-7AE8B3E5478B}"/>
              </a:ext>
            </a:extLst>
          </p:cNvPr>
          <p:cNvPicPr>
            <a:picLocks noChangeAspect="1"/>
          </p:cNvPicPr>
          <p:nvPr/>
        </p:nvPicPr>
        <p:blipFill>
          <a:blip r:embed="rId2"/>
          <a:stretch>
            <a:fillRect/>
          </a:stretch>
        </p:blipFill>
        <p:spPr>
          <a:xfrm>
            <a:off x="2725407" y="2986322"/>
            <a:ext cx="1511300" cy="203200"/>
          </a:xfrm>
          <a:prstGeom prst="rect">
            <a:avLst/>
          </a:prstGeom>
        </p:spPr>
      </p:pic>
      <p:pic>
        <p:nvPicPr>
          <p:cNvPr id="20" name="图片 19">
            <a:extLst>
              <a:ext uri="{FF2B5EF4-FFF2-40B4-BE49-F238E27FC236}">
                <a16:creationId xmlns:a16="http://schemas.microsoft.com/office/drawing/2014/main" id="{3A20EA63-BDDD-B049-9DCE-1DACF4DFFD8D}"/>
              </a:ext>
            </a:extLst>
          </p:cNvPr>
          <p:cNvPicPr>
            <a:picLocks noChangeAspect="1"/>
          </p:cNvPicPr>
          <p:nvPr/>
        </p:nvPicPr>
        <p:blipFill>
          <a:blip r:embed="rId3"/>
          <a:stretch>
            <a:fillRect/>
          </a:stretch>
        </p:blipFill>
        <p:spPr>
          <a:xfrm>
            <a:off x="4168086" y="2983717"/>
            <a:ext cx="1498600" cy="203200"/>
          </a:xfrm>
          <a:prstGeom prst="rect">
            <a:avLst/>
          </a:prstGeom>
        </p:spPr>
      </p:pic>
      <p:pic>
        <p:nvPicPr>
          <p:cNvPr id="21" name="图片 20">
            <a:extLst>
              <a:ext uri="{FF2B5EF4-FFF2-40B4-BE49-F238E27FC236}">
                <a16:creationId xmlns:a16="http://schemas.microsoft.com/office/drawing/2014/main" id="{BF7AF2C7-509F-084B-8DD7-58D38AB7E674}"/>
              </a:ext>
            </a:extLst>
          </p:cNvPr>
          <p:cNvPicPr>
            <a:picLocks noChangeAspect="1"/>
          </p:cNvPicPr>
          <p:nvPr/>
        </p:nvPicPr>
        <p:blipFill>
          <a:blip r:embed="rId4"/>
          <a:stretch>
            <a:fillRect/>
          </a:stretch>
        </p:blipFill>
        <p:spPr>
          <a:xfrm>
            <a:off x="5630837" y="2983717"/>
            <a:ext cx="1511300" cy="203200"/>
          </a:xfrm>
          <a:prstGeom prst="rect">
            <a:avLst/>
          </a:prstGeom>
        </p:spPr>
      </p:pic>
      <p:pic>
        <p:nvPicPr>
          <p:cNvPr id="26" name="图片 25">
            <a:extLst>
              <a:ext uri="{FF2B5EF4-FFF2-40B4-BE49-F238E27FC236}">
                <a16:creationId xmlns:a16="http://schemas.microsoft.com/office/drawing/2014/main" id="{A646D53A-87A4-5349-891A-9159E824F86A}"/>
              </a:ext>
            </a:extLst>
          </p:cNvPr>
          <p:cNvPicPr>
            <a:picLocks noChangeAspect="1"/>
          </p:cNvPicPr>
          <p:nvPr/>
        </p:nvPicPr>
        <p:blipFill>
          <a:blip r:embed="rId5"/>
          <a:stretch>
            <a:fillRect/>
          </a:stretch>
        </p:blipFill>
        <p:spPr>
          <a:xfrm>
            <a:off x="660098" y="3679938"/>
            <a:ext cx="5161270" cy="2150529"/>
          </a:xfrm>
          <a:prstGeom prst="rect">
            <a:avLst/>
          </a:prstGeom>
        </p:spPr>
      </p:pic>
    </p:spTree>
    <p:extLst>
      <p:ext uri="{BB962C8B-B14F-4D97-AF65-F5344CB8AC3E}">
        <p14:creationId xmlns:p14="http://schemas.microsoft.com/office/powerpoint/2010/main" val="1249320745"/>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5" name="文本框 4">
            <a:extLst>
              <a:ext uri="{FF2B5EF4-FFF2-40B4-BE49-F238E27FC236}">
                <a16:creationId xmlns:a16="http://schemas.microsoft.com/office/drawing/2014/main" id="{3106F741-93BC-5440-814F-25585ADF4DB6}"/>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55</a:t>
            </a:r>
            <a:endParaRPr kumimoji="1" lang="zh-CN" altLang="en-US" sz="2000" b="0" i="0" dirty="0">
              <a:solidFill>
                <a:srgbClr val="000066"/>
              </a:solidFill>
            </a:endParaRPr>
          </a:p>
        </p:txBody>
      </p:sp>
      <p:pic>
        <p:nvPicPr>
          <p:cNvPr id="3" name="图片 2">
            <a:extLst>
              <a:ext uri="{FF2B5EF4-FFF2-40B4-BE49-F238E27FC236}">
                <a16:creationId xmlns:a16="http://schemas.microsoft.com/office/drawing/2014/main" id="{34E29CEB-5394-1B4E-AA80-7966B7B32CA7}"/>
              </a:ext>
            </a:extLst>
          </p:cNvPr>
          <p:cNvPicPr>
            <a:picLocks noChangeAspect="1"/>
          </p:cNvPicPr>
          <p:nvPr/>
        </p:nvPicPr>
        <p:blipFill>
          <a:blip r:embed="rId2"/>
          <a:stretch>
            <a:fillRect/>
          </a:stretch>
        </p:blipFill>
        <p:spPr>
          <a:xfrm>
            <a:off x="467544" y="1484784"/>
            <a:ext cx="8488922" cy="4687912"/>
          </a:xfrm>
          <a:prstGeom prst="rect">
            <a:avLst/>
          </a:prstGeom>
        </p:spPr>
      </p:pic>
    </p:spTree>
    <p:extLst>
      <p:ext uri="{BB962C8B-B14F-4D97-AF65-F5344CB8AC3E}">
        <p14:creationId xmlns:p14="http://schemas.microsoft.com/office/powerpoint/2010/main" val="2020123022"/>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5" name="文本框 4">
            <a:extLst>
              <a:ext uri="{FF2B5EF4-FFF2-40B4-BE49-F238E27FC236}">
                <a16:creationId xmlns:a16="http://schemas.microsoft.com/office/drawing/2014/main" id="{3106F741-93BC-5440-814F-25585ADF4DB6}"/>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56</a:t>
            </a:r>
            <a:endParaRPr kumimoji="1" lang="zh-CN" altLang="en-US" sz="2000" b="0" i="0" dirty="0">
              <a:solidFill>
                <a:srgbClr val="000066"/>
              </a:solidFill>
            </a:endParaRPr>
          </a:p>
        </p:txBody>
      </p:sp>
      <p:sp>
        <p:nvSpPr>
          <p:cNvPr id="6" name="文本框 5">
            <a:extLst>
              <a:ext uri="{FF2B5EF4-FFF2-40B4-BE49-F238E27FC236}">
                <a16:creationId xmlns:a16="http://schemas.microsoft.com/office/drawing/2014/main" id="{8EA857E9-DF8A-5A4F-ACB7-8F95A98A6686}"/>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12</a:t>
            </a:r>
            <a:r>
              <a:rPr kumimoji="1" lang="zh-CN" altLang="en-US" sz="2400" b="0" i="0" dirty="0">
                <a:solidFill>
                  <a:srgbClr val="000000"/>
                </a:solidFill>
              </a:rPr>
              <a:t>：设计</a:t>
            </a:r>
            <a:r>
              <a:rPr kumimoji="1" lang="en-US" altLang="zh-CN" sz="2400" b="0" i="0" dirty="0">
                <a:solidFill>
                  <a:srgbClr val="000000"/>
                </a:solidFill>
              </a:rPr>
              <a:t>NFA</a:t>
            </a:r>
            <a:r>
              <a:rPr kumimoji="1" lang="zh-CN" altLang="en-US" sz="2400" b="0" i="0" dirty="0">
                <a:solidFill>
                  <a:srgbClr val="000000"/>
                </a:solidFill>
              </a:rPr>
              <a:t>，其语言为长度至少为</a:t>
            </a:r>
            <a:r>
              <a:rPr kumimoji="1" lang="en-US" altLang="zh-CN" sz="2400" b="0" i="0" dirty="0">
                <a:solidFill>
                  <a:srgbClr val="000000"/>
                </a:solidFill>
              </a:rPr>
              <a:t>2</a:t>
            </a:r>
            <a:r>
              <a:rPr kumimoji="1" lang="zh-CN" altLang="en-US" sz="2400" b="0" i="0" dirty="0">
                <a:solidFill>
                  <a:srgbClr val="000000"/>
                </a:solidFill>
              </a:rPr>
              <a:t>且头两个字符不相</a:t>
            </a:r>
          </a:p>
        </p:txBody>
      </p:sp>
      <p:sp>
        <p:nvSpPr>
          <p:cNvPr id="7" name="文本框 6">
            <a:extLst>
              <a:ext uri="{FF2B5EF4-FFF2-40B4-BE49-F238E27FC236}">
                <a16:creationId xmlns:a16="http://schemas.microsoft.com/office/drawing/2014/main" id="{3DD08AD4-68A9-CE41-A72B-6E9D346E4457}"/>
              </a:ext>
            </a:extLst>
          </p:cNvPr>
          <p:cNvSpPr txBox="1"/>
          <p:nvPr/>
        </p:nvSpPr>
        <p:spPr>
          <a:xfrm>
            <a:off x="514340" y="1698691"/>
            <a:ext cx="8234124" cy="461665"/>
          </a:xfrm>
          <a:prstGeom prst="rect">
            <a:avLst/>
          </a:prstGeom>
          <a:noFill/>
        </p:spPr>
        <p:txBody>
          <a:bodyPr wrap="square" rtlCol="0">
            <a:spAutoFit/>
          </a:bodyPr>
          <a:lstStyle/>
          <a:p>
            <a:pPr algn="l"/>
            <a:r>
              <a:rPr kumimoji="1" lang="zh-CN" altLang="en-US" sz="2400" b="0" i="0" dirty="0">
                <a:solidFill>
                  <a:srgbClr val="000000"/>
                </a:solidFill>
              </a:rPr>
              <a:t>同的</a:t>
            </a:r>
            <a:r>
              <a:rPr kumimoji="1" lang="en-US" altLang="zh-CN" sz="2400" b="0" i="0" dirty="0">
                <a:solidFill>
                  <a:srgbClr val="000000"/>
                </a:solidFill>
              </a:rPr>
              <a:t>0</a:t>
            </a:r>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串构成的集合。</a:t>
            </a:r>
          </a:p>
        </p:txBody>
      </p:sp>
      <p:grpSp>
        <p:nvGrpSpPr>
          <p:cNvPr id="8" name="组合 7">
            <a:extLst>
              <a:ext uri="{FF2B5EF4-FFF2-40B4-BE49-F238E27FC236}">
                <a16:creationId xmlns:a16="http://schemas.microsoft.com/office/drawing/2014/main" id="{4BA4D687-9188-6442-A866-4BCEEB0C4CDE}"/>
              </a:ext>
            </a:extLst>
          </p:cNvPr>
          <p:cNvGrpSpPr/>
          <p:nvPr/>
        </p:nvGrpSpPr>
        <p:grpSpPr>
          <a:xfrm>
            <a:off x="1979712" y="2410239"/>
            <a:ext cx="5219557" cy="2675705"/>
            <a:chOff x="1979712" y="2410239"/>
            <a:chExt cx="5219557" cy="2675705"/>
          </a:xfrm>
        </p:grpSpPr>
        <p:grpSp>
          <p:nvGrpSpPr>
            <p:cNvPr id="9" name="组合 8">
              <a:extLst>
                <a:ext uri="{FF2B5EF4-FFF2-40B4-BE49-F238E27FC236}">
                  <a16:creationId xmlns:a16="http://schemas.microsoft.com/office/drawing/2014/main" id="{4D28D44A-0D17-1540-9DA0-4FE52C4DD14C}"/>
                </a:ext>
              </a:extLst>
            </p:cNvPr>
            <p:cNvGrpSpPr/>
            <p:nvPr/>
          </p:nvGrpSpPr>
          <p:grpSpPr>
            <a:xfrm>
              <a:off x="1979712" y="2410239"/>
              <a:ext cx="4452690" cy="2675705"/>
              <a:chOff x="1979712" y="2410239"/>
              <a:chExt cx="4452690" cy="2675705"/>
            </a:xfrm>
          </p:grpSpPr>
          <p:sp>
            <p:nvSpPr>
              <p:cNvPr id="13" name="椭圆 12">
                <a:extLst>
                  <a:ext uri="{FF2B5EF4-FFF2-40B4-BE49-F238E27FC236}">
                    <a16:creationId xmlns:a16="http://schemas.microsoft.com/office/drawing/2014/main" id="{AEE705D8-29A2-8A47-93EB-953014D5AC75}"/>
                  </a:ext>
                </a:extLst>
              </p:cNvPr>
              <p:cNvSpPr/>
              <p:nvPr/>
            </p:nvSpPr>
            <p:spPr bwMode="auto">
              <a:xfrm>
                <a:off x="2688793"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4" name="椭圆 13">
                <a:extLst>
                  <a:ext uri="{FF2B5EF4-FFF2-40B4-BE49-F238E27FC236}">
                    <a16:creationId xmlns:a16="http://schemas.microsoft.com/office/drawing/2014/main" id="{EF22F724-D134-6B47-A064-C86B48A62B09}"/>
                  </a:ext>
                </a:extLst>
              </p:cNvPr>
              <p:cNvSpPr/>
              <p:nvPr/>
            </p:nvSpPr>
            <p:spPr bwMode="auto">
              <a:xfrm>
                <a:off x="4272969" y="2410239"/>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5" name="椭圆 14">
                <a:extLst>
                  <a:ext uri="{FF2B5EF4-FFF2-40B4-BE49-F238E27FC236}">
                    <a16:creationId xmlns:a16="http://schemas.microsoft.com/office/drawing/2014/main" id="{C88D3289-68AA-E745-AD0E-51A21997B7C2}"/>
                  </a:ext>
                </a:extLst>
              </p:cNvPr>
              <p:cNvSpPr/>
              <p:nvPr/>
            </p:nvSpPr>
            <p:spPr bwMode="auto">
              <a:xfrm>
                <a:off x="4272969" y="4509880"/>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6" name="椭圆 15">
                <a:extLst>
                  <a:ext uri="{FF2B5EF4-FFF2-40B4-BE49-F238E27FC236}">
                    <a16:creationId xmlns:a16="http://schemas.microsoft.com/office/drawing/2014/main" id="{F810A8F1-2BD8-4A4F-BF99-0DF79A9C6D95}"/>
                  </a:ext>
                </a:extLst>
              </p:cNvPr>
              <p:cNvSpPr/>
              <p:nvPr/>
            </p:nvSpPr>
            <p:spPr bwMode="auto">
              <a:xfrm>
                <a:off x="5834340"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7" name="椭圆 16">
                <a:extLst>
                  <a:ext uri="{FF2B5EF4-FFF2-40B4-BE49-F238E27FC236}">
                    <a16:creationId xmlns:a16="http://schemas.microsoft.com/office/drawing/2014/main" id="{36233E86-A1AC-8D49-8254-B06BF8A1C4C7}"/>
                  </a:ext>
                </a:extLst>
              </p:cNvPr>
              <p:cNvSpPr/>
              <p:nvPr/>
            </p:nvSpPr>
            <p:spPr bwMode="auto">
              <a:xfrm>
                <a:off x="5887246" y="3462964"/>
                <a:ext cx="492250" cy="48049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18" name="直线箭头连接符 17">
                <a:extLst>
                  <a:ext uri="{FF2B5EF4-FFF2-40B4-BE49-F238E27FC236}">
                    <a16:creationId xmlns:a16="http://schemas.microsoft.com/office/drawing/2014/main" id="{E2E200DA-56C2-894B-911A-ABF8FF5BD7E4}"/>
                  </a:ext>
                </a:extLst>
              </p:cNvPr>
              <p:cNvCxnSpPr>
                <a:endCxn id="13" idx="2"/>
              </p:cNvCxnSpPr>
              <p:nvPr/>
            </p:nvCxnSpPr>
            <p:spPr bwMode="auto">
              <a:xfrm>
                <a:off x="1979712" y="3703210"/>
                <a:ext cx="70908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9" name="直线箭头连接符 18">
                <a:extLst>
                  <a:ext uri="{FF2B5EF4-FFF2-40B4-BE49-F238E27FC236}">
                    <a16:creationId xmlns:a16="http://schemas.microsoft.com/office/drawing/2014/main" id="{90C08BD0-7B62-A549-984F-FBB73A2F7453}"/>
                  </a:ext>
                </a:extLst>
              </p:cNvPr>
              <p:cNvCxnSpPr>
                <a:cxnSpLocks/>
                <a:stCxn id="13" idx="7"/>
                <a:endCxn id="14" idx="2"/>
              </p:cNvCxnSpPr>
              <p:nvPr/>
            </p:nvCxnSpPr>
            <p:spPr bwMode="auto">
              <a:xfrm flipV="1">
                <a:off x="3199271" y="2698271"/>
                <a:ext cx="1073698"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0" name="直线箭头连接符 19">
                <a:extLst>
                  <a:ext uri="{FF2B5EF4-FFF2-40B4-BE49-F238E27FC236}">
                    <a16:creationId xmlns:a16="http://schemas.microsoft.com/office/drawing/2014/main" id="{1F558280-4267-7D42-A5F8-8A70BEB1E354}"/>
                  </a:ext>
                </a:extLst>
              </p:cNvPr>
              <p:cNvCxnSpPr>
                <a:cxnSpLocks/>
                <a:stCxn id="13" idx="5"/>
                <a:endCxn id="15" idx="2"/>
              </p:cNvCxnSpPr>
              <p:nvPr/>
            </p:nvCxnSpPr>
            <p:spPr bwMode="auto">
              <a:xfrm>
                <a:off x="3199271" y="3906879"/>
                <a:ext cx="1073698"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1" name="直线箭头连接符 20">
                <a:extLst>
                  <a:ext uri="{FF2B5EF4-FFF2-40B4-BE49-F238E27FC236}">
                    <a16:creationId xmlns:a16="http://schemas.microsoft.com/office/drawing/2014/main" id="{3F68EDFE-BCC6-A844-AA5A-BE108DB2716D}"/>
                  </a:ext>
                </a:extLst>
              </p:cNvPr>
              <p:cNvCxnSpPr>
                <a:cxnSpLocks/>
                <a:stCxn id="14" idx="6"/>
                <a:endCxn id="16" idx="1"/>
              </p:cNvCxnSpPr>
              <p:nvPr/>
            </p:nvCxnSpPr>
            <p:spPr bwMode="auto">
              <a:xfrm>
                <a:off x="4871031" y="2698271"/>
                <a:ext cx="1050893"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2" name="直线箭头连接符 21">
                <a:extLst>
                  <a:ext uri="{FF2B5EF4-FFF2-40B4-BE49-F238E27FC236}">
                    <a16:creationId xmlns:a16="http://schemas.microsoft.com/office/drawing/2014/main" id="{A2257719-4DBD-D44B-A8A4-E2FED7EFC993}"/>
                  </a:ext>
                </a:extLst>
              </p:cNvPr>
              <p:cNvCxnSpPr>
                <a:cxnSpLocks/>
                <a:stCxn id="15" idx="6"/>
                <a:endCxn id="16" idx="3"/>
              </p:cNvCxnSpPr>
              <p:nvPr/>
            </p:nvCxnSpPr>
            <p:spPr bwMode="auto">
              <a:xfrm flipV="1">
                <a:off x="4871031" y="3906879"/>
                <a:ext cx="1050893"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23" name="文本框 22">
                <a:extLst>
                  <a:ext uri="{FF2B5EF4-FFF2-40B4-BE49-F238E27FC236}">
                    <a16:creationId xmlns:a16="http://schemas.microsoft.com/office/drawing/2014/main" id="{ACE59814-A042-8B40-B8CE-9196CDAAB127}"/>
                  </a:ext>
                </a:extLst>
              </p:cNvPr>
              <p:cNvSpPr txBox="1"/>
              <p:nvPr/>
            </p:nvSpPr>
            <p:spPr>
              <a:xfrm>
                <a:off x="3390461"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24" name="文本框 23">
                <a:extLst>
                  <a:ext uri="{FF2B5EF4-FFF2-40B4-BE49-F238E27FC236}">
                    <a16:creationId xmlns:a16="http://schemas.microsoft.com/office/drawing/2014/main" id="{B0D0BA03-F78E-AD45-BBC6-D7DAEC6234B0}"/>
                  </a:ext>
                </a:extLst>
              </p:cNvPr>
              <p:cNvSpPr txBox="1"/>
              <p:nvPr/>
            </p:nvSpPr>
            <p:spPr>
              <a:xfrm>
                <a:off x="5335094"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25" name="文本框 24">
                <a:extLst>
                  <a:ext uri="{FF2B5EF4-FFF2-40B4-BE49-F238E27FC236}">
                    <a16:creationId xmlns:a16="http://schemas.microsoft.com/office/drawing/2014/main" id="{6F2B6E13-F31C-EA41-911D-65A4F81231B5}"/>
                  </a:ext>
                </a:extLst>
              </p:cNvPr>
              <p:cNvSpPr txBox="1"/>
              <p:nvPr/>
            </p:nvSpPr>
            <p:spPr>
              <a:xfrm>
                <a:off x="3376080"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26" name="文本框 25">
                <a:extLst>
                  <a:ext uri="{FF2B5EF4-FFF2-40B4-BE49-F238E27FC236}">
                    <a16:creationId xmlns:a16="http://schemas.microsoft.com/office/drawing/2014/main" id="{37D1A6C4-C164-2D41-BFDB-E2EE06BB0A37}"/>
                  </a:ext>
                </a:extLst>
              </p:cNvPr>
              <p:cNvSpPr txBox="1"/>
              <p:nvPr/>
            </p:nvSpPr>
            <p:spPr>
              <a:xfrm>
                <a:off x="5335094"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10" name="组合 9">
              <a:extLst>
                <a:ext uri="{FF2B5EF4-FFF2-40B4-BE49-F238E27FC236}">
                  <a16:creationId xmlns:a16="http://schemas.microsoft.com/office/drawing/2014/main" id="{937676A9-DFCA-2B48-9470-0F3A6738212C}"/>
                </a:ext>
              </a:extLst>
            </p:cNvPr>
            <p:cNvGrpSpPr/>
            <p:nvPr/>
          </p:nvGrpSpPr>
          <p:grpSpPr>
            <a:xfrm>
              <a:off x="5938762" y="2868073"/>
              <a:ext cx="1260507" cy="540079"/>
              <a:chOff x="5938762" y="2868073"/>
              <a:chExt cx="1260507" cy="540079"/>
            </a:xfrm>
          </p:grpSpPr>
          <p:sp>
            <p:nvSpPr>
              <p:cNvPr id="11" name="弧 10">
                <a:extLst>
                  <a:ext uri="{FF2B5EF4-FFF2-40B4-BE49-F238E27FC236}">
                    <a16:creationId xmlns:a16="http://schemas.microsoft.com/office/drawing/2014/main" id="{5B9D13D2-2BB9-5C4C-9879-066FF344D166}"/>
                  </a:ext>
                </a:extLst>
              </p:cNvPr>
              <p:cNvSpPr/>
              <p:nvPr/>
            </p:nvSpPr>
            <p:spPr bwMode="auto">
              <a:xfrm rot="11190199">
                <a:off x="5938762" y="298335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文本框 11">
                <a:extLst>
                  <a:ext uri="{FF2B5EF4-FFF2-40B4-BE49-F238E27FC236}">
                    <a16:creationId xmlns:a16="http://schemas.microsoft.com/office/drawing/2014/main" id="{0DC7D4C5-1B34-4841-9CF2-BD5E5E27C2B2}"/>
                  </a:ext>
                </a:extLst>
              </p:cNvPr>
              <p:cNvSpPr txBox="1"/>
              <p:nvPr/>
            </p:nvSpPr>
            <p:spPr>
              <a:xfrm>
                <a:off x="6280870" y="2868073"/>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grpSp>
        <p:nvGrpSpPr>
          <p:cNvPr id="27" name="组合 26">
            <a:extLst>
              <a:ext uri="{FF2B5EF4-FFF2-40B4-BE49-F238E27FC236}">
                <a16:creationId xmlns:a16="http://schemas.microsoft.com/office/drawing/2014/main" id="{534E487B-7C7C-1A4D-AA25-AAC4F0199608}"/>
              </a:ext>
            </a:extLst>
          </p:cNvPr>
          <p:cNvGrpSpPr/>
          <p:nvPr/>
        </p:nvGrpSpPr>
        <p:grpSpPr>
          <a:xfrm>
            <a:off x="4689319" y="3085805"/>
            <a:ext cx="918399" cy="848522"/>
            <a:chOff x="4689319" y="3085805"/>
            <a:chExt cx="918399" cy="848522"/>
          </a:xfrm>
        </p:grpSpPr>
        <p:sp>
          <p:nvSpPr>
            <p:cNvPr id="28" name="弧 27">
              <a:extLst>
                <a:ext uri="{FF2B5EF4-FFF2-40B4-BE49-F238E27FC236}">
                  <a16:creationId xmlns:a16="http://schemas.microsoft.com/office/drawing/2014/main" id="{7824C45B-C60C-F943-A84F-D87C684DB7B9}"/>
                </a:ext>
              </a:extLst>
            </p:cNvPr>
            <p:cNvSpPr/>
            <p:nvPr/>
          </p:nvSpPr>
          <p:spPr bwMode="auto">
            <a:xfrm rot="16974903">
              <a:off x="4862180" y="3525789"/>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9" name="文本框 28">
              <a:extLst>
                <a:ext uri="{FF2B5EF4-FFF2-40B4-BE49-F238E27FC236}">
                  <a16:creationId xmlns:a16="http://schemas.microsoft.com/office/drawing/2014/main" id="{59FB5FED-9162-5E49-AFE0-4CEB907117BA}"/>
                </a:ext>
              </a:extLst>
            </p:cNvPr>
            <p:cNvSpPr txBox="1"/>
            <p:nvPr/>
          </p:nvSpPr>
          <p:spPr>
            <a:xfrm>
              <a:off x="4689319" y="3085805"/>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30" name="组合 29">
            <a:extLst>
              <a:ext uri="{FF2B5EF4-FFF2-40B4-BE49-F238E27FC236}">
                <a16:creationId xmlns:a16="http://schemas.microsoft.com/office/drawing/2014/main" id="{C1F06417-4504-3547-8A88-FC8EB5FE5B27}"/>
              </a:ext>
            </a:extLst>
          </p:cNvPr>
          <p:cNvGrpSpPr/>
          <p:nvPr/>
        </p:nvGrpSpPr>
        <p:grpSpPr>
          <a:xfrm>
            <a:off x="4154192" y="2959140"/>
            <a:ext cx="716839" cy="1032102"/>
            <a:chOff x="4154192" y="2959140"/>
            <a:chExt cx="716839" cy="1032102"/>
          </a:xfrm>
        </p:grpSpPr>
        <p:sp>
          <p:nvSpPr>
            <p:cNvPr id="31" name="椭圆 30">
              <a:extLst>
                <a:ext uri="{FF2B5EF4-FFF2-40B4-BE49-F238E27FC236}">
                  <a16:creationId xmlns:a16="http://schemas.microsoft.com/office/drawing/2014/main" id="{741B496B-4FAA-4B40-A344-772CC7FE368E}"/>
                </a:ext>
              </a:extLst>
            </p:cNvPr>
            <p:cNvSpPr/>
            <p:nvPr/>
          </p:nvSpPr>
          <p:spPr bwMode="auto">
            <a:xfrm>
              <a:off x="4272969"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32" name="直线箭头连接符 31">
              <a:extLst>
                <a:ext uri="{FF2B5EF4-FFF2-40B4-BE49-F238E27FC236}">
                  <a16:creationId xmlns:a16="http://schemas.microsoft.com/office/drawing/2014/main" id="{0A7FF1C1-E5ED-3544-AAA1-940F95A95CB9}"/>
                </a:ext>
              </a:extLst>
            </p:cNvPr>
            <p:cNvCxnSpPr>
              <a:cxnSpLocks/>
              <a:stCxn id="14" idx="4"/>
              <a:endCxn id="31" idx="0"/>
            </p:cNvCxnSpPr>
            <p:nvPr/>
          </p:nvCxnSpPr>
          <p:spPr bwMode="auto">
            <a:xfrm>
              <a:off x="4572000" y="2986303"/>
              <a:ext cx="0" cy="428875"/>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33" name="文本框 32">
              <a:extLst>
                <a:ext uri="{FF2B5EF4-FFF2-40B4-BE49-F238E27FC236}">
                  <a16:creationId xmlns:a16="http://schemas.microsoft.com/office/drawing/2014/main" id="{3BEC28A3-89D7-9E44-8BD2-5C4561D3E39C}"/>
                </a:ext>
              </a:extLst>
            </p:cNvPr>
            <p:cNvSpPr txBox="1"/>
            <p:nvPr/>
          </p:nvSpPr>
          <p:spPr>
            <a:xfrm>
              <a:off x="4154192" y="2959140"/>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34" name="组合 33">
            <a:extLst>
              <a:ext uri="{FF2B5EF4-FFF2-40B4-BE49-F238E27FC236}">
                <a16:creationId xmlns:a16="http://schemas.microsoft.com/office/drawing/2014/main" id="{B2635CEA-65A7-F94C-9E7C-899BC5672E3E}"/>
              </a:ext>
            </a:extLst>
          </p:cNvPr>
          <p:cNvGrpSpPr/>
          <p:nvPr/>
        </p:nvGrpSpPr>
        <p:grpSpPr>
          <a:xfrm>
            <a:off x="4154296" y="3991242"/>
            <a:ext cx="417704" cy="518865"/>
            <a:chOff x="4154296" y="3991242"/>
            <a:chExt cx="417704" cy="518865"/>
          </a:xfrm>
        </p:grpSpPr>
        <p:cxnSp>
          <p:nvCxnSpPr>
            <p:cNvPr id="35" name="直线箭头连接符 34">
              <a:extLst>
                <a:ext uri="{FF2B5EF4-FFF2-40B4-BE49-F238E27FC236}">
                  <a16:creationId xmlns:a16="http://schemas.microsoft.com/office/drawing/2014/main" id="{2D8301FA-CF92-F943-BAAC-5DE9153522BA}"/>
                </a:ext>
              </a:extLst>
            </p:cNvPr>
            <p:cNvCxnSpPr>
              <a:cxnSpLocks/>
              <a:stCxn id="15" idx="0"/>
              <a:endCxn id="31" idx="4"/>
            </p:cNvCxnSpPr>
            <p:nvPr/>
          </p:nvCxnSpPr>
          <p:spPr bwMode="auto">
            <a:xfrm flipV="1">
              <a:off x="4572000" y="3991242"/>
              <a:ext cx="0" cy="518638"/>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36" name="文本框 35">
              <a:extLst>
                <a:ext uri="{FF2B5EF4-FFF2-40B4-BE49-F238E27FC236}">
                  <a16:creationId xmlns:a16="http://schemas.microsoft.com/office/drawing/2014/main" id="{47113EF4-635F-E240-9CB8-3CE6D689D85A}"/>
                </a:ext>
              </a:extLst>
            </p:cNvPr>
            <p:cNvSpPr txBox="1"/>
            <p:nvPr/>
          </p:nvSpPr>
          <p:spPr>
            <a:xfrm>
              <a:off x="4154296" y="404844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37" name="组合 36">
            <a:extLst>
              <a:ext uri="{FF2B5EF4-FFF2-40B4-BE49-F238E27FC236}">
                <a16:creationId xmlns:a16="http://schemas.microsoft.com/office/drawing/2014/main" id="{91C32777-1332-FF4C-96E1-DF2EF9AD9B01}"/>
              </a:ext>
            </a:extLst>
          </p:cNvPr>
          <p:cNvGrpSpPr/>
          <p:nvPr/>
        </p:nvGrpSpPr>
        <p:grpSpPr>
          <a:xfrm>
            <a:off x="514340" y="5316549"/>
            <a:ext cx="8239600" cy="1441163"/>
            <a:chOff x="514340" y="5316549"/>
            <a:chExt cx="8239600" cy="1441163"/>
          </a:xfrm>
        </p:grpSpPr>
        <p:sp>
          <p:nvSpPr>
            <p:cNvPr id="38" name="文本框 37">
              <a:extLst>
                <a:ext uri="{FF2B5EF4-FFF2-40B4-BE49-F238E27FC236}">
                  <a16:creationId xmlns:a16="http://schemas.microsoft.com/office/drawing/2014/main" id="{4559767A-2BBB-DF4B-A578-5BE874137203}"/>
                </a:ext>
              </a:extLst>
            </p:cNvPr>
            <p:cNvSpPr txBox="1"/>
            <p:nvPr/>
          </p:nvSpPr>
          <p:spPr>
            <a:xfrm>
              <a:off x="514340" y="5316549"/>
              <a:ext cx="8234124" cy="461665"/>
            </a:xfrm>
            <a:prstGeom prst="rect">
              <a:avLst/>
            </a:prstGeom>
            <a:noFill/>
          </p:spPr>
          <p:txBody>
            <a:bodyPr wrap="square" rtlCol="0">
              <a:spAutoFit/>
            </a:bodyPr>
            <a:lstStyle/>
            <a:p>
              <a:pPr algn="l"/>
              <a:r>
                <a:rPr lang="zh-CN" altLang="en-US" sz="2400" b="0" i="0" dirty="0">
                  <a:solidFill>
                    <a:srgbClr val="000000"/>
                  </a:solidFill>
                </a:rPr>
                <a:t>解：这道题其实和例</a:t>
              </a:r>
              <a:r>
                <a:rPr lang="en-US" altLang="zh-CN" sz="2400" b="0" i="0" dirty="0">
                  <a:solidFill>
                    <a:srgbClr val="000000"/>
                  </a:solidFill>
                </a:rPr>
                <a:t>4</a:t>
              </a:r>
              <a:r>
                <a:rPr lang="zh-CN" altLang="en-US" sz="2400" b="0" i="0" dirty="0">
                  <a:solidFill>
                    <a:srgbClr val="000000"/>
                  </a:solidFill>
                </a:rPr>
                <a:t>一样，只不过要求设计</a:t>
              </a:r>
              <a:r>
                <a:rPr lang="en-US" altLang="zh-CN" sz="2400" b="0" i="0" dirty="0">
                  <a:solidFill>
                    <a:srgbClr val="000000"/>
                  </a:solidFill>
                </a:rPr>
                <a:t>NFA</a:t>
              </a:r>
              <a:r>
                <a:rPr lang="zh-CN" altLang="en-US" sz="2400" b="0" i="0" dirty="0">
                  <a:solidFill>
                    <a:srgbClr val="000000"/>
                  </a:solidFill>
                </a:rPr>
                <a:t>而不是</a:t>
              </a:r>
              <a:r>
                <a:rPr lang="en-US" altLang="zh-CN" sz="2400" b="0" i="0" dirty="0">
                  <a:solidFill>
                    <a:srgbClr val="000000"/>
                  </a:solidFill>
                </a:rPr>
                <a:t>DFA</a:t>
              </a:r>
              <a:r>
                <a:rPr lang="zh-CN" altLang="en-US" sz="2400" b="0" i="0" dirty="0">
                  <a:solidFill>
                    <a:srgbClr val="000000"/>
                  </a:solidFill>
                </a:rPr>
                <a:t>。</a:t>
              </a:r>
              <a:endParaRPr kumimoji="1" lang="zh-CN" altLang="en-US" sz="2400" b="0" i="0" dirty="0">
                <a:solidFill>
                  <a:srgbClr val="000000"/>
                </a:solidFill>
              </a:endParaRPr>
            </a:p>
          </p:txBody>
        </p:sp>
        <p:sp>
          <p:nvSpPr>
            <p:cNvPr id="39" name="文本框 38">
              <a:extLst>
                <a:ext uri="{FF2B5EF4-FFF2-40B4-BE49-F238E27FC236}">
                  <a16:creationId xmlns:a16="http://schemas.microsoft.com/office/drawing/2014/main" id="{63420F76-6D95-084D-9D9A-DC0FB0A5EDAD}"/>
                </a:ext>
              </a:extLst>
            </p:cNvPr>
            <p:cNvSpPr txBox="1"/>
            <p:nvPr/>
          </p:nvSpPr>
          <p:spPr>
            <a:xfrm>
              <a:off x="519816" y="5835186"/>
              <a:ext cx="8234124" cy="461665"/>
            </a:xfrm>
            <a:prstGeom prst="rect">
              <a:avLst/>
            </a:prstGeom>
            <a:noFill/>
          </p:spPr>
          <p:txBody>
            <a:bodyPr wrap="square" rtlCol="0">
              <a:spAutoFit/>
            </a:bodyPr>
            <a:lstStyle/>
            <a:p>
              <a:pPr algn="l"/>
              <a:r>
                <a:rPr lang="zh-CN" altLang="en-US" sz="2400" b="0" i="0" dirty="0">
                  <a:solidFill>
                    <a:srgbClr val="000000"/>
                  </a:solidFill>
                </a:rPr>
                <a:t>首先回顾一下当时是如何设计</a:t>
              </a:r>
              <a:r>
                <a:rPr lang="en-US" altLang="zh-CN" sz="2400" b="0" i="0" dirty="0">
                  <a:solidFill>
                    <a:srgbClr val="000000"/>
                  </a:solidFill>
                </a:rPr>
                <a:t>DFA</a:t>
              </a:r>
              <a:r>
                <a:rPr lang="zh-CN" altLang="en-US" sz="2400" b="0" i="0" dirty="0">
                  <a:solidFill>
                    <a:srgbClr val="000000"/>
                  </a:solidFill>
                </a:rPr>
                <a:t>的，首先按照主线来设计</a:t>
              </a:r>
              <a:endParaRPr kumimoji="1" lang="zh-CN" altLang="en-US" sz="2400" b="0" i="0" dirty="0">
                <a:solidFill>
                  <a:srgbClr val="000000"/>
                </a:solidFill>
              </a:endParaRPr>
            </a:p>
          </p:txBody>
        </p:sp>
        <p:sp>
          <p:nvSpPr>
            <p:cNvPr id="40" name="文本框 39">
              <a:extLst>
                <a:ext uri="{FF2B5EF4-FFF2-40B4-BE49-F238E27FC236}">
                  <a16:creationId xmlns:a16="http://schemas.microsoft.com/office/drawing/2014/main" id="{60980CBC-474E-5347-BA91-E9EE4B1B5CB2}"/>
                </a:ext>
              </a:extLst>
            </p:cNvPr>
            <p:cNvSpPr txBox="1"/>
            <p:nvPr/>
          </p:nvSpPr>
          <p:spPr>
            <a:xfrm>
              <a:off x="514340" y="6296047"/>
              <a:ext cx="8234124" cy="461665"/>
            </a:xfrm>
            <a:prstGeom prst="rect">
              <a:avLst/>
            </a:prstGeom>
            <a:noFill/>
          </p:spPr>
          <p:txBody>
            <a:bodyPr wrap="square" rtlCol="0">
              <a:spAutoFit/>
            </a:bodyPr>
            <a:lstStyle/>
            <a:p>
              <a:pPr algn="l"/>
              <a:r>
                <a:rPr lang="zh-CN" altLang="en-US" sz="2400" b="0" i="0" dirty="0">
                  <a:solidFill>
                    <a:srgbClr val="000000"/>
                  </a:solidFill>
                </a:rPr>
                <a:t>节点和边，再补齐所缺的出边。</a:t>
              </a:r>
              <a:endParaRPr kumimoji="1" lang="zh-CN" altLang="en-US" sz="2400" b="0" i="0" dirty="0">
                <a:solidFill>
                  <a:srgbClr val="000000"/>
                </a:solidFill>
              </a:endParaRPr>
            </a:p>
          </p:txBody>
        </p:sp>
      </p:grpSp>
    </p:spTree>
    <p:extLst>
      <p:ext uri="{BB962C8B-B14F-4D97-AF65-F5344CB8AC3E}">
        <p14:creationId xmlns:p14="http://schemas.microsoft.com/office/powerpoint/2010/main" val="86882596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5" name="文本框 4">
            <a:extLst>
              <a:ext uri="{FF2B5EF4-FFF2-40B4-BE49-F238E27FC236}">
                <a16:creationId xmlns:a16="http://schemas.microsoft.com/office/drawing/2014/main" id="{3106F741-93BC-5440-814F-25585ADF4DB6}"/>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57</a:t>
            </a:r>
            <a:endParaRPr kumimoji="1" lang="zh-CN" altLang="en-US" sz="2000" b="0" i="0" dirty="0">
              <a:solidFill>
                <a:srgbClr val="000066"/>
              </a:solidFill>
            </a:endParaRPr>
          </a:p>
        </p:txBody>
      </p:sp>
      <p:sp>
        <p:nvSpPr>
          <p:cNvPr id="6" name="文本框 5">
            <a:extLst>
              <a:ext uri="{FF2B5EF4-FFF2-40B4-BE49-F238E27FC236}">
                <a16:creationId xmlns:a16="http://schemas.microsoft.com/office/drawing/2014/main" id="{8EA857E9-DF8A-5A4F-ACB7-8F95A98A6686}"/>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12</a:t>
            </a:r>
            <a:r>
              <a:rPr kumimoji="1" lang="zh-CN" altLang="en-US" sz="2400" b="0" i="0" dirty="0">
                <a:solidFill>
                  <a:srgbClr val="000000"/>
                </a:solidFill>
              </a:rPr>
              <a:t>：设计</a:t>
            </a:r>
            <a:r>
              <a:rPr kumimoji="1" lang="en-US" altLang="zh-CN" sz="2400" b="0" i="0" dirty="0">
                <a:solidFill>
                  <a:srgbClr val="000000"/>
                </a:solidFill>
              </a:rPr>
              <a:t>NFA</a:t>
            </a:r>
            <a:r>
              <a:rPr kumimoji="1" lang="zh-CN" altLang="en-US" sz="2400" b="0" i="0" dirty="0">
                <a:solidFill>
                  <a:srgbClr val="000000"/>
                </a:solidFill>
              </a:rPr>
              <a:t>，其语言为长度至少为</a:t>
            </a:r>
            <a:r>
              <a:rPr kumimoji="1" lang="en-US" altLang="zh-CN" sz="2400" b="0" i="0" dirty="0">
                <a:solidFill>
                  <a:srgbClr val="000000"/>
                </a:solidFill>
              </a:rPr>
              <a:t>2</a:t>
            </a:r>
            <a:r>
              <a:rPr kumimoji="1" lang="zh-CN" altLang="en-US" sz="2400" b="0" i="0" dirty="0">
                <a:solidFill>
                  <a:srgbClr val="000000"/>
                </a:solidFill>
              </a:rPr>
              <a:t>且头两个字符不相</a:t>
            </a:r>
          </a:p>
        </p:txBody>
      </p:sp>
      <p:sp>
        <p:nvSpPr>
          <p:cNvPr id="7" name="文本框 6">
            <a:extLst>
              <a:ext uri="{FF2B5EF4-FFF2-40B4-BE49-F238E27FC236}">
                <a16:creationId xmlns:a16="http://schemas.microsoft.com/office/drawing/2014/main" id="{3DD08AD4-68A9-CE41-A72B-6E9D346E4457}"/>
              </a:ext>
            </a:extLst>
          </p:cNvPr>
          <p:cNvSpPr txBox="1"/>
          <p:nvPr/>
        </p:nvSpPr>
        <p:spPr>
          <a:xfrm>
            <a:off x="514340" y="1698691"/>
            <a:ext cx="8234124" cy="461665"/>
          </a:xfrm>
          <a:prstGeom prst="rect">
            <a:avLst/>
          </a:prstGeom>
          <a:noFill/>
        </p:spPr>
        <p:txBody>
          <a:bodyPr wrap="square" rtlCol="0">
            <a:spAutoFit/>
          </a:bodyPr>
          <a:lstStyle/>
          <a:p>
            <a:pPr algn="l"/>
            <a:r>
              <a:rPr kumimoji="1" lang="zh-CN" altLang="en-US" sz="2400" b="0" i="0" dirty="0">
                <a:solidFill>
                  <a:srgbClr val="000000"/>
                </a:solidFill>
              </a:rPr>
              <a:t>同的</a:t>
            </a:r>
            <a:r>
              <a:rPr kumimoji="1" lang="en-US" altLang="zh-CN" sz="2400" b="0" i="0" dirty="0">
                <a:solidFill>
                  <a:srgbClr val="000000"/>
                </a:solidFill>
              </a:rPr>
              <a:t>0</a:t>
            </a:r>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串构成的集合。</a:t>
            </a:r>
          </a:p>
        </p:txBody>
      </p:sp>
      <p:grpSp>
        <p:nvGrpSpPr>
          <p:cNvPr id="8" name="组合 7">
            <a:extLst>
              <a:ext uri="{FF2B5EF4-FFF2-40B4-BE49-F238E27FC236}">
                <a16:creationId xmlns:a16="http://schemas.microsoft.com/office/drawing/2014/main" id="{4BA4D687-9188-6442-A866-4BCEEB0C4CDE}"/>
              </a:ext>
            </a:extLst>
          </p:cNvPr>
          <p:cNvGrpSpPr/>
          <p:nvPr/>
        </p:nvGrpSpPr>
        <p:grpSpPr>
          <a:xfrm>
            <a:off x="1979712" y="2410239"/>
            <a:ext cx="5219557" cy="2675705"/>
            <a:chOff x="1979712" y="2410239"/>
            <a:chExt cx="5219557" cy="2675705"/>
          </a:xfrm>
        </p:grpSpPr>
        <p:grpSp>
          <p:nvGrpSpPr>
            <p:cNvPr id="9" name="组合 8">
              <a:extLst>
                <a:ext uri="{FF2B5EF4-FFF2-40B4-BE49-F238E27FC236}">
                  <a16:creationId xmlns:a16="http://schemas.microsoft.com/office/drawing/2014/main" id="{4D28D44A-0D17-1540-9DA0-4FE52C4DD14C}"/>
                </a:ext>
              </a:extLst>
            </p:cNvPr>
            <p:cNvGrpSpPr/>
            <p:nvPr/>
          </p:nvGrpSpPr>
          <p:grpSpPr>
            <a:xfrm>
              <a:off x="1979712" y="2410239"/>
              <a:ext cx="4452690" cy="2675705"/>
              <a:chOff x="1979712" y="2410239"/>
              <a:chExt cx="4452690" cy="2675705"/>
            </a:xfrm>
          </p:grpSpPr>
          <p:sp>
            <p:nvSpPr>
              <p:cNvPr id="13" name="椭圆 12">
                <a:extLst>
                  <a:ext uri="{FF2B5EF4-FFF2-40B4-BE49-F238E27FC236}">
                    <a16:creationId xmlns:a16="http://schemas.microsoft.com/office/drawing/2014/main" id="{AEE705D8-29A2-8A47-93EB-953014D5AC75}"/>
                  </a:ext>
                </a:extLst>
              </p:cNvPr>
              <p:cNvSpPr/>
              <p:nvPr/>
            </p:nvSpPr>
            <p:spPr bwMode="auto">
              <a:xfrm>
                <a:off x="2688793"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4" name="椭圆 13">
                <a:extLst>
                  <a:ext uri="{FF2B5EF4-FFF2-40B4-BE49-F238E27FC236}">
                    <a16:creationId xmlns:a16="http://schemas.microsoft.com/office/drawing/2014/main" id="{EF22F724-D134-6B47-A064-C86B48A62B09}"/>
                  </a:ext>
                </a:extLst>
              </p:cNvPr>
              <p:cNvSpPr/>
              <p:nvPr/>
            </p:nvSpPr>
            <p:spPr bwMode="auto">
              <a:xfrm>
                <a:off x="4272969" y="2410239"/>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5" name="椭圆 14">
                <a:extLst>
                  <a:ext uri="{FF2B5EF4-FFF2-40B4-BE49-F238E27FC236}">
                    <a16:creationId xmlns:a16="http://schemas.microsoft.com/office/drawing/2014/main" id="{C88D3289-68AA-E745-AD0E-51A21997B7C2}"/>
                  </a:ext>
                </a:extLst>
              </p:cNvPr>
              <p:cNvSpPr/>
              <p:nvPr/>
            </p:nvSpPr>
            <p:spPr bwMode="auto">
              <a:xfrm>
                <a:off x="4272969" y="4509880"/>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6" name="椭圆 15">
                <a:extLst>
                  <a:ext uri="{FF2B5EF4-FFF2-40B4-BE49-F238E27FC236}">
                    <a16:creationId xmlns:a16="http://schemas.microsoft.com/office/drawing/2014/main" id="{F810A8F1-2BD8-4A4F-BF99-0DF79A9C6D95}"/>
                  </a:ext>
                </a:extLst>
              </p:cNvPr>
              <p:cNvSpPr/>
              <p:nvPr/>
            </p:nvSpPr>
            <p:spPr bwMode="auto">
              <a:xfrm>
                <a:off x="5834340"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7" name="椭圆 16">
                <a:extLst>
                  <a:ext uri="{FF2B5EF4-FFF2-40B4-BE49-F238E27FC236}">
                    <a16:creationId xmlns:a16="http://schemas.microsoft.com/office/drawing/2014/main" id="{36233E86-A1AC-8D49-8254-B06BF8A1C4C7}"/>
                  </a:ext>
                </a:extLst>
              </p:cNvPr>
              <p:cNvSpPr/>
              <p:nvPr/>
            </p:nvSpPr>
            <p:spPr bwMode="auto">
              <a:xfrm>
                <a:off x="5887246" y="3462964"/>
                <a:ext cx="492250" cy="48049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18" name="直线箭头连接符 17">
                <a:extLst>
                  <a:ext uri="{FF2B5EF4-FFF2-40B4-BE49-F238E27FC236}">
                    <a16:creationId xmlns:a16="http://schemas.microsoft.com/office/drawing/2014/main" id="{E2E200DA-56C2-894B-911A-ABF8FF5BD7E4}"/>
                  </a:ext>
                </a:extLst>
              </p:cNvPr>
              <p:cNvCxnSpPr>
                <a:endCxn id="13" idx="2"/>
              </p:cNvCxnSpPr>
              <p:nvPr/>
            </p:nvCxnSpPr>
            <p:spPr bwMode="auto">
              <a:xfrm>
                <a:off x="1979712" y="3703210"/>
                <a:ext cx="70908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9" name="直线箭头连接符 18">
                <a:extLst>
                  <a:ext uri="{FF2B5EF4-FFF2-40B4-BE49-F238E27FC236}">
                    <a16:creationId xmlns:a16="http://schemas.microsoft.com/office/drawing/2014/main" id="{90C08BD0-7B62-A549-984F-FBB73A2F7453}"/>
                  </a:ext>
                </a:extLst>
              </p:cNvPr>
              <p:cNvCxnSpPr>
                <a:cxnSpLocks/>
                <a:stCxn id="13" idx="7"/>
                <a:endCxn id="14" idx="2"/>
              </p:cNvCxnSpPr>
              <p:nvPr/>
            </p:nvCxnSpPr>
            <p:spPr bwMode="auto">
              <a:xfrm flipV="1">
                <a:off x="3199271" y="2698271"/>
                <a:ext cx="1073698"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0" name="直线箭头连接符 19">
                <a:extLst>
                  <a:ext uri="{FF2B5EF4-FFF2-40B4-BE49-F238E27FC236}">
                    <a16:creationId xmlns:a16="http://schemas.microsoft.com/office/drawing/2014/main" id="{1F558280-4267-7D42-A5F8-8A70BEB1E354}"/>
                  </a:ext>
                </a:extLst>
              </p:cNvPr>
              <p:cNvCxnSpPr>
                <a:cxnSpLocks/>
                <a:stCxn id="13" idx="5"/>
                <a:endCxn id="15" idx="2"/>
              </p:cNvCxnSpPr>
              <p:nvPr/>
            </p:nvCxnSpPr>
            <p:spPr bwMode="auto">
              <a:xfrm>
                <a:off x="3199271" y="3906879"/>
                <a:ext cx="1073698"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1" name="直线箭头连接符 20">
                <a:extLst>
                  <a:ext uri="{FF2B5EF4-FFF2-40B4-BE49-F238E27FC236}">
                    <a16:creationId xmlns:a16="http://schemas.microsoft.com/office/drawing/2014/main" id="{3F68EDFE-BCC6-A844-AA5A-BE108DB2716D}"/>
                  </a:ext>
                </a:extLst>
              </p:cNvPr>
              <p:cNvCxnSpPr>
                <a:cxnSpLocks/>
                <a:stCxn id="14" idx="6"/>
                <a:endCxn id="16" idx="1"/>
              </p:cNvCxnSpPr>
              <p:nvPr/>
            </p:nvCxnSpPr>
            <p:spPr bwMode="auto">
              <a:xfrm>
                <a:off x="4871031" y="2698271"/>
                <a:ext cx="1050893"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2" name="直线箭头连接符 21">
                <a:extLst>
                  <a:ext uri="{FF2B5EF4-FFF2-40B4-BE49-F238E27FC236}">
                    <a16:creationId xmlns:a16="http://schemas.microsoft.com/office/drawing/2014/main" id="{A2257719-4DBD-D44B-A8A4-E2FED7EFC993}"/>
                  </a:ext>
                </a:extLst>
              </p:cNvPr>
              <p:cNvCxnSpPr>
                <a:cxnSpLocks/>
                <a:stCxn id="15" idx="6"/>
                <a:endCxn id="16" idx="3"/>
              </p:cNvCxnSpPr>
              <p:nvPr/>
            </p:nvCxnSpPr>
            <p:spPr bwMode="auto">
              <a:xfrm flipV="1">
                <a:off x="4871031" y="3906879"/>
                <a:ext cx="1050893"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23" name="文本框 22">
                <a:extLst>
                  <a:ext uri="{FF2B5EF4-FFF2-40B4-BE49-F238E27FC236}">
                    <a16:creationId xmlns:a16="http://schemas.microsoft.com/office/drawing/2014/main" id="{ACE59814-A042-8B40-B8CE-9196CDAAB127}"/>
                  </a:ext>
                </a:extLst>
              </p:cNvPr>
              <p:cNvSpPr txBox="1"/>
              <p:nvPr/>
            </p:nvSpPr>
            <p:spPr>
              <a:xfrm>
                <a:off x="3390461"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24" name="文本框 23">
                <a:extLst>
                  <a:ext uri="{FF2B5EF4-FFF2-40B4-BE49-F238E27FC236}">
                    <a16:creationId xmlns:a16="http://schemas.microsoft.com/office/drawing/2014/main" id="{B0D0BA03-F78E-AD45-BBC6-D7DAEC6234B0}"/>
                  </a:ext>
                </a:extLst>
              </p:cNvPr>
              <p:cNvSpPr txBox="1"/>
              <p:nvPr/>
            </p:nvSpPr>
            <p:spPr>
              <a:xfrm>
                <a:off x="5335094"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25" name="文本框 24">
                <a:extLst>
                  <a:ext uri="{FF2B5EF4-FFF2-40B4-BE49-F238E27FC236}">
                    <a16:creationId xmlns:a16="http://schemas.microsoft.com/office/drawing/2014/main" id="{6F2B6E13-F31C-EA41-911D-65A4F81231B5}"/>
                  </a:ext>
                </a:extLst>
              </p:cNvPr>
              <p:cNvSpPr txBox="1"/>
              <p:nvPr/>
            </p:nvSpPr>
            <p:spPr>
              <a:xfrm>
                <a:off x="3376080"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26" name="文本框 25">
                <a:extLst>
                  <a:ext uri="{FF2B5EF4-FFF2-40B4-BE49-F238E27FC236}">
                    <a16:creationId xmlns:a16="http://schemas.microsoft.com/office/drawing/2014/main" id="{37D1A6C4-C164-2D41-BFDB-E2EE06BB0A37}"/>
                  </a:ext>
                </a:extLst>
              </p:cNvPr>
              <p:cNvSpPr txBox="1"/>
              <p:nvPr/>
            </p:nvSpPr>
            <p:spPr>
              <a:xfrm>
                <a:off x="5335094"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10" name="组合 9">
              <a:extLst>
                <a:ext uri="{FF2B5EF4-FFF2-40B4-BE49-F238E27FC236}">
                  <a16:creationId xmlns:a16="http://schemas.microsoft.com/office/drawing/2014/main" id="{937676A9-DFCA-2B48-9470-0F3A6738212C}"/>
                </a:ext>
              </a:extLst>
            </p:cNvPr>
            <p:cNvGrpSpPr/>
            <p:nvPr/>
          </p:nvGrpSpPr>
          <p:grpSpPr>
            <a:xfrm>
              <a:off x="5938762" y="2868073"/>
              <a:ext cx="1260507" cy="540079"/>
              <a:chOff x="5938762" y="2868073"/>
              <a:chExt cx="1260507" cy="540079"/>
            </a:xfrm>
          </p:grpSpPr>
          <p:sp>
            <p:nvSpPr>
              <p:cNvPr id="11" name="弧 10">
                <a:extLst>
                  <a:ext uri="{FF2B5EF4-FFF2-40B4-BE49-F238E27FC236}">
                    <a16:creationId xmlns:a16="http://schemas.microsoft.com/office/drawing/2014/main" id="{5B9D13D2-2BB9-5C4C-9879-066FF344D166}"/>
                  </a:ext>
                </a:extLst>
              </p:cNvPr>
              <p:cNvSpPr/>
              <p:nvPr/>
            </p:nvSpPr>
            <p:spPr bwMode="auto">
              <a:xfrm rot="11190199">
                <a:off x="5938762" y="298335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文本框 11">
                <a:extLst>
                  <a:ext uri="{FF2B5EF4-FFF2-40B4-BE49-F238E27FC236}">
                    <a16:creationId xmlns:a16="http://schemas.microsoft.com/office/drawing/2014/main" id="{0DC7D4C5-1B34-4841-9CF2-BD5E5E27C2B2}"/>
                  </a:ext>
                </a:extLst>
              </p:cNvPr>
              <p:cNvSpPr txBox="1"/>
              <p:nvPr/>
            </p:nvSpPr>
            <p:spPr>
              <a:xfrm>
                <a:off x="6280870" y="2868073"/>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grpSp>
        <p:nvGrpSpPr>
          <p:cNvPr id="37" name="组合 36">
            <a:extLst>
              <a:ext uri="{FF2B5EF4-FFF2-40B4-BE49-F238E27FC236}">
                <a16:creationId xmlns:a16="http://schemas.microsoft.com/office/drawing/2014/main" id="{91C32777-1332-FF4C-96E1-DF2EF9AD9B01}"/>
              </a:ext>
            </a:extLst>
          </p:cNvPr>
          <p:cNvGrpSpPr/>
          <p:nvPr/>
        </p:nvGrpSpPr>
        <p:grpSpPr>
          <a:xfrm>
            <a:off x="514340" y="5316549"/>
            <a:ext cx="8239600" cy="1441163"/>
            <a:chOff x="514340" y="5316549"/>
            <a:chExt cx="8239600" cy="1441163"/>
          </a:xfrm>
        </p:grpSpPr>
        <p:sp>
          <p:nvSpPr>
            <p:cNvPr id="38" name="文本框 37">
              <a:extLst>
                <a:ext uri="{FF2B5EF4-FFF2-40B4-BE49-F238E27FC236}">
                  <a16:creationId xmlns:a16="http://schemas.microsoft.com/office/drawing/2014/main" id="{4559767A-2BBB-DF4B-A578-5BE874137203}"/>
                </a:ext>
              </a:extLst>
            </p:cNvPr>
            <p:cNvSpPr txBox="1"/>
            <p:nvPr/>
          </p:nvSpPr>
          <p:spPr>
            <a:xfrm>
              <a:off x="514340" y="5316549"/>
              <a:ext cx="8234124" cy="461665"/>
            </a:xfrm>
            <a:prstGeom prst="rect">
              <a:avLst/>
            </a:prstGeom>
            <a:noFill/>
          </p:spPr>
          <p:txBody>
            <a:bodyPr wrap="square" rtlCol="0">
              <a:spAutoFit/>
            </a:bodyPr>
            <a:lstStyle/>
            <a:p>
              <a:pPr algn="l"/>
              <a:r>
                <a:rPr lang="zh-CN" altLang="en-US" sz="2400" b="0" i="0" dirty="0">
                  <a:solidFill>
                    <a:srgbClr val="000000"/>
                  </a:solidFill>
                </a:rPr>
                <a:t>解：在设计</a:t>
              </a:r>
              <a:r>
                <a:rPr lang="en-US" altLang="zh-CN" sz="2400" b="0" i="0" dirty="0">
                  <a:solidFill>
                    <a:srgbClr val="000000"/>
                  </a:solidFill>
                </a:rPr>
                <a:t>NFA</a:t>
              </a:r>
              <a:r>
                <a:rPr lang="zh-CN" altLang="en-US" sz="2400" b="0" i="0" dirty="0">
                  <a:solidFill>
                    <a:srgbClr val="000000"/>
                  </a:solidFill>
                </a:rPr>
                <a:t>时，则根本不需要考虑补齐所缺的出边，因</a:t>
              </a:r>
              <a:endParaRPr kumimoji="1" lang="zh-CN" altLang="en-US" sz="2400" b="0" i="0" dirty="0">
                <a:solidFill>
                  <a:srgbClr val="000000"/>
                </a:solidFill>
              </a:endParaRPr>
            </a:p>
          </p:txBody>
        </p:sp>
        <p:sp>
          <p:nvSpPr>
            <p:cNvPr id="39" name="文本框 38">
              <a:extLst>
                <a:ext uri="{FF2B5EF4-FFF2-40B4-BE49-F238E27FC236}">
                  <a16:creationId xmlns:a16="http://schemas.microsoft.com/office/drawing/2014/main" id="{63420F76-6D95-084D-9D9A-DC0FB0A5EDAD}"/>
                </a:ext>
              </a:extLst>
            </p:cNvPr>
            <p:cNvSpPr txBox="1"/>
            <p:nvPr/>
          </p:nvSpPr>
          <p:spPr>
            <a:xfrm>
              <a:off x="519816" y="5835186"/>
              <a:ext cx="8234124" cy="461665"/>
            </a:xfrm>
            <a:prstGeom prst="rect">
              <a:avLst/>
            </a:prstGeom>
            <a:noFill/>
          </p:spPr>
          <p:txBody>
            <a:bodyPr wrap="square" rtlCol="0">
              <a:spAutoFit/>
            </a:bodyPr>
            <a:lstStyle/>
            <a:p>
              <a:pPr algn="l"/>
              <a:r>
                <a:rPr kumimoji="1" lang="zh-CN" altLang="en-US" sz="2400" b="0" i="0" dirty="0">
                  <a:solidFill>
                    <a:srgbClr val="000000"/>
                  </a:solidFill>
                </a:rPr>
                <a:t>为</a:t>
              </a:r>
              <a:r>
                <a:rPr kumimoji="1" lang="en-US" altLang="zh-CN" sz="2400" b="0" i="0" dirty="0">
                  <a:solidFill>
                    <a:srgbClr val="000000"/>
                  </a:solidFill>
                </a:rPr>
                <a:t>NFA</a:t>
              </a:r>
              <a:r>
                <a:rPr kumimoji="1" lang="zh-CN" altLang="en-US" sz="2400" b="0" i="0" dirty="0">
                  <a:solidFill>
                    <a:srgbClr val="000000"/>
                  </a:solidFill>
                </a:rPr>
                <a:t>的转移函数允许一个节点接受一个字符后转移到空集</a:t>
              </a:r>
            </a:p>
          </p:txBody>
        </p:sp>
        <p:sp>
          <p:nvSpPr>
            <p:cNvPr id="40" name="文本框 39">
              <a:extLst>
                <a:ext uri="{FF2B5EF4-FFF2-40B4-BE49-F238E27FC236}">
                  <a16:creationId xmlns:a16="http://schemas.microsoft.com/office/drawing/2014/main" id="{60980CBC-474E-5347-BA91-E9EE4B1B5CB2}"/>
                </a:ext>
              </a:extLst>
            </p:cNvPr>
            <p:cNvSpPr txBox="1"/>
            <p:nvPr/>
          </p:nvSpPr>
          <p:spPr>
            <a:xfrm>
              <a:off x="514340" y="6296047"/>
              <a:ext cx="8234124" cy="461665"/>
            </a:xfrm>
            <a:prstGeom prst="rect">
              <a:avLst/>
            </a:prstGeom>
            <a:noFill/>
          </p:spPr>
          <p:txBody>
            <a:bodyPr wrap="square" rtlCol="0">
              <a:spAutoFit/>
            </a:bodyPr>
            <a:lstStyle/>
            <a:p>
              <a:pPr algn="l"/>
              <a:r>
                <a:rPr kumimoji="1" lang="zh-CN" altLang="en-US" sz="2400" b="0" i="0" dirty="0">
                  <a:solidFill>
                    <a:srgbClr val="000000"/>
                  </a:solidFill>
                </a:rPr>
                <a:t>状态。这极大简化了</a:t>
              </a:r>
              <a:r>
                <a:rPr kumimoji="1" lang="en-US" altLang="zh-CN" sz="2400" b="0" i="0" dirty="0">
                  <a:solidFill>
                    <a:srgbClr val="000000"/>
                  </a:solidFill>
                </a:rPr>
                <a:t>NFA</a:t>
              </a:r>
              <a:r>
                <a:rPr kumimoji="1" lang="zh-CN" altLang="en-US" sz="2400" b="0" i="0" dirty="0">
                  <a:solidFill>
                    <a:srgbClr val="000000"/>
                  </a:solidFill>
                </a:rPr>
                <a:t>的设计难度！</a:t>
              </a:r>
            </a:p>
          </p:txBody>
        </p:sp>
      </p:grpSp>
    </p:spTree>
    <p:extLst>
      <p:ext uri="{BB962C8B-B14F-4D97-AF65-F5344CB8AC3E}">
        <p14:creationId xmlns:p14="http://schemas.microsoft.com/office/powerpoint/2010/main" val="189637964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476375" y="195263"/>
            <a:ext cx="4248150"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非确定有限自动机</a:t>
            </a:r>
          </a:p>
        </p:txBody>
      </p:sp>
      <p:sp>
        <p:nvSpPr>
          <p:cNvPr id="5" name="文本框 4">
            <a:extLst>
              <a:ext uri="{FF2B5EF4-FFF2-40B4-BE49-F238E27FC236}">
                <a16:creationId xmlns:a16="http://schemas.microsoft.com/office/drawing/2014/main" id="{3106F741-93BC-5440-814F-25585ADF4DB6}"/>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58</a:t>
            </a:r>
            <a:endParaRPr kumimoji="1" lang="zh-CN" altLang="en-US" sz="2000" b="0" i="0" dirty="0">
              <a:solidFill>
                <a:srgbClr val="000066"/>
              </a:solidFill>
            </a:endParaRPr>
          </a:p>
        </p:txBody>
      </p:sp>
      <p:sp>
        <p:nvSpPr>
          <p:cNvPr id="6" name="文本框 5">
            <a:extLst>
              <a:ext uri="{FF2B5EF4-FFF2-40B4-BE49-F238E27FC236}">
                <a16:creationId xmlns:a16="http://schemas.microsoft.com/office/drawing/2014/main" id="{8EA857E9-DF8A-5A4F-ACB7-8F95A98A6686}"/>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13</a:t>
            </a:r>
            <a:r>
              <a:rPr kumimoji="1" lang="zh-CN" altLang="en-US" sz="2400" b="0" i="0" dirty="0">
                <a:solidFill>
                  <a:srgbClr val="000000"/>
                </a:solidFill>
              </a:rPr>
              <a:t>：设计</a:t>
            </a:r>
            <a:r>
              <a:rPr kumimoji="1" lang="en-US" altLang="zh-CN" sz="2400" b="0" i="0" dirty="0">
                <a:solidFill>
                  <a:srgbClr val="000000"/>
                </a:solidFill>
              </a:rPr>
              <a:t>NFA</a:t>
            </a:r>
            <a:r>
              <a:rPr lang="zh-CN" altLang="en-US" sz="2400" b="0" i="0" dirty="0">
                <a:solidFill>
                  <a:srgbClr val="000000"/>
                </a:solidFill>
              </a:rPr>
              <a:t>接受以下语言</a:t>
            </a:r>
            <a:endParaRPr kumimoji="1" lang="zh-CN" altLang="en-US" sz="2400" b="0" i="0" dirty="0">
              <a:solidFill>
                <a:srgbClr val="000000"/>
              </a:solidFill>
            </a:endParaRPr>
          </a:p>
        </p:txBody>
      </p:sp>
      <p:grpSp>
        <p:nvGrpSpPr>
          <p:cNvPr id="68" name="组合 67">
            <a:extLst>
              <a:ext uri="{FF2B5EF4-FFF2-40B4-BE49-F238E27FC236}">
                <a16:creationId xmlns:a16="http://schemas.microsoft.com/office/drawing/2014/main" id="{A9AD5FC7-8542-7E4A-9F37-6B4DC0133D46}"/>
              </a:ext>
            </a:extLst>
          </p:cNvPr>
          <p:cNvGrpSpPr/>
          <p:nvPr/>
        </p:nvGrpSpPr>
        <p:grpSpPr>
          <a:xfrm>
            <a:off x="1623678" y="2616524"/>
            <a:ext cx="6422231" cy="2125267"/>
            <a:chOff x="1623678" y="2616524"/>
            <a:chExt cx="6422231" cy="2125267"/>
          </a:xfrm>
        </p:grpSpPr>
        <p:sp>
          <p:nvSpPr>
            <p:cNvPr id="4" name="椭圆 3">
              <a:extLst>
                <a:ext uri="{FF2B5EF4-FFF2-40B4-BE49-F238E27FC236}">
                  <a16:creationId xmlns:a16="http://schemas.microsoft.com/office/drawing/2014/main" id="{710EA862-DEA1-6247-822A-AE5B88B0BF66}"/>
                </a:ext>
              </a:extLst>
            </p:cNvPr>
            <p:cNvSpPr/>
            <p:nvPr/>
          </p:nvSpPr>
          <p:spPr bwMode="auto">
            <a:xfrm>
              <a:off x="2271750" y="340680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2" name="椭圆 31">
              <a:extLst>
                <a:ext uri="{FF2B5EF4-FFF2-40B4-BE49-F238E27FC236}">
                  <a16:creationId xmlns:a16="http://schemas.microsoft.com/office/drawing/2014/main" id="{03E75899-E982-724D-AC08-73F0F19806F2}"/>
                </a:ext>
              </a:extLst>
            </p:cNvPr>
            <p:cNvSpPr/>
            <p:nvPr/>
          </p:nvSpPr>
          <p:spPr bwMode="auto">
            <a:xfrm>
              <a:off x="3600450" y="340956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3" name="椭圆 32">
              <a:extLst>
                <a:ext uri="{FF2B5EF4-FFF2-40B4-BE49-F238E27FC236}">
                  <a16:creationId xmlns:a16="http://schemas.microsoft.com/office/drawing/2014/main" id="{BB381DF3-440E-6642-9220-3AE7F20CF02C}"/>
                </a:ext>
              </a:extLst>
            </p:cNvPr>
            <p:cNvSpPr/>
            <p:nvPr/>
          </p:nvSpPr>
          <p:spPr bwMode="auto">
            <a:xfrm>
              <a:off x="4972463" y="2616524"/>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4" name="椭圆 33">
              <a:extLst>
                <a:ext uri="{FF2B5EF4-FFF2-40B4-BE49-F238E27FC236}">
                  <a16:creationId xmlns:a16="http://schemas.microsoft.com/office/drawing/2014/main" id="{1EF5A28F-E1DC-1049-9CF2-9F4373C6A697}"/>
                </a:ext>
              </a:extLst>
            </p:cNvPr>
            <p:cNvSpPr/>
            <p:nvPr/>
          </p:nvSpPr>
          <p:spPr bwMode="auto">
            <a:xfrm>
              <a:off x="4946831" y="423773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5" name="椭圆 34">
              <a:extLst>
                <a:ext uri="{FF2B5EF4-FFF2-40B4-BE49-F238E27FC236}">
                  <a16:creationId xmlns:a16="http://schemas.microsoft.com/office/drawing/2014/main" id="{03BA801D-7D94-3843-BDD1-A6585755BEEE}"/>
                </a:ext>
              </a:extLst>
            </p:cNvPr>
            <p:cNvSpPr/>
            <p:nvPr/>
          </p:nvSpPr>
          <p:spPr bwMode="auto">
            <a:xfrm>
              <a:off x="6372200" y="340956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28" name="直线箭头连接符 27">
              <a:extLst>
                <a:ext uri="{FF2B5EF4-FFF2-40B4-BE49-F238E27FC236}">
                  <a16:creationId xmlns:a16="http://schemas.microsoft.com/office/drawing/2014/main" id="{EE351AE5-7AB6-EA45-BFEF-ABFBBECA5C56}"/>
                </a:ext>
              </a:extLst>
            </p:cNvPr>
            <p:cNvCxnSpPr>
              <a:endCxn id="4" idx="2"/>
            </p:cNvCxnSpPr>
            <p:nvPr/>
          </p:nvCxnSpPr>
          <p:spPr bwMode="auto">
            <a:xfrm>
              <a:off x="1623678" y="3658833"/>
              <a:ext cx="648072"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1" name="直线箭头连接符 40">
              <a:extLst>
                <a:ext uri="{FF2B5EF4-FFF2-40B4-BE49-F238E27FC236}">
                  <a16:creationId xmlns:a16="http://schemas.microsoft.com/office/drawing/2014/main" id="{65F255A0-E629-444A-BF9D-26AFB59903F6}"/>
                </a:ext>
              </a:extLst>
            </p:cNvPr>
            <p:cNvCxnSpPr>
              <a:cxnSpLocks/>
              <a:stCxn id="4" idx="6"/>
              <a:endCxn id="32" idx="2"/>
            </p:cNvCxnSpPr>
            <p:nvPr/>
          </p:nvCxnSpPr>
          <p:spPr bwMode="auto">
            <a:xfrm>
              <a:off x="2775806" y="3658833"/>
              <a:ext cx="824644" cy="276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2" name="直线箭头连接符 41">
              <a:extLst>
                <a:ext uri="{FF2B5EF4-FFF2-40B4-BE49-F238E27FC236}">
                  <a16:creationId xmlns:a16="http://schemas.microsoft.com/office/drawing/2014/main" id="{9E6FBCF7-5F5E-8544-AD7C-6015B51AF421}"/>
                </a:ext>
              </a:extLst>
            </p:cNvPr>
            <p:cNvCxnSpPr>
              <a:cxnSpLocks/>
              <a:stCxn id="32" idx="7"/>
              <a:endCxn id="33" idx="2"/>
            </p:cNvCxnSpPr>
            <p:nvPr/>
          </p:nvCxnSpPr>
          <p:spPr bwMode="auto">
            <a:xfrm flipV="1">
              <a:off x="4030689" y="2868552"/>
              <a:ext cx="941774" cy="61483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4" name="直线箭头连接符 43">
              <a:extLst>
                <a:ext uri="{FF2B5EF4-FFF2-40B4-BE49-F238E27FC236}">
                  <a16:creationId xmlns:a16="http://schemas.microsoft.com/office/drawing/2014/main" id="{D7F78E64-E981-114A-B857-F4C45EB4F55F}"/>
                </a:ext>
              </a:extLst>
            </p:cNvPr>
            <p:cNvCxnSpPr>
              <a:cxnSpLocks/>
              <a:stCxn id="32" idx="5"/>
              <a:endCxn id="34" idx="2"/>
            </p:cNvCxnSpPr>
            <p:nvPr/>
          </p:nvCxnSpPr>
          <p:spPr bwMode="auto">
            <a:xfrm>
              <a:off x="4030689" y="3839804"/>
              <a:ext cx="916142" cy="6499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7" name="直线箭头连接符 46">
              <a:extLst>
                <a:ext uri="{FF2B5EF4-FFF2-40B4-BE49-F238E27FC236}">
                  <a16:creationId xmlns:a16="http://schemas.microsoft.com/office/drawing/2014/main" id="{00C49B7A-33B9-A04E-BA03-4E8D82B3C454}"/>
                </a:ext>
              </a:extLst>
            </p:cNvPr>
            <p:cNvCxnSpPr>
              <a:cxnSpLocks/>
              <a:stCxn id="33" idx="6"/>
              <a:endCxn id="35" idx="1"/>
            </p:cNvCxnSpPr>
            <p:nvPr/>
          </p:nvCxnSpPr>
          <p:spPr bwMode="auto">
            <a:xfrm>
              <a:off x="5476519" y="2868552"/>
              <a:ext cx="969498" cy="61483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0" name="直线箭头连接符 49">
              <a:extLst>
                <a:ext uri="{FF2B5EF4-FFF2-40B4-BE49-F238E27FC236}">
                  <a16:creationId xmlns:a16="http://schemas.microsoft.com/office/drawing/2014/main" id="{5DBDAF42-ED07-B743-AE88-5D12E480AC2A}"/>
                </a:ext>
              </a:extLst>
            </p:cNvPr>
            <p:cNvCxnSpPr>
              <a:cxnSpLocks/>
              <a:stCxn id="34" idx="6"/>
              <a:endCxn id="35" idx="3"/>
            </p:cNvCxnSpPr>
            <p:nvPr/>
          </p:nvCxnSpPr>
          <p:spPr bwMode="auto">
            <a:xfrm flipV="1">
              <a:off x="5450887" y="3839804"/>
              <a:ext cx="995130" cy="6499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4" name="椭圆 53">
              <a:extLst>
                <a:ext uri="{FF2B5EF4-FFF2-40B4-BE49-F238E27FC236}">
                  <a16:creationId xmlns:a16="http://schemas.microsoft.com/office/drawing/2014/main" id="{D637C25C-219E-1C4C-975D-86CF4B45B09E}"/>
                </a:ext>
              </a:extLst>
            </p:cNvPr>
            <p:cNvSpPr/>
            <p:nvPr/>
          </p:nvSpPr>
          <p:spPr bwMode="auto">
            <a:xfrm>
              <a:off x="6429744" y="3466228"/>
              <a:ext cx="374504" cy="37357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5" name="弧 54">
              <a:extLst>
                <a:ext uri="{FF2B5EF4-FFF2-40B4-BE49-F238E27FC236}">
                  <a16:creationId xmlns:a16="http://schemas.microsoft.com/office/drawing/2014/main" id="{116688D0-AE5F-5E41-B58F-0387BCC51134}"/>
                </a:ext>
              </a:extLst>
            </p:cNvPr>
            <p:cNvSpPr/>
            <p:nvPr/>
          </p:nvSpPr>
          <p:spPr bwMode="auto">
            <a:xfrm rot="16448005">
              <a:off x="6906105" y="3431528"/>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9" name="文本框 58">
              <a:extLst>
                <a:ext uri="{FF2B5EF4-FFF2-40B4-BE49-F238E27FC236}">
                  <a16:creationId xmlns:a16="http://schemas.microsoft.com/office/drawing/2014/main" id="{3517E930-214E-3146-9523-46CCE228D01E}"/>
                </a:ext>
              </a:extLst>
            </p:cNvPr>
            <p:cNvSpPr txBox="1"/>
            <p:nvPr/>
          </p:nvSpPr>
          <p:spPr>
            <a:xfrm>
              <a:off x="2756249" y="3162285"/>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0, 1</a:t>
              </a:r>
              <a:endParaRPr kumimoji="1" lang="zh-CN" altLang="en-US" sz="2400" b="0" i="0" dirty="0">
                <a:solidFill>
                  <a:srgbClr val="000000"/>
                </a:solidFill>
                <a:cs typeface="Times New Roman" panose="02020603050405020304" pitchFamily="18" charset="0"/>
              </a:endParaRPr>
            </a:p>
          </p:txBody>
        </p:sp>
        <p:sp>
          <p:nvSpPr>
            <p:cNvPr id="60" name="文本框 59">
              <a:extLst>
                <a:ext uri="{FF2B5EF4-FFF2-40B4-BE49-F238E27FC236}">
                  <a16:creationId xmlns:a16="http://schemas.microsoft.com/office/drawing/2014/main" id="{E7225A2E-699F-9948-B5A1-675FAC070D89}"/>
                </a:ext>
              </a:extLst>
            </p:cNvPr>
            <p:cNvSpPr txBox="1"/>
            <p:nvPr/>
          </p:nvSpPr>
          <p:spPr>
            <a:xfrm>
              <a:off x="3967975" y="2669593"/>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1" name="文本框 60">
              <a:extLst>
                <a:ext uri="{FF2B5EF4-FFF2-40B4-BE49-F238E27FC236}">
                  <a16:creationId xmlns:a16="http://schemas.microsoft.com/office/drawing/2014/main" id="{C6886998-691E-4A46-84EE-05B1D2616878}"/>
                </a:ext>
              </a:extLst>
            </p:cNvPr>
            <p:cNvSpPr txBox="1"/>
            <p:nvPr/>
          </p:nvSpPr>
          <p:spPr>
            <a:xfrm>
              <a:off x="5665667" y="2669592"/>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2" name="文本框 61">
              <a:extLst>
                <a:ext uri="{FF2B5EF4-FFF2-40B4-BE49-F238E27FC236}">
                  <a16:creationId xmlns:a16="http://schemas.microsoft.com/office/drawing/2014/main" id="{93D57720-7649-284F-884B-3D38A00F1439}"/>
                </a:ext>
              </a:extLst>
            </p:cNvPr>
            <p:cNvSpPr txBox="1"/>
            <p:nvPr/>
          </p:nvSpPr>
          <p:spPr>
            <a:xfrm>
              <a:off x="3967975" y="4263919"/>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3" name="文本框 62">
              <a:extLst>
                <a:ext uri="{FF2B5EF4-FFF2-40B4-BE49-F238E27FC236}">
                  <a16:creationId xmlns:a16="http://schemas.microsoft.com/office/drawing/2014/main" id="{8779CFF0-EA4F-CE4E-87D7-249DE7FE4DA0}"/>
                </a:ext>
              </a:extLst>
            </p:cNvPr>
            <p:cNvSpPr txBox="1"/>
            <p:nvPr/>
          </p:nvSpPr>
          <p:spPr>
            <a:xfrm>
              <a:off x="5680799" y="4258931"/>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4" name="文本框 63">
              <a:extLst>
                <a:ext uri="{FF2B5EF4-FFF2-40B4-BE49-F238E27FC236}">
                  <a16:creationId xmlns:a16="http://schemas.microsoft.com/office/drawing/2014/main" id="{643E5BD7-CC2A-A242-A19F-F332B486D0E6}"/>
                </a:ext>
              </a:extLst>
            </p:cNvPr>
            <p:cNvSpPr txBox="1"/>
            <p:nvPr/>
          </p:nvSpPr>
          <p:spPr>
            <a:xfrm>
              <a:off x="7296964" y="3095305"/>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0, 1</a:t>
              </a:r>
              <a:endParaRPr kumimoji="1" lang="zh-CN" altLang="en-US" sz="2400" b="0" i="0" dirty="0">
                <a:solidFill>
                  <a:srgbClr val="000000"/>
                </a:solidFill>
                <a:cs typeface="Times New Roman" panose="02020603050405020304" pitchFamily="18" charset="0"/>
              </a:endParaRPr>
            </a:p>
          </p:txBody>
        </p:sp>
      </p:grpSp>
      <p:grpSp>
        <p:nvGrpSpPr>
          <p:cNvPr id="69" name="组合 68">
            <a:extLst>
              <a:ext uri="{FF2B5EF4-FFF2-40B4-BE49-F238E27FC236}">
                <a16:creationId xmlns:a16="http://schemas.microsoft.com/office/drawing/2014/main" id="{FB44A5E1-A876-2B48-B730-874616D499D9}"/>
              </a:ext>
            </a:extLst>
          </p:cNvPr>
          <p:cNvGrpSpPr/>
          <p:nvPr/>
        </p:nvGrpSpPr>
        <p:grpSpPr>
          <a:xfrm>
            <a:off x="514340" y="5156189"/>
            <a:ext cx="8239600" cy="1441163"/>
            <a:chOff x="514340" y="5316549"/>
            <a:chExt cx="8239600" cy="1441163"/>
          </a:xfrm>
        </p:grpSpPr>
        <p:sp>
          <p:nvSpPr>
            <p:cNvPr id="70" name="文本框 69">
              <a:extLst>
                <a:ext uri="{FF2B5EF4-FFF2-40B4-BE49-F238E27FC236}">
                  <a16:creationId xmlns:a16="http://schemas.microsoft.com/office/drawing/2014/main" id="{0B66693A-71CB-E142-B5BA-D23448C899C7}"/>
                </a:ext>
              </a:extLst>
            </p:cNvPr>
            <p:cNvSpPr txBox="1"/>
            <p:nvPr/>
          </p:nvSpPr>
          <p:spPr>
            <a:xfrm>
              <a:off x="514340" y="5316549"/>
              <a:ext cx="8234124" cy="461665"/>
            </a:xfrm>
            <a:prstGeom prst="rect">
              <a:avLst/>
            </a:prstGeom>
            <a:noFill/>
          </p:spPr>
          <p:txBody>
            <a:bodyPr wrap="square" rtlCol="0">
              <a:spAutoFit/>
            </a:bodyPr>
            <a:lstStyle/>
            <a:p>
              <a:pPr algn="l"/>
              <a:r>
                <a:rPr lang="zh-CN" altLang="en-US" sz="2400" b="0" i="0" dirty="0">
                  <a:solidFill>
                    <a:srgbClr val="000000"/>
                  </a:solidFill>
                </a:rPr>
                <a:t>解：基本设计方法不变，还是沿着主线设计。第一个位置可</a:t>
              </a:r>
              <a:endParaRPr kumimoji="1" lang="zh-CN" altLang="en-US" sz="2400" b="0" i="0" dirty="0">
                <a:solidFill>
                  <a:srgbClr val="000000"/>
                </a:solidFill>
              </a:endParaRPr>
            </a:p>
          </p:txBody>
        </p:sp>
        <p:sp>
          <p:nvSpPr>
            <p:cNvPr id="71" name="文本框 70">
              <a:extLst>
                <a:ext uri="{FF2B5EF4-FFF2-40B4-BE49-F238E27FC236}">
                  <a16:creationId xmlns:a16="http://schemas.microsoft.com/office/drawing/2014/main" id="{BACDF169-C2CF-CE4C-B0DB-74D5613BFEDE}"/>
                </a:ext>
              </a:extLst>
            </p:cNvPr>
            <p:cNvSpPr txBox="1"/>
            <p:nvPr/>
          </p:nvSpPr>
          <p:spPr>
            <a:xfrm>
              <a:off x="519816" y="5835186"/>
              <a:ext cx="8234124" cy="461665"/>
            </a:xfrm>
            <a:prstGeom prst="rect">
              <a:avLst/>
            </a:prstGeom>
            <a:noFill/>
          </p:spPr>
          <p:txBody>
            <a:bodyPr wrap="square" rtlCol="0">
              <a:spAutoFit/>
            </a:bodyPr>
            <a:lstStyle/>
            <a:p>
              <a:pPr algn="l"/>
              <a:r>
                <a:rPr kumimoji="1" lang="zh-CN" altLang="en-US" sz="2400" b="0" i="0" dirty="0">
                  <a:solidFill>
                    <a:srgbClr val="000000"/>
                  </a:solidFill>
                </a:rPr>
                <a:t>是</a:t>
              </a:r>
              <a:r>
                <a:rPr kumimoji="1" lang="en-US" altLang="zh-CN" sz="2400" b="0" i="0" dirty="0">
                  <a:solidFill>
                    <a:srgbClr val="000000"/>
                  </a:solidFill>
                </a:rPr>
                <a:t>0</a:t>
              </a:r>
              <a:r>
                <a:rPr kumimoji="1" lang="zh-CN" altLang="en-US" sz="2400" b="0" i="0" dirty="0">
                  <a:solidFill>
                    <a:srgbClr val="000000"/>
                  </a:solidFill>
                </a:rPr>
                <a:t>或者</a:t>
              </a:r>
              <a:r>
                <a:rPr kumimoji="1" lang="en-US" altLang="zh-CN" sz="2400" b="0" i="0" dirty="0">
                  <a:solidFill>
                    <a:srgbClr val="000000"/>
                  </a:solidFill>
                </a:rPr>
                <a:t>1</a:t>
              </a:r>
              <a:r>
                <a:rPr kumimoji="1" lang="zh-CN" altLang="en-US" sz="2400" b="0" i="0" dirty="0">
                  <a:solidFill>
                    <a:srgbClr val="000000"/>
                  </a:solidFill>
                </a:rPr>
                <a:t>，第</a:t>
              </a:r>
              <a:r>
                <a:rPr kumimoji="1" lang="en-US" altLang="zh-CN" sz="2400" b="0" i="0" dirty="0">
                  <a:solidFill>
                    <a:srgbClr val="000000"/>
                  </a:solidFill>
                </a:rPr>
                <a:t>2</a:t>
              </a:r>
              <a:r>
                <a:rPr kumimoji="1" lang="zh-CN" altLang="en-US" sz="2400" b="0" i="0" dirty="0">
                  <a:solidFill>
                    <a:srgbClr val="000000"/>
                  </a:solidFill>
                </a:rPr>
                <a:t>位和第</a:t>
              </a:r>
              <a:r>
                <a:rPr kumimoji="1" lang="en-US" altLang="zh-CN" sz="2400" b="0" i="0" dirty="0">
                  <a:solidFill>
                    <a:srgbClr val="000000"/>
                  </a:solidFill>
                </a:rPr>
                <a:t>3</a:t>
              </a:r>
              <a:r>
                <a:rPr kumimoji="1" lang="zh-CN" altLang="en-US" sz="2400" b="0" i="0" dirty="0">
                  <a:solidFill>
                    <a:srgbClr val="000000"/>
                  </a:solidFill>
                </a:rPr>
                <a:t>位分成两条路线，确保题目要求的不</a:t>
              </a:r>
            </a:p>
          </p:txBody>
        </p:sp>
        <p:sp>
          <p:nvSpPr>
            <p:cNvPr id="72" name="文本框 71">
              <a:extLst>
                <a:ext uri="{FF2B5EF4-FFF2-40B4-BE49-F238E27FC236}">
                  <a16:creationId xmlns:a16="http://schemas.microsoft.com/office/drawing/2014/main" id="{4D6E4242-3DE2-D241-9177-00A84B135759}"/>
                </a:ext>
              </a:extLst>
            </p:cNvPr>
            <p:cNvSpPr txBox="1"/>
            <p:nvPr/>
          </p:nvSpPr>
          <p:spPr>
            <a:xfrm>
              <a:off x="514340" y="6296047"/>
              <a:ext cx="8234124" cy="461665"/>
            </a:xfrm>
            <a:prstGeom prst="rect">
              <a:avLst/>
            </a:prstGeom>
            <a:noFill/>
          </p:spPr>
          <p:txBody>
            <a:bodyPr wrap="square" rtlCol="0">
              <a:spAutoFit/>
            </a:bodyPr>
            <a:lstStyle/>
            <a:p>
              <a:pPr algn="l"/>
              <a:r>
                <a:rPr kumimoji="1" lang="zh-CN" altLang="en-US" sz="2400" b="0" i="0" dirty="0">
                  <a:solidFill>
                    <a:srgbClr val="000000"/>
                  </a:solidFill>
                </a:rPr>
                <a:t>同，最后是任意字符串。可见</a:t>
              </a:r>
              <a:r>
                <a:rPr kumimoji="1" lang="en-US" altLang="zh-CN" sz="2400" b="0" i="0" dirty="0">
                  <a:solidFill>
                    <a:srgbClr val="000000"/>
                  </a:solidFill>
                </a:rPr>
                <a:t>NFA</a:t>
              </a:r>
              <a:r>
                <a:rPr kumimoji="1" lang="zh-CN" altLang="en-US" sz="2400" b="0" i="0" dirty="0">
                  <a:solidFill>
                    <a:srgbClr val="000000"/>
                  </a:solidFill>
                </a:rPr>
                <a:t>的设计比</a:t>
              </a:r>
              <a:r>
                <a:rPr kumimoji="1" lang="en-US" altLang="zh-CN" sz="2400" b="0" i="0" dirty="0">
                  <a:solidFill>
                    <a:srgbClr val="000000"/>
                  </a:solidFill>
                </a:rPr>
                <a:t>DFA</a:t>
              </a:r>
              <a:r>
                <a:rPr kumimoji="1" lang="zh-CN" altLang="en-US" sz="2400" b="0" i="0" dirty="0">
                  <a:solidFill>
                    <a:srgbClr val="000000"/>
                  </a:solidFill>
                </a:rPr>
                <a:t>简单很多。</a:t>
              </a:r>
            </a:p>
          </p:txBody>
        </p:sp>
      </p:grpSp>
      <p:pic>
        <p:nvPicPr>
          <p:cNvPr id="3" name="图片 2">
            <a:extLst>
              <a:ext uri="{FF2B5EF4-FFF2-40B4-BE49-F238E27FC236}">
                <a16:creationId xmlns:a16="http://schemas.microsoft.com/office/drawing/2014/main" id="{4778B44F-732E-B541-9F87-38CC770B94B1}"/>
              </a:ext>
            </a:extLst>
          </p:cNvPr>
          <p:cNvPicPr>
            <a:picLocks noChangeAspect="1"/>
          </p:cNvPicPr>
          <p:nvPr/>
        </p:nvPicPr>
        <p:blipFill>
          <a:blip r:embed="rId2"/>
          <a:stretch>
            <a:fillRect/>
          </a:stretch>
        </p:blipFill>
        <p:spPr>
          <a:xfrm>
            <a:off x="339824" y="1860924"/>
            <a:ext cx="8534400" cy="355600"/>
          </a:xfrm>
          <a:prstGeom prst="rect">
            <a:avLst/>
          </a:prstGeom>
        </p:spPr>
      </p:pic>
    </p:spTree>
    <p:extLst>
      <p:ext uri="{BB962C8B-B14F-4D97-AF65-F5344CB8AC3E}">
        <p14:creationId xmlns:p14="http://schemas.microsoft.com/office/powerpoint/2010/main" val="68025360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106F741-93BC-5440-814F-25585ADF4DB6}"/>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59</a:t>
            </a:r>
            <a:endParaRPr kumimoji="1" lang="zh-CN" altLang="en-US" sz="2000" b="0" i="0" dirty="0">
              <a:solidFill>
                <a:srgbClr val="000066"/>
              </a:solidFill>
            </a:endParaRPr>
          </a:p>
        </p:txBody>
      </p:sp>
      <p:sp>
        <p:nvSpPr>
          <p:cNvPr id="30" name="Rectangle 11">
            <a:extLst>
              <a:ext uri="{FF2B5EF4-FFF2-40B4-BE49-F238E27FC236}">
                <a16:creationId xmlns:a16="http://schemas.microsoft.com/office/drawing/2014/main" id="{E1B2A1E1-4636-404E-9AF1-1A1CB13E2E11}"/>
              </a:ext>
            </a:extLst>
          </p:cNvPr>
          <p:cNvSpPr>
            <a:spLocks noChangeArrowheads="1"/>
          </p:cNvSpPr>
          <p:nvPr/>
        </p:nvSpPr>
        <p:spPr bwMode="auto">
          <a:xfrm>
            <a:off x="1476375" y="195263"/>
            <a:ext cx="5183188" cy="661720"/>
          </a:xfrm>
          <a:prstGeom prst="rect">
            <a:avLst/>
          </a:prstGeom>
          <a:noFill/>
          <a:ln w="9525" algn="ctr">
            <a:noFill/>
            <a:miter lim="800000"/>
            <a:headEnd/>
            <a:tailEnd/>
          </a:ln>
          <a:effectLst/>
        </p:spPr>
        <p:txBody>
          <a:bodyPr>
            <a:spAutoFit/>
          </a:bodyPr>
          <a:lstStyle/>
          <a:p>
            <a:pPr>
              <a:lnSpc>
                <a:spcPct val="90000"/>
              </a:lnSpc>
            </a:pPr>
            <a:r>
              <a:rPr lang="en-US" altLang="zh-CN" sz="4000" b="0" i="0" dirty="0">
                <a:latin typeface="Arial" pitchFamily="34" charset="0"/>
                <a:ea typeface="华文行楷" pitchFamily="2" charset="-122"/>
              </a:rPr>
              <a:t>DFA </a:t>
            </a:r>
            <a:r>
              <a:rPr lang="zh-CN" altLang="en-US" sz="4000" i="0" dirty="0">
                <a:latin typeface="Arial" pitchFamily="34" charset="0"/>
                <a:ea typeface="华文行楷" pitchFamily="2" charset="-122"/>
              </a:rPr>
              <a:t>和 </a:t>
            </a:r>
            <a:r>
              <a:rPr lang="en-US" altLang="zh-CN" sz="4000" b="0" i="0" dirty="0">
                <a:latin typeface="Arial" pitchFamily="34" charset="0"/>
                <a:ea typeface="华文行楷" pitchFamily="2" charset="-122"/>
              </a:rPr>
              <a:t>NFA </a:t>
            </a:r>
            <a:r>
              <a:rPr lang="zh-CN" altLang="en-US" sz="4000" i="0" dirty="0">
                <a:latin typeface="Arial" pitchFamily="34" charset="0"/>
                <a:ea typeface="华文行楷" pitchFamily="2" charset="-122"/>
              </a:rPr>
              <a:t>的比较</a:t>
            </a:r>
          </a:p>
        </p:txBody>
      </p:sp>
      <p:pic>
        <p:nvPicPr>
          <p:cNvPr id="3" name="图片 2">
            <a:extLst>
              <a:ext uri="{FF2B5EF4-FFF2-40B4-BE49-F238E27FC236}">
                <a16:creationId xmlns:a16="http://schemas.microsoft.com/office/drawing/2014/main" id="{E46400B2-E7D2-9C41-8029-2A2136748218}"/>
              </a:ext>
            </a:extLst>
          </p:cNvPr>
          <p:cNvPicPr>
            <a:picLocks noChangeAspect="1"/>
          </p:cNvPicPr>
          <p:nvPr/>
        </p:nvPicPr>
        <p:blipFill>
          <a:blip r:embed="rId2"/>
          <a:stretch>
            <a:fillRect/>
          </a:stretch>
        </p:blipFill>
        <p:spPr>
          <a:xfrm>
            <a:off x="683568" y="2012950"/>
            <a:ext cx="3720973" cy="2064122"/>
          </a:xfrm>
          <a:prstGeom prst="rect">
            <a:avLst/>
          </a:prstGeom>
        </p:spPr>
      </p:pic>
      <p:pic>
        <p:nvPicPr>
          <p:cNvPr id="7" name="图片 6">
            <a:extLst>
              <a:ext uri="{FF2B5EF4-FFF2-40B4-BE49-F238E27FC236}">
                <a16:creationId xmlns:a16="http://schemas.microsoft.com/office/drawing/2014/main" id="{58A03C55-2078-074D-B3BD-A737FC247D36}"/>
              </a:ext>
            </a:extLst>
          </p:cNvPr>
          <p:cNvPicPr>
            <a:picLocks noChangeAspect="1"/>
          </p:cNvPicPr>
          <p:nvPr/>
        </p:nvPicPr>
        <p:blipFill>
          <a:blip r:embed="rId3"/>
          <a:stretch>
            <a:fillRect/>
          </a:stretch>
        </p:blipFill>
        <p:spPr>
          <a:xfrm>
            <a:off x="4888889" y="2012950"/>
            <a:ext cx="3720973" cy="2064122"/>
          </a:xfrm>
          <a:prstGeom prst="rect">
            <a:avLst/>
          </a:prstGeom>
        </p:spPr>
      </p:pic>
      <p:graphicFrame>
        <p:nvGraphicFramePr>
          <p:cNvPr id="9" name="表格 8">
            <a:extLst>
              <a:ext uri="{FF2B5EF4-FFF2-40B4-BE49-F238E27FC236}">
                <a16:creationId xmlns:a16="http://schemas.microsoft.com/office/drawing/2014/main" id="{A34D6702-F8CB-6741-ADC2-1926CD89E01B}"/>
              </a:ext>
            </a:extLst>
          </p:cNvPr>
          <p:cNvGraphicFramePr>
            <a:graphicFrameLocks noGrp="1"/>
          </p:cNvGraphicFramePr>
          <p:nvPr>
            <p:extLst>
              <p:ext uri="{D42A27DB-BD31-4B8C-83A1-F6EECF244321}">
                <p14:modId xmlns:p14="http://schemas.microsoft.com/office/powerpoint/2010/main" val="3366724194"/>
              </p:ext>
            </p:extLst>
          </p:nvPr>
        </p:nvGraphicFramePr>
        <p:xfrm>
          <a:off x="1619672" y="4437112"/>
          <a:ext cx="6096000" cy="137160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1031457814"/>
                    </a:ext>
                  </a:extLst>
                </a:gridCol>
                <a:gridCol w="2032000">
                  <a:extLst>
                    <a:ext uri="{9D8B030D-6E8A-4147-A177-3AD203B41FA5}">
                      <a16:colId xmlns:a16="http://schemas.microsoft.com/office/drawing/2014/main" val="2749558041"/>
                    </a:ext>
                  </a:extLst>
                </a:gridCol>
                <a:gridCol w="2032000">
                  <a:extLst>
                    <a:ext uri="{9D8B030D-6E8A-4147-A177-3AD203B41FA5}">
                      <a16:colId xmlns:a16="http://schemas.microsoft.com/office/drawing/2014/main" val="1302730715"/>
                    </a:ext>
                  </a:extLst>
                </a:gridCol>
              </a:tblGrid>
              <a:tr h="442849">
                <a:tc>
                  <a:txBody>
                    <a:bodyPr/>
                    <a:lstStyle/>
                    <a:p>
                      <a:endParaRPr lang="zh-CN" altLang="en-US" sz="2400" dirty="0">
                        <a:solidFill>
                          <a:srgbClr val="000000"/>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DFA</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NFA</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473368"/>
                  </a:ext>
                </a:extLst>
              </a:tr>
              <a:tr h="370840">
                <a:tc>
                  <a:txBody>
                    <a:bodyPr/>
                    <a:lstStyle/>
                    <a:p>
                      <a:r>
                        <a:rPr lang="zh-CN" altLang="en-US" sz="2400" dirty="0">
                          <a:solidFill>
                            <a:srgbClr val="000000"/>
                          </a:solidFill>
                        </a:rPr>
                        <a:t>分析歧义</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dirty="0">
                          <a:solidFill>
                            <a:srgbClr val="000000"/>
                          </a:solidFill>
                        </a:rPr>
                        <a:t>无</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dirty="0">
                          <a:solidFill>
                            <a:srgbClr val="000000"/>
                          </a:solidFill>
                        </a:rPr>
                        <a:t>有</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487156"/>
                  </a:ext>
                </a:extLst>
              </a:tr>
              <a:tr h="370840">
                <a:tc>
                  <a:txBody>
                    <a:bodyPr/>
                    <a:lstStyle/>
                    <a:p>
                      <a:r>
                        <a:rPr lang="zh-CN" altLang="en-US" sz="2400" dirty="0">
                          <a:solidFill>
                            <a:srgbClr val="000000"/>
                          </a:solidFill>
                        </a:rPr>
                        <a:t>设计难度</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dirty="0">
                          <a:solidFill>
                            <a:srgbClr val="000000"/>
                          </a:solidFill>
                        </a:rPr>
                        <a:t>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dirty="0">
                          <a:solidFill>
                            <a:srgbClr val="000000"/>
                          </a:solidFill>
                        </a:rPr>
                        <a:t>低</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558465"/>
                  </a:ext>
                </a:extLst>
              </a:tr>
            </a:tbl>
          </a:graphicData>
        </a:graphic>
      </p:graphicFrame>
      <p:sp>
        <p:nvSpPr>
          <p:cNvPr id="10" name="文本框 9">
            <a:extLst>
              <a:ext uri="{FF2B5EF4-FFF2-40B4-BE49-F238E27FC236}">
                <a16:creationId xmlns:a16="http://schemas.microsoft.com/office/drawing/2014/main" id="{D8B8F01E-0F52-964B-AD10-5E47FA4F1E7F}"/>
              </a:ext>
            </a:extLst>
          </p:cNvPr>
          <p:cNvSpPr txBox="1"/>
          <p:nvPr/>
        </p:nvSpPr>
        <p:spPr>
          <a:xfrm>
            <a:off x="2759460" y="6035393"/>
            <a:ext cx="3816424" cy="461665"/>
          </a:xfrm>
          <a:prstGeom prst="rect">
            <a:avLst/>
          </a:prstGeom>
          <a:noFill/>
        </p:spPr>
        <p:txBody>
          <a:bodyPr wrap="square" rtlCol="0">
            <a:spAutoFit/>
          </a:bodyPr>
          <a:lstStyle/>
          <a:p>
            <a:r>
              <a:rPr kumimoji="1" lang="en-US" altLang="zh-CN" sz="2400" b="0" i="0" dirty="0">
                <a:solidFill>
                  <a:srgbClr val="000000"/>
                </a:solidFill>
                <a:ea typeface="SimSun" panose="02010600030101010101" pitchFamily="2" charset="-122"/>
                <a:cs typeface="Times New Roman" panose="02020603050405020304" pitchFamily="18" charset="0"/>
              </a:rPr>
              <a:t>DFA</a:t>
            </a:r>
            <a:r>
              <a:rPr kumimoji="1" lang="zh-CN" altLang="en-US" sz="2400" b="0" i="0" dirty="0">
                <a:solidFill>
                  <a:srgbClr val="000000"/>
                </a:solidFill>
                <a:ea typeface="SimSun" panose="02010600030101010101" pitchFamily="2" charset="-122"/>
                <a:cs typeface="Times New Roman" panose="02020603050405020304" pitchFamily="18" charset="0"/>
              </a:rPr>
              <a:t>和</a:t>
            </a:r>
            <a:r>
              <a:rPr kumimoji="1" lang="en-US" altLang="zh-CN" sz="2400" b="0" i="0" dirty="0">
                <a:solidFill>
                  <a:srgbClr val="000000"/>
                </a:solidFill>
                <a:ea typeface="SimSun" panose="02010600030101010101" pitchFamily="2" charset="-122"/>
                <a:cs typeface="Times New Roman" panose="02020603050405020304" pitchFamily="18" charset="0"/>
              </a:rPr>
              <a:t>NFA</a:t>
            </a:r>
            <a:r>
              <a:rPr kumimoji="1" lang="zh-CN" altLang="en-US" sz="2400" b="0" i="0" dirty="0">
                <a:solidFill>
                  <a:srgbClr val="000000"/>
                </a:solidFill>
                <a:ea typeface="SimSun" panose="02010600030101010101" pitchFamily="2" charset="-122"/>
                <a:cs typeface="Times New Roman" panose="02020603050405020304" pitchFamily="18" charset="0"/>
              </a:rPr>
              <a:t>是等价的吗？</a:t>
            </a:r>
          </a:p>
        </p:txBody>
      </p:sp>
    </p:spTree>
    <p:extLst>
      <p:ext uri="{BB962C8B-B14F-4D97-AF65-F5344CB8AC3E}">
        <p14:creationId xmlns:p14="http://schemas.microsoft.com/office/powerpoint/2010/main" val="108900187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9" name="Text Box 15"/>
          <p:cNvSpPr txBox="1">
            <a:spLocks noChangeArrowheads="1"/>
          </p:cNvSpPr>
          <p:nvPr/>
        </p:nvSpPr>
        <p:spPr bwMode="auto">
          <a:xfrm>
            <a:off x="1600200" y="3352800"/>
            <a:ext cx="6096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a:t>
            </a:r>
            <a:r>
              <a:rPr lang="en-US" altLang="zh-CN" sz="2400"/>
              <a:t>q</a:t>
            </a:r>
            <a:r>
              <a:rPr lang="en-US" altLang="zh-CN" sz="2400" baseline="-25000"/>
              <a:t>0</a:t>
            </a:r>
          </a:p>
        </p:txBody>
      </p:sp>
      <p:sp>
        <p:nvSpPr>
          <p:cNvPr id="57360" name="Text Box 16"/>
          <p:cNvSpPr txBox="1">
            <a:spLocks noChangeArrowheads="1"/>
          </p:cNvSpPr>
          <p:nvPr/>
        </p:nvSpPr>
        <p:spPr bwMode="auto">
          <a:xfrm>
            <a:off x="1752600" y="3962400"/>
            <a:ext cx="457200" cy="466725"/>
          </a:xfrm>
          <a:prstGeom prst="rect">
            <a:avLst/>
          </a:prstGeom>
          <a:noFill/>
          <a:ln w="9525">
            <a:solidFill>
              <a:schemeClr val="bg1"/>
            </a:solidFill>
            <a:miter lim="800000"/>
            <a:headEnd/>
            <a:tailEnd/>
          </a:ln>
          <a:effectLst/>
        </p:spPr>
        <p:txBody>
          <a:bodyPr>
            <a:spAutoFit/>
          </a:bodyPr>
          <a:lstStyle/>
          <a:p>
            <a:pPr algn="l"/>
            <a:r>
              <a:rPr lang="en-US" altLang="zh-CN" sz="2400"/>
              <a:t>q</a:t>
            </a:r>
            <a:r>
              <a:rPr lang="en-US" altLang="zh-CN" sz="2400" baseline="-25000"/>
              <a:t>1</a:t>
            </a:r>
          </a:p>
        </p:txBody>
      </p:sp>
      <p:sp>
        <p:nvSpPr>
          <p:cNvPr id="57361" name="Text Box 17"/>
          <p:cNvSpPr txBox="1">
            <a:spLocks noChangeArrowheads="1"/>
          </p:cNvSpPr>
          <p:nvPr/>
        </p:nvSpPr>
        <p:spPr bwMode="auto">
          <a:xfrm>
            <a:off x="1752600" y="4572000"/>
            <a:ext cx="457200" cy="466725"/>
          </a:xfrm>
          <a:prstGeom prst="rect">
            <a:avLst/>
          </a:prstGeom>
          <a:noFill/>
          <a:ln w="9525">
            <a:solidFill>
              <a:schemeClr val="bg1"/>
            </a:solidFill>
            <a:miter lim="800000"/>
            <a:headEnd/>
            <a:tailEnd/>
          </a:ln>
          <a:effectLst/>
        </p:spPr>
        <p:txBody>
          <a:bodyPr>
            <a:spAutoFit/>
          </a:bodyPr>
          <a:lstStyle/>
          <a:p>
            <a:pPr algn="l"/>
            <a:r>
              <a:rPr lang="en-US" altLang="zh-CN" sz="2400"/>
              <a:t>q</a:t>
            </a:r>
            <a:r>
              <a:rPr lang="en-US" altLang="zh-CN" sz="2400" baseline="-25000"/>
              <a:t>2</a:t>
            </a:r>
          </a:p>
        </p:txBody>
      </p:sp>
      <p:sp>
        <p:nvSpPr>
          <p:cNvPr id="57362" name="Text Box 18"/>
          <p:cNvSpPr txBox="1">
            <a:spLocks noChangeArrowheads="1"/>
          </p:cNvSpPr>
          <p:nvPr/>
        </p:nvSpPr>
        <p:spPr bwMode="auto">
          <a:xfrm>
            <a:off x="1600200" y="5181600"/>
            <a:ext cx="6858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a:t>
            </a:r>
            <a:r>
              <a:rPr lang="en-US" altLang="zh-CN" sz="2400"/>
              <a:t>q</a:t>
            </a:r>
            <a:r>
              <a:rPr lang="en-US" altLang="zh-CN" sz="2400" baseline="-25000"/>
              <a:t>3</a:t>
            </a:r>
          </a:p>
        </p:txBody>
      </p:sp>
      <p:sp>
        <p:nvSpPr>
          <p:cNvPr id="57363" name="Line 19"/>
          <p:cNvSpPr>
            <a:spLocks noChangeShapeType="1"/>
          </p:cNvSpPr>
          <p:nvPr/>
        </p:nvSpPr>
        <p:spPr bwMode="auto">
          <a:xfrm>
            <a:off x="1143000" y="3200400"/>
            <a:ext cx="2819400" cy="0"/>
          </a:xfrm>
          <a:prstGeom prst="line">
            <a:avLst/>
          </a:prstGeom>
          <a:noFill/>
          <a:ln w="9525">
            <a:solidFill>
              <a:srgbClr val="800080"/>
            </a:solidFill>
            <a:miter lim="800000"/>
            <a:headEnd/>
            <a:tailEnd/>
          </a:ln>
          <a:effectLst/>
        </p:spPr>
        <p:txBody>
          <a:bodyPr wrap="none"/>
          <a:lstStyle/>
          <a:p>
            <a:endParaRPr lang="zh-CN" altLang="en-US"/>
          </a:p>
        </p:txBody>
      </p:sp>
      <p:sp>
        <p:nvSpPr>
          <p:cNvPr id="57364" name="Line 20"/>
          <p:cNvSpPr>
            <a:spLocks noChangeShapeType="1"/>
          </p:cNvSpPr>
          <p:nvPr/>
        </p:nvSpPr>
        <p:spPr bwMode="auto">
          <a:xfrm>
            <a:off x="1143000" y="3276600"/>
            <a:ext cx="2819400" cy="0"/>
          </a:xfrm>
          <a:prstGeom prst="line">
            <a:avLst/>
          </a:prstGeom>
          <a:noFill/>
          <a:ln w="9525">
            <a:solidFill>
              <a:srgbClr val="800080"/>
            </a:solidFill>
            <a:miter lim="800000"/>
            <a:headEnd/>
            <a:tailEnd/>
          </a:ln>
          <a:effectLst/>
        </p:spPr>
        <p:txBody>
          <a:bodyPr wrap="none"/>
          <a:lstStyle/>
          <a:p>
            <a:endParaRPr lang="zh-CN" altLang="en-US"/>
          </a:p>
        </p:txBody>
      </p:sp>
      <p:sp>
        <p:nvSpPr>
          <p:cNvPr id="57365" name="Line 21"/>
          <p:cNvSpPr>
            <a:spLocks noChangeShapeType="1"/>
          </p:cNvSpPr>
          <p:nvPr/>
        </p:nvSpPr>
        <p:spPr bwMode="auto">
          <a:xfrm>
            <a:off x="2362200" y="2590800"/>
            <a:ext cx="0" cy="609600"/>
          </a:xfrm>
          <a:prstGeom prst="line">
            <a:avLst/>
          </a:prstGeom>
          <a:noFill/>
          <a:ln w="9525">
            <a:solidFill>
              <a:srgbClr val="800080"/>
            </a:solidFill>
            <a:miter lim="800000"/>
            <a:headEnd/>
            <a:tailEnd/>
          </a:ln>
          <a:effectLst/>
        </p:spPr>
        <p:txBody>
          <a:bodyPr wrap="none"/>
          <a:lstStyle/>
          <a:p>
            <a:endParaRPr lang="zh-CN" altLang="en-US"/>
          </a:p>
        </p:txBody>
      </p:sp>
      <p:sp>
        <p:nvSpPr>
          <p:cNvPr id="57366" name="Line 22"/>
          <p:cNvSpPr>
            <a:spLocks noChangeShapeType="1"/>
          </p:cNvSpPr>
          <p:nvPr/>
        </p:nvSpPr>
        <p:spPr bwMode="auto">
          <a:xfrm>
            <a:off x="2362200" y="3276600"/>
            <a:ext cx="0" cy="2590800"/>
          </a:xfrm>
          <a:prstGeom prst="line">
            <a:avLst/>
          </a:prstGeom>
          <a:noFill/>
          <a:ln w="9525">
            <a:solidFill>
              <a:srgbClr val="800080"/>
            </a:solidFill>
            <a:miter lim="800000"/>
            <a:headEnd/>
            <a:tailEnd/>
          </a:ln>
          <a:effectLst/>
        </p:spPr>
        <p:txBody>
          <a:bodyPr wrap="none"/>
          <a:lstStyle/>
          <a:p>
            <a:endParaRPr lang="zh-CN" altLang="en-US"/>
          </a:p>
        </p:txBody>
      </p:sp>
      <p:sp>
        <p:nvSpPr>
          <p:cNvPr id="57367" name="Line 23"/>
          <p:cNvSpPr>
            <a:spLocks noChangeShapeType="1"/>
          </p:cNvSpPr>
          <p:nvPr/>
        </p:nvSpPr>
        <p:spPr bwMode="auto">
          <a:xfrm>
            <a:off x="2438400" y="2590800"/>
            <a:ext cx="0" cy="609600"/>
          </a:xfrm>
          <a:prstGeom prst="line">
            <a:avLst/>
          </a:prstGeom>
          <a:noFill/>
          <a:ln w="9525">
            <a:solidFill>
              <a:srgbClr val="800080"/>
            </a:solidFill>
            <a:miter lim="800000"/>
            <a:headEnd/>
            <a:tailEnd/>
          </a:ln>
          <a:effectLst/>
        </p:spPr>
        <p:txBody>
          <a:bodyPr wrap="none"/>
          <a:lstStyle/>
          <a:p>
            <a:endParaRPr lang="zh-CN" altLang="en-US"/>
          </a:p>
        </p:txBody>
      </p:sp>
      <p:sp>
        <p:nvSpPr>
          <p:cNvPr id="57368" name="Line 24"/>
          <p:cNvSpPr>
            <a:spLocks noChangeShapeType="1"/>
          </p:cNvSpPr>
          <p:nvPr/>
        </p:nvSpPr>
        <p:spPr bwMode="auto">
          <a:xfrm>
            <a:off x="2438400" y="3276600"/>
            <a:ext cx="0" cy="2590800"/>
          </a:xfrm>
          <a:prstGeom prst="line">
            <a:avLst/>
          </a:prstGeom>
          <a:noFill/>
          <a:ln w="9525">
            <a:solidFill>
              <a:srgbClr val="800080"/>
            </a:solidFill>
            <a:miter lim="800000"/>
            <a:headEnd/>
            <a:tailEnd/>
          </a:ln>
          <a:effectLst/>
        </p:spPr>
        <p:txBody>
          <a:bodyPr wrap="none"/>
          <a:lstStyle/>
          <a:p>
            <a:endParaRPr lang="zh-CN" altLang="en-US"/>
          </a:p>
        </p:txBody>
      </p:sp>
      <p:sp>
        <p:nvSpPr>
          <p:cNvPr id="57369" name="Line 25"/>
          <p:cNvSpPr>
            <a:spLocks noChangeShapeType="1"/>
          </p:cNvSpPr>
          <p:nvPr/>
        </p:nvSpPr>
        <p:spPr bwMode="auto">
          <a:xfrm>
            <a:off x="3200400" y="2590800"/>
            <a:ext cx="0" cy="609600"/>
          </a:xfrm>
          <a:prstGeom prst="line">
            <a:avLst/>
          </a:prstGeom>
          <a:noFill/>
          <a:ln w="9525">
            <a:solidFill>
              <a:srgbClr val="800080"/>
            </a:solidFill>
            <a:miter lim="800000"/>
            <a:headEnd/>
            <a:tailEnd/>
          </a:ln>
          <a:effectLst/>
        </p:spPr>
        <p:txBody>
          <a:bodyPr wrap="none"/>
          <a:lstStyle/>
          <a:p>
            <a:endParaRPr lang="zh-CN" altLang="en-US"/>
          </a:p>
        </p:txBody>
      </p:sp>
      <p:sp>
        <p:nvSpPr>
          <p:cNvPr id="57370" name="Line 26"/>
          <p:cNvSpPr>
            <a:spLocks noChangeShapeType="1"/>
          </p:cNvSpPr>
          <p:nvPr/>
        </p:nvSpPr>
        <p:spPr bwMode="auto">
          <a:xfrm>
            <a:off x="3200400" y="3276600"/>
            <a:ext cx="0" cy="2590800"/>
          </a:xfrm>
          <a:prstGeom prst="line">
            <a:avLst/>
          </a:prstGeom>
          <a:noFill/>
          <a:ln w="9525">
            <a:solidFill>
              <a:srgbClr val="800080"/>
            </a:solidFill>
            <a:miter lim="800000"/>
            <a:headEnd/>
            <a:tailEnd/>
          </a:ln>
          <a:effectLst/>
        </p:spPr>
        <p:txBody>
          <a:bodyPr wrap="none"/>
          <a:lstStyle/>
          <a:p>
            <a:endParaRPr lang="zh-CN" altLang="en-US"/>
          </a:p>
        </p:txBody>
      </p:sp>
      <p:sp>
        <p:nvSpPr>
          <p:cNvPr id="57371" name="Text Box 27"/>
          <p:cNvSpPr txBox="1">
            <a:spLocks noChangeArrowheads="1"/>
          </p:cNvSpPr>
          <p:nvPr/>
        </p:nvSpPr>
        <p:spPr bwMode="auto">
          <a:xfrm>
            <a:off x="2667000" y="2667000"/>
            <a:ext cx="304800" cy="466725"/>
          </a:xfrm>
          <a:prstGeom prst="rect">
            <a:avLst/>
          </a:prstGeom>
          <a:noFill/>
          <a:ln w="9525">
            <a:solidFill>
              <a:schemeClr val="bg1"/>
            </a:solidFill>
            <a:miter lim="800000"/>
            <a:headEnd/>
            <a:tailEnd/>
          </a:ln>
          <a:effectLst/>
        </p:spPr>
        <p:txBody>
          <a:bodyPr>
            <a:spAutoFit/>
          </a:bodyPr>
          <a:lstStyle/>
          <a:p>
            <a:pPr algn="l"/>
            <a:r>
              <a:rPr lang="en-US" altLang="zh-CN" sz="2400"/>
              <a:t>0</a:t>
            </a:r>
            <a:endParaRPr lang="en-US" altLang="zh-CN" sz="2400" baseline="-25000"/>
          </a:p>
        </p:txBody>
      </p:sp>
      <p:sp>
        <p:nvSpPr>
          <p:cNvPr id="57372" name="Text Box 28"/>
          <p:cNvSpPr txBox="1">
            <a:spLocks noChangeArrowheads="1"/>
          </p:cNvSpPr>
          <p:nvPr/>
        </p:nvSpPr>
        <p:spPr bwMode="auto">
          <a:xfrm>
            <a:off x="3429000" y="2667000"/>
            <a:ext cx="304800" cy="466725"/>
          </a:xfrm>
          <a:prstGeom prst="rect">
            <a:avLst/>
          </a:prstGeom>
          <a:noFill/>
          <a:ln w="9525">
            <a:solidFill>
              <a:schemeClr val="bg1"/>
            </a:solidFill>
            <a:miter lim="800000"/>
            <a:headEnd/>
            <a:tailEnd/>
          </a:ln>
          <a:effectLst/>
        </p:spPr>
        <p:txBody>
          <a:bodyPr>
            <a:spAutoFit/>
          </a:bodyPr>
          <a:lstStyle/>
          <a:p>
            <a:pPr algn="l"/>
            <a:r>
              <a:rPr lang="en-US" altLang="zh-CN" sz="2400"/>
              <a:t>1</a:t>
            </a:r>
            <a:endParaRPr lang="en-US" altLang="zh-CN" sz="2400" baseline="-25000"/>
          </a:p>
        </p:txBody>
      </p:sp>
      <p:sp>
        <p:nvSpPr>
          <p:cNvPr id="57373" name="Line 29"/>
          <p:cNvSpPr>
            <a:spLocks noChangeShapeType="1"/>
          </p:cNvSpPr>
          <p:nvPr/>
        </p:nvSpPr>
        <p:spPr bwMode="auto">
          <a:xfrm>
            <a:off x="1295400" y="3657600"/>
            <a:ext cx="304800" cy="0"/>
          </a:xfrm>
          <a:prstGeom prst="line">
            <a:avLst/>
          </a:prstGeom>
          <a:noFill/>
          <a:ln w="9525">
            <a:solidFill>
              <a:srgbClr val="800080"/>
            </a:solidFill>
            <a:miter lim="800000"/>
            <a:headEnd/>
            <a:tailEnd type="triangle" w="med" len="med"/>
          </a:ln>
          <a:effectLst/>
        </p:spPr>
        <p:txBody>
          <a:bodyPr wrap="none"/>
          <a:lstStyle/>
          <a:p>
            <a:endParaRPr lang="zh-CN" altLang="en-US"/>
          </a:p>
        </p:txBody>
      </p:sp>
      <p:sp>
        <p:nvSpPr>
          <p:cNvPr id="57375" name="Text Box 31"/>
          <p:cNvSpPr txBox="1">
            <a:spLocks noChangeArrowheads="1"/>
          </p:cNvSpPr>
          <p:nvPr/>
        </p:nvSpPr>
        <p:spPr bwMode="auto">
          <a:xfrm>
            <a:off x="2590800" y="3352800"/>
            <a:ext cx="457200" cy="466725"/>
          </a:xfrm>
          <a:prstGeom prst="rect">
            <a:avLst/>
          </a:prstGeom>
          <a:noFill/>
          <a:ln w="9525">
            <a:solidFill>
              <a:schemeClr val="bg1"/>
            </a:solidFill>
            <a:miter lim="800000"/>
            <a:headEnd/>
            <a:tailEnd/>
          </a:ln>
          <a:effectLst/>
        </p:spPr>
        <p:txBody>
          <a:bodyPr>
            <a:spAutoFit/>
          </a:bodyPr>
          <a:lstStyle/>
          <a:p>
            <a:pPr algn="l"/>
            <a:r>
              <a:rPr lang="en-US" altLang="zh-CN" sz="2400"/>
              <a:t>q</a:t>
            </a:r>
            <a:r>
              <a:rPr lang="en-US" altLang="zh-CN" sz="2400" baseline="-25000"/>
              <a:t>2</a:t>
            </a:r>
          </a:p>
        </p:txBody>
      </p:sp>
      <p:sp>
        <p:nvSpPr>
          <p:cNvPr id="57376" name="Text Box 32"/>
          <p:cNvSpPr txBox="1">
            <a:spLocks noChangeArrowheads="1"/>
          </p:cNvSpPr>
          <p:nvPr/>
        </p:nvSpPr>
        <p:spPr bwMode="auto">
          <a:xfrm>
            <a:off x="3429000" y="3352800"/>
            <a:ext cx="457200" cy="466725"/>
          </a:xfrm>
          <a:prstGeom prst="rect">
            <a:avLst/>
          </a:prstGeom>
          <a:noFill/>
          <a:ln w="9525">
            <a:solidFill>
              <a:schemeClr val="bg1"/>
            </a:solidFill>
            <a:miter lim="800000"/>
            <a:headEnd/>
            <a:tailEnd/>
          </a:ln>
          <a:effectLst/>
        </p:spPr>
        <p:txBody>
          <a:bodyPr>
            <a:spAutoFit/>
          </a:bodyPr>
          <a:lstStyle/>
          <a:p>
            <a:pPr algn="l"/>
            <a:r>
              <a:rPr lang="en-US" altLang="zh-CN" sz="2400"/>
              <a:t>q</a:t>
            </a:r>
            <a:r>
              <a:rPr lang="en-US" altLang="zh-CN" sz="2400" baseline="-25000"/>
              <a:t>1</a:t>
            </a:r>
          </a:p>
        </p:txBody>
      </p:sp>
      <p:sp>
        <p:nvSpPr>
          <p:cNvPr id="57377" name="Text Box 33"/>
          <p:cNvSpPr txBox="1">
            <a:spLocks noChangeArrowheads="1"/>
          </p:cNvSpPr>
          <p:nvPr/>
        </p:nvSpPr>
        <p:spPr bwMode="auto">
          <a:xfrm>
            <a:off x="2590800" y="3962400"/>
            <a:ext cx="457200" cy="466725"/>
          </a:xfrm>
          <a:prstGeom prst="rect">
            <a:avLst/>
          </a:prstGeom>
          <a:noFill/>
          <a:ln w="9525">
            <a:solidFill>
              <a:schemeClr val="bg1"/>
            </a:solidFill>
            <a:miter lim="800000"/>
            <a:headEnd/>
            <a:tailEnd/>
          </a:ln>
          <a:effectLst/>
        </p:spPr>
        <p:txBody>
          <a:bodyPr>
            <a:spAutoFit/>
          </a:bodyPr>
          <a:lstStyle/>
          <a:p>
            <a:pPr algn="l"/>
            <a:r>
              <a:rPr lang="en-US" altLang="zh-CN" sz="2400"/>
              <a:t>q</a:t>
            </a:r>
            <a:r>
              <a:rPr lang="en-US" altLang="zh-CN" sz="2400" baseline="-25000"/>
              <a:t>3</a:t>
            </a:r>
          </a:p>
        </p:txBody>
      </p:sp>
      <p:sp>
        <p:nvSpPr>
          <p:cNvPr id="57378" name="Text Box 34"/>
          <p:cNvSpPr txBox="1">
            <a:spLocks noChangeArrowheads="1"/>
          </p:cNvSpPr>
          <p:nvPr/>
        </p:nvSpPr>
        <p:spPr bwMode="auto">
          <a:xfrm>
            <a:off x="3429000" y="3962400"/>
            <a:ext cx="457200" cy="466725"/>
          </a:xfrm>
          <a:prstGeom prst="rect">
            <a:avLst/>
          </a:prstGeom>
          <a:noFill/>
          <a:ln w="9525">
            <a:solidFill>
              <a:schemeClr val="bg1"/>
            </a:solidFill>
            <a:miter lim="800000"/>
            <a:headEnd/>
            <a:tailEnd/>
          </a:ln>
          <a:effectLst/>
        </p:spPr>
        <p:txBody>
          <a:bodyPr>
            <a:spAutoFit/>
          </a:bodyPr>
          <a:lstStyle/>
          <a:p>
            <a:pPr algn="l"/>
            <a:r>
              <a:rPr lang="en-US" altLang="zh-CN" sz="2400"/>
              <a:t>q</a:t>
            </a:r>
            <a:r>
              <a:rPr lang="en-US" altLang="zh-CN" sz="2400" baseline="-25000"/>
              <a:t>0</a:t>
            </a:r>
          </a:p>
        </p:txBody>
      </p:sp>
      <p:sp>
        <p:nvSpPr>
          <p:cNvPr id="57379" name="Text Box 35"/>
          <p:cNvSpPr txBox="1">
            <a:spLocks noChangeArrowheads="1"/>
          </p:cNvSpPr>
          <p:nvPr/>
        </p:nvSpPr>
        <p:spPr bwMode="auto">
          <a:xfrm>
            <a:off x="2590800" y="4562475"/>
            <a:ext cx="457200" cy="466725"/>
          </a:xfrm>
          <a:prstGeom prst="rect">
            <a:avLst/>
          </a:prstGeom>
          <a:noFill/>
          <a:ln w="9525">
            <a:solidFill>
              <a:schemeClr val="bg1"/>
            </a:solidFill>
            <a:miter lim="800000"/>
            <a:headEnd/>
            <a:tailEnd/>
          </a:ln>
          <a:effectLst/>
        </p:spPr>
        <p:txBody>
          <a:bodyPr>
            <a:spAutoFit/>
          </a:bodyPr>
          <a:lstStyle/>
          <a:p>
            <a:pPr algn="l"/>
            <a:r>
              <a:rPr lang="en-US" altLang="zh-CN" sz="2400"/>
              <a:t>q</a:t>
            </a:r>
            <a:r>
              <a:rPr lang="en-US" altLang="zh-CN" sz="2400" baseline="-25000"/>
              <a:t>0</a:t>
            </a:r>
          </a:p>
        </p:txBody>
      </p:sp>
      <p:sp>
        <p:nvSpPr>
          <p:cNvPr id="57380" name="Text Box 36"/>
          <p:cNvSpPr txBox="1">
            <a:spLocks noChangeArrowheads="1"/>
          </p:cNvSpPr>
          <p:nvPr/>
        </p:nvSpPr>
        <p:spPr bwMode="auto">
          <a:xfrm>
            <a:off x="3429000" y="4562475"/>
            <a:ext cx="457200" cy="466725"/>
          </a:xfrm>
          <a:prstGeom prst="rect">
            <a:avLst/>
          </a:prstGeom>
          <a:noFill/>
          <a:ln w="9525">
            <a:solidFill>
              <a:schemeClr val="bg1"/>
            </a:solidFill>
            <a:miter lim="800000"/>
            <a:headEnd/>
            <a:tailEnd/>
          </a:ln>
          <a:effectLst/>
        </p:spPr>
        <p:txBody>
          <a:bodyPr>
            <a:spAutoFit/>
          </a:bodyPr>
          <a:lstStyle/>
          <a:p>
            <a:pPr algn="l"/>
            <a:r>
              <a:rPr lang="en-US" altLang="zh-CN" sz="2400"/>
              <a:t>q</a:t>
            </a:r>
            <a:r>
              <a:rPr lang="en-US" altLang="zh-CN" sz="2400" baseline="-25000"/>
              <a:t>3</a:t>
            </a:r>
          </a:p>
        </p:txBody>
      </p:sp>
      <p:sp>
        <p:nvSpPr>
          <p:cNvPr id="57381" name="Text Box 37"/>
          <p:cNvSpPr txBox="1">
            <a:spLocks noChangeArrowheads="1"/>
          </p:cNvSpPr>
          <p:nvPr/>
        </p:nvSpPr>
        <p:spPr bwMode="auto">
          <a:xfrm>
            <a:off x="2590800" y="5172075"/>
            <a:ext cx="457200" cy="466725"/>
          </a:xfrm>
          <a:prstGeom prst="rect">
            <a:avLst/>
          </a:prstGeom>
          <a:noFill/>
          <a:ln w="9525">
            <a:solidFill>
              <a:schemeClr val="bg1"/>
            </a:solidFill>
            <a:miter lim="800000"/>
            <a:headEnd/>
            <a:tailEnd/>
          </a:ln>
          <a:effectLst/>
        </p:spPr>
        <p:txBody>
          <a:bodyPr>
            <a:spAutoFit/>
          </a:bodyPr>
          <a:lstStyle/>
          <a:p>
            <a:pPr algn="l"/>
            <a:r>
              <a:rPr lang="en-US" altLang="zh-CN" sz="2400"/>
              <a:t>q</a:t>
            </a:r>
            <a:r>
              <a:rPr lang="en-US" altLang="zh-CN" sz="2400" baseline="-25000"/>
              <a:t>1</a:t>
            </a:r>
          </a:p>
        </p:txBody>
      </p:sp>
      <p:sp>
        <p:nvSpPr>
          <p:cNvPr id="57382" name="Text Box 38"/>
          <p:cNvSpPr txBox="1">
            <a:spLocks noChangeArrowheads="1"/>
          </p:cNvSpPr>
          <p:nvPr/>
        </p:nvSpPr>
        <p:spPr bwMode="auto">
          <a:xfrm>
            <a:off x="3429000" y="5172075"/>
            <a:ext cx="457200" cy="466725"/>
          </a:xfrm>
          <a:prstGeom prst="rect">
            <a:avLst/>
          </a:prstGeom>
          <a:noFill/>
          <a:ln w="9525">
            <a:solidFill>
              <a:schemeClr val="bg1"/>
            </a:solidFill>
            <a:miter lim="800000"/>
            <a:headEnd/>
            <a:tailEnd/>
          </a:ln>
          <a:effectLst/>
        </p:spPr>
        <p:txBody>
          <a:bodyPr>
            <a:spAutoFit/>
          </a:bodyPr>
          <a:lstStyle/>
          <a:p>
            <a:pPr algn="l"/>
            <a:r>
              <a:rPr lang="en-US" altLang="zh-CN" sz="2400"/>
              <a:t>q</a:t>
            </a:r>
            <a:r>
              <a:rPr lang="en-US" altLang="zh-CN" sz="2400" baseline="-25000"/>
              <a:t>2</a:t>
            </a:r>
          </a:p>
        </p:txBody>
      </p:sp>
      <p:sp>
        <p:nvSpPr>
          <p:cNvPr id="57383" name="Rectangle 3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57384" name="Text Box 40"/>
          <p:cNvSpPr txBox="1">
            <a:spLocks noChangeArrowheads="1"/>
          </p:cNvSpPr>
          <p:nvPr/>
        </p:nvSpPr>
        <p:spPr bwMode="auto">
          <a:xfrm>
            <a:off x="4643438" y="2397125"/>
            <a:ext cx="4114800" cy="3622675"/>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400" i="0">
                <a:solidFill>
                  <a:srgbClr val="333399"/>
                </a:solidFill>
                <a:ea typeface="华文行楷" pitchFamily="2" charset="-122"/>
              </a:rPr>
              <a:t> </a:t>
            </a:r>
            <a:r>
              <a:rPr lang="en-US" altLang="zh-CN" sz="2400">
                <a:solidFill>
                  <a:srgbClr val="333399"/>
                </a:solidFill>
                <a:latin typeface="Arial" pitchFamily="34" charset="0"/>
                <a:ea typeface="华文行楷" pitchFamily="2" charset="-122"/>
              </a:rPr>
              <a:t>Q = {q</a:t>
            </a:r>
            <a:r>
              <a:rPr lang="en-US" altLang="zh-CN" sz="2400" baseline="-25000">
                <a:solidFill>
                  <a:srgbClr val="333399"/>
                </a:solidFill>
                <a:latin typeface="Arial" pitchFamily="34" charset="0"/>
                <a:ea typeface="华文行楷" pitchFamily="2" charset="-122"/>
              </a:rPr>
              <a:t>0 </a:t>
            </a:r>
            <a:r>
              <a:rPr lang="en-US" altLang="zh-CN" sz="2400">
                <a:solidFill>
                  <a:srgbClr val="333399"/>
                </a:solidFill>
                <a:latin typeface="Arial" pitchFamily="34" charset="0"/>
                <a:ea typeface="华文行楷" pitchFamily="2" charset="-122"/>
              </a:rPr>
              <a:t>, q</a:t>
            </a:r>
            <a:r>
              <a:rPr lang="en-US" altLang="zh-CN" sz="2400" baseline="-25000">
                <a:solidFill>
                  <a:srgbClr val="333399"/>
                </a:solidFill>
                <a:latin typeface="Arial" pitchFamily="34" charset="0"/>
                <a:ea typeface="华文行楷" pitchFamily="2" charset="-122"/>
              </a:rPr>
              <a:t>1 </a:t>
            </a:r>
            <a:r>
              <a:rPr lang="en-US" altLang="zh-CN" sz="2400">
                <a:solidFill>
                  <a:srgbClr val="333399"/>
                </a:solidFill>
                <a:latin typeface="Arial" pitchFamily="34" charset="0"/>
                <a:ea typeface="华文行楷" pitchFamily="2" charset="-122"/>
              </a:rPr>
              <a:t>, q</a:t>
            </a:r>
            <a:r>
              <a:rPr lang="en-US" altLang="zh-CN" sz="2400" baseline="-25000">
                <a:solidFill>
                  <a:srgbClr val="333399"/>
                </a:solidFill>
                <a:latin typeface="Arial" pitchFamily="34" charset="0"/>
                <a:ea typeface="华文行楷" pitchFamily="2" charset="-122"/>
              </a:rPr>
              <a:t>2 </a:t>
            </a:r>
            <a:r>
              <a:rPr lang="en-US" altLang="zh-CN" sz="2400">
                <a:solidFill>
                  <a:srgbClr val="333399"/>
                </a:solidFill>
                <a:latin typeface="Arial" pitchFamily="34" charset="0"/>
                <a:ea typeface="华文行楷" pitchFamily="2" charset="-122"/>
              </a:rPr>
              <a:t>, q</a:t>
            </a:r>
            <a:r>
              <a:rPr lang="en-US" altLang="zh-CN" sz="2400" baseline="-25000">
                <a:solidFill>
                  <a:srgbClr val="333399"/>
                </a:solidFill>
                <a:latin typeface="Arial" pitchFamily="34" charset="0"/>
                <a:ea typeface="华文行楷" pitchFamily="2" charset="-122"/>
              </a:rPr>
              <a:t>3 </a:t>
            </a:r>
            <a:r>
              <a:rPr lang="en-US" altLang="zh-CN" sz="2400">
                <a:solidFill>
                  <a:srgbClr val="333399"/>
                </a:solidFill>
                <a:latin typeface="Arial" pitchFamily="34" charset="0"/>
                <a:ea typeface="华文行楷" pitchFamily="2" charset="-122"/>
              </a:rPr>
              <a:t>}</a:t>
            </a:r>
            <a:endParaRPr lang="en-US" altLang="zh-CN" sz="2400" baseline="-25000">
              <a:solidFill>
                <a:srgbClr val="333399"/>
              </a:solidFill>
              <a:latin typeface="Arial" pitchFamily="34" charset="0"/>
              <a:ea typeface="华文行楷" pitchFamily="2" charset="-122"/>
            </a:endParaRP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400" i="0">
                <a:solidFill>
                  <a:srgbClr val="333399"/>
                </a:solidFill>
                <a:ea typeface="华文行楷" pitchFamily="2" charset="-122"/>
              </a:rPr>
              <a:t> </a:t>
            </a:r>
            <a:r>
              <a:rPr lang="en-US" altLang="zh-CN" sz="2400" i="0">
                <a:solidFill>
                  <a:srgbClr val="333399"/>
                </a:solidFill>
                <a:sym typeface="Symbol" pitchFamily="18" charset="2"/>
              </a:rPr>
              <a:t></a:t>
            </a:r>
            <a:r>
              <a:rPr lang="en-US" altLang="zh-CN" sz="2400">
                <a:solidFill>
                  <a:srgbClr val="333399"/>
                </a:solidFill>
                <a:latin typeface="Arial" pitchFamily="34" charset="0"/>
                <a:ea typeface="华文行楷" pitchFamily="2" charset="-122"/>
              </a:rPr>
              <a:t> = {0, 1</a:t>
            </a:r>
            <a:r>
              <a:rPr lang="en-US" altLang="zh-CN" sz="2400" baseline="-250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rPr>
              <a:t>}</a:t>
            </a:r>
            <a:endParaRPr lang="en-US" altLang="zh-CN" sz="2400" i="0">
              <a:solidFill>
                <a:srgbClr val="333399"/>
              </a:solidFill>
              <a:ea typeface="华文行楷" pitchFamily="2" charset="-122"/>
            </a:endParaRP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400" i="0">
                <a:solidFill>
                  <a:srgbClr val="333399"/>
                </a:solidFill>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0 </a:t>
            </a:r>
            <a:r>
              <a:rPr lang="en-US" altLang="zh-CN" sz="2400">
                <a:solidFill>
                  <a:srgbClr val="333399"/>
                </a:solidFill>
                <a:latin typeface="Arial" pitchFamily="34" charset="0"/>
                <a:ea typeface="华文行楷" pitchFamily="2" charset="-122"/>
                <a:sym typeface="Symbol" pitchFamily="18" charset="2"/>
              </a:rPr>
              <a:t>,0)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2 </a:t>
            </a:r>
            <a:r>
              <a:rPr lang="en-US" altLang="zh-CN" sz="24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0 </a:t>
            </a:r>
            <a:r>
              <a:rPr lang="en-US" altLang="zh-CN" sz="2400">
                <a:solidFill>
                  <a:srgbClr val="333399"/>
                </a:solidFill>
                <a:latin typeface="Arial" pitchFamily="34" charset="0"/>
                <a:ea typeface="华文行楷" pitchFamily="2" charset="-122"/>
                <a:sym typeface="Symbol" pitchFamily="18" charset="2"/>
              </a:rPr>
              <a:t>,1)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1 </a:t>
            </a:r>
          </a:p>
          <a:p>
            <a:pPr algn="l">
              <a:buClr>
                <a:srgbClr val="800080"/>
              </a:buClr>
              <a:buFont typeface="Wingdings" pitchFamily="2" charset="2"/>
              <a:buNone/>
            </a:pP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1 </a:t>
            </a:r>
            <a:r>
              <a:rPr lang="en-US" altLang="zh-CN" sz="2400">
                <a:solidFill>
                  <a:srgbClr val="333399"/>
                </a:solidFill>
                <a:latin typeface="Arial" pitchFamily="34" charset="0"/>
                <a:ea typeface="华文行楷" pitchFamily="2" charset="-122"/>
                <a:sym typeface="Symbol" pitchFamily="18" charset="2"/>
              </a:rPr>
              <a:t>,0)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3 </a:t>
            </a:r>
            <a:r>
              <a:rPr lang="en-US" altLang="zh-CN" sz="24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1 </a:t>
            </a:r>
            <a:r>
              <a:rPr lang="en-US" altLang="zh-CN" sz="2400">
                <a:solidFill>
                  <a:srgbClr val="333399"/>
                </a:solidFill>
                <a:latin typeface="Arial" pitchFamily="34" charset="0"/>
                <a:ea typeface="华文行楷" pitchFamily="2" charset="-122"/>
                <a:sym typeface="Symbol" pitchFamily="18" charset="2"/>
              </a:rPr>
              <a:t>,1)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0</a:t>
            </a:r>
          </a:p>
          <a:p>
            <a:pPr algn="l">
              <a:buClr>
                <a:srgbClr val="800080"/>
              </a:buClr>
              <a:buFont typeface="Wingdings" pitchFamily="2" charset="2"/>
              <a:buNone/>
            </a:pP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2 </a:t>
            </a:r>
            <a:r>
              <a:rPr lang="en-US" altLang="zh-CN" sz="2400">
                <a:solidFill>
                  <a:srgbClr val="333399"/>
                </a:solidFill>
                <a:latin typeface="Arial" pitchFamily="34" charset="0"/>
                <a:ea typeface="华文行楷" pitchFamily="2" charset="-122"/>
                <a:sym typeface="Symbol" pitchFamily="18" charset="2"/>
              </a:rPr>
              <a:t>,0)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0 </a:t>
            </a:r>
            <a:r>
              <a:rPr lang="en-US" altLang="zh-CN" sz="24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2 </a:t>
            </a:r>
            <a:r>
              <a:rPr lang="en-US" altLang="zh-CN" sz="2400">
                <a:solidFill>
                  <a:srgbClr val="333399"/>
                </a:solidFill>
                <a:latin typeface="Arial" pitchFamily="34" charset="0"/>
                <a:ea typeface="华文行楷" pitchFamily="2" charset="-122"/>
                <a:sym typeface="Symbol" pitchFamily="18" charset="2"/>
              </a:rPr>
              <a:t>,1)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3</a:t>
            </a:r>
          </a:p>
          <a:p>
            <a:pPr algn="l">
              <a:buClr>
                <a:srgbClr val="800080"/>
              </a:buClr>
              <a:buFont typeface="Wingdings" pitchFamily="2" charset="2"/>
              <a:buNone/>
            </a:pP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3 </a:t>
            </a:r>
            <a:r>
              <a:rPr lang="en-US" altLang="zh-CN" sz="2400">
                <a:solidFill>
                  <a:srgbClr val="333399"/>
                </a:solidFill>
                <a:latin typeface="Arial" pitchFamily="34" charset="0"/>
                <a:ea typeface="华文行楷" pitchFamily="2" charset="-122"/>
                <a:sym typeface="Symbol" pitchFamily="18" charset="2"/>
              </a:rPr>
              <a:t>,0)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1 </a:t>
            </a:r>
            <a:r>
              <a:rPr lang="en-US" altLang="zh-CN" sz="2400">
                <a:solidFill>
                  <a:srgbClr val="333399"/>
                </a:solidFill>
                <a:latin typeface="Arial" pitchFamily="34" charset="0"/>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3 </a:t>
            </a:r>
            <a:r>
              <a:rPr lang="en-US" altLang="zh-CN" sz="2400">
                <a:solidFill>
                  <a:srgbClr val="333399"/>
                </a:solidFill>
                <a:latin typeface="Arial" pitchFamily="34" charset="0"/>
                <a:ea typeface="华文行楷" pitchFamily="2" charset="-122"/>
                <a:sym typeface="Symbol" pitchFamily="18" charset="2"/>
              </a:rPr>
              <a:t>,1) =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2</a:t>
            </a:r>
            <a:endParaRPr lang="en-US" altLang="zh-CN" sz="2400" i="0">
              <a:solidFill>
                <a:srgbClr val="333399"/>
              </a:solidFill>
              <a:ea typeface="华文行楷" pitchFamily="2" charset="-122"/>
            </a:endParaRP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400" i="0">
                <a:solidFill>
                  <a:srgbClr val="333399"/>
                </a:solidFill>
                <a:ea typeface="华文行楷" pitchFamily="2" charset="-122"/>
              </a:rPr>
              <a:t> </a:t>
            </a:r>
            <a:r>
              <a:rPr lang="en-US" altLang="zh-CN" sz="2400">
                <a:solidFill>
                  <a:srgbClr val="333399"/>
                </a:solidFill>
                <a:latin typeface="Arial" pitchFamily="34" charset="0"/>
                <a:ea typeface="华文行楷" pitchFamily="2" charset="-122"/>
              </a:rPr>
              <a:t>q</a:t>
            </a:r>
            <a:r>
              <a:rPr lang="en-US" altLang="zh-CN" sz="2400" baseline="-25000">
                <a:solidFill>
                  <a:srgbClr val="333399"/>
                </a:solidFill>
                <a:latin typeface="Arial" pitchFamily="34" charset="0"/>
                <a:ea typeface="华文行楷" pitchFamily="2" charset="-122"/>
              </a:rPr>
              <a:t>0</a:t>
            </a:r>
            <a:endParaRPr lang="en-US" altLang="zh-CN" sz="2400" i="0">
              <a:solidFill>
                <a:srgbClr val="333399"/>
              </a:solidFill>
              <a:ea typeface="华文行楷" pitchFamily="2" charset="-122"/>
            </a:endParaRPr>
          </a:p>
          <a:p>
            <a:pPr algn="l">
              <a:buClr>
                <a:srgbClr val="800080"/>
              </a:buClr>
              <a:buFont typeface="Wingdings" pitchFamily="2" charset="2"/>
              <a:buChar char=" "/>
            </a:pPr>
            <a:r>
              <a:rPr lang="en-US" altLang="zh-CN" sz="1000" i="0">
                <a:solidFill>
                  <a:srgbClr val="333399"/>
                </a:solidFill>
                <a:ea typeface="楷体_GB2312" pitchFamily="49" charset="-122"/>
              </a:rPr>
              <a:t> </a:t>
            </a:r>
          </a:p>
          <a:p>
            <a:pPr algn="l">
              <a:buClr>
                <a:srgbClr val="800080"/>
              </a:buClr>
              <a:buFont typeface="Symbol" pitchFamily="18" charset="2"/>
              <a:buChar char="-"/>
            </a:pPr>
            <a:r>
              <a:rPr lang="en-US" altLang="zh-CN" sz="2400" i="0">
                <a:solidFill>
                  <a:srgbClr val="333399"/>
                </a:solidFill>
                <a:ea typeface="华文行楷" pitchFamily="2" charset="-122"/>
              </a:rPr>
              <a:t> </a:t>
            </a:r>
            <a:r>
              <a:rPr lang="en-US" altLang="zh-CN" sz="2400">
                <a:solidFill>
                  <a:srgbClr val="333399"/>
                </a:solidFill>
                <a:latin typeface="Arial" pitchFamily="34" charset="0"/>
                <a:ea typeface="华文行楷" pitchFamily="2" charset="-122"/>
              </a:rPr>
              <a:t>F = {q</a:t>
            </a:r>
            <a:r>
              <a:rPr lang="en-US" altLang="zh-CN" sz="2400" baseline="-25000">
                <a:solidFill>
                  <a:srgbClr val="333399"/>
                </a:solidFill>
                <a:latin typeface="Arial" pitchFamily="34" charset="0"/>
                <a:ea typeface="华文行楷" pitchFamily="2" charset="-122"/>
              </a:rPr>
              <a:t>0 </a:t>
            </a:r>
            <a:r>
              <a:rPr lang="en-US" altLang="zh-CN" sz="2400">
                <a:solidFill>
                  <a:srgbClr val="333399"/>
                </a:solidFill>
                <a:latin typeface="Arial" pitchFamily="34" charset="0"/>
                <a:ea typeface="华文行楷" pitchFamily="2" charset="-122"/>
              </a:rPr>
              <a:t>, q</a:t>
            </a:r>
            <a:r>
              <a:rPr lang="en-US" altLang="zh-CN" sz="2400" baseline="-25000">
                <a:solidFill>
                  <a:srgbClr val="333399"/>
                </a:solidFill>
                <a:latin typeface="Arial" pitchFamily="34" charset="0"/>
                <a:ea typeface="华文行楷" pitchFamily="2" charset="-122"/>
              </a:rPr>
              <a:t>3 </a:t>
            </a:r>
            <a:r>
              <a:rPr lang="en-US" altLang="zh-CN" sz="2400">
                <a:solidFill>
                  <a:srgbClr val="333399"/>
                </a:solidFill>
                <a:latin typeface="Arial" pitchFamily="34" charset="0"/>
                <a:ea typeface="华文行楷" pitchFamily="2" charset="-122"/>
              </a:rPr>
              <a:t>}</a:t>
            </a:r>
          </a:p>
        </p:txBody>
      </p:sp>
      <p:sp>
        <p:nvSpPr>
          <p:cNvPr id="57385" name="Text Box 41">
            <a:hlinkClick r:id="rId2" action="ppaction://hlinksldjump"/>
          </p:cNvPr>
          <p:cNvSpPr txBox="1">
            <a:spLocks noChangeArrowheads="1"/>
          </p:cNvSpPr>
          <p:nvPr/>
        </p:nvSpPr>
        <p:spPr bwMode="auto">
          <a:xfrm>
            <a:off x="827088" y="1336675"/>
            <a:ext cx="4321175"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转移表表示的 </a:t>
            </a:r>
            <a:r>
              <a:rPr lang="en-US" altLang="zh-CN" sz="3200" b="0">
                <a:latin typeface="Arial" pitchFamily="34" charset="0"/>
                <a:ea typeface="楷体_GB2312" pitchFamily="49" charset="-122"/>
              </a:rPr>
              <a:t>DFA</a:t>
            </a:r>
            <a:r>
              <a:rPr lang="en-US" altLang="zh-CN" sz="3200">
                <a:latin typeface="Arial" pitchFamily="34" charset="0"/>
                <a:ea typeface="楷体_GB2312" pitchFamily="49" charset="-122"/>
              </a:rPr>
              <a:t> </a:t>
            </a:r>
          </a:p>
        </p:txBody>
      </p:sp>
      <p:sp>
        <p:nvSpPr>
          <p:cNvPr id="32" name="文本框 31">
            <a:extLst>
              <a:ext uri="{FF2B5EF4-FFF2-40B4-BE49-F238E27FC236}">
                <a16:creationId xmlns:a16="http://schemas.microsoft.com/office/drawing/2014/main" id="{C442B4E6-268C-C34F-9F17-4D9E822B47C8}"/>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06</a:t>
            </a:r>
            <a:endParaRPr kumimoji="1" lang="zh-CN" altLang="en-US" sz="2000" b="0" i="0" dirty="0">
              <a:solidFill>
                <a:srgbClr val="000066"/>
              </a:solidFill>
            </a:endParaRPr>
          </a:p>
        </p:txBody>
      </p:sp>
    </p:spTree>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8" name="Text Box 10"/>
          <p:cNvSpPr txBox="1">
            <a:spLocks noChangeArrowheads="1"/>
          </p:cNvSpPr>
          <p:nvPr/>
        </p:nvSpPr>
        <p:spPr bwMode="auto">
          <a:xfrm>
            <a:off x="830263" y="1916113"/>
            <a:ext cx="7845425" cy="4056062"/>
          </a:xfrm>
          <a:prstGeom prst="rect">
            <a:avLst/>
          </a:prstGeom>
          <a:noFill/>
          <a:ln w="9525">
            <a:noFill/>
            <a:miter lim="800000"/>
            <a:headEnd/>
            <a:tailEnd/>
          </a:ln>
          <a:effectLst/>
        </p:spPr>
        <p:txBody>
          <a:bodyPr>
            <a:spAutoFit/>
          </a:bodyPr>
          <a:lstStyle/>
          <a:p>
            <a:pPr algn="just"/>
            <a:r>
              <a:rPr lang="zh-CN" altLang="en-US" sz="2800" i="0" dirty="0">
                <a:latin typeface="Arial" pitchFamily="34" charset="0"/>
                <a:ea typeface="楷体_GB2312" pitchFamily="49" charset="-122"/>
              </a:rPr>
              <a:t>定理</a:t>
            </a:r>
            <a:r>
              <a:rPr lang="en-US" altLang="zh-CN" sz="2800" i="0" dirty="0">
                <a:latin typeface="Arial" pitchFamily="34" charset="0"/>
                <a:ea typeface="楷体_GB2312" pitchFamily="49" charset="-122"/>
              </a:rPr>
              <a:t>: </a:t>
            </a:r>
            <a:r>
              <a:rPr lang="en-US" altLang="zh-CN" sz="2800" i="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L </a:t>
            </a:r>
            <a:r>
              <a:rPr lang="zh-CN" altLang="en-US" sz="2800" i="0" dirty="0">
                <a:solidFill>
                  <a:srgbClr val="333399"/>
                </a:solidFill>
                <a:latin typeface="Arial" pitchFamily="34" charset="0"/>
                <a:ea typeface="楷体_GB2312" pitchFamily="49" charset="-122"/>
              </a:rPr>
              <a:t>是某个 </a:t>
            </a:r>
            <a:r>
              <a:rPr lang="en-US" altLang="zh-CN" sz="2800" dirty="0">
                <a:solidFill>
                  <a:srgbClr val="333399"/>
                </a:solidFill>
                <a:latin typeface="Arial" pitchFamily="34" charset="0"/>
                <a:ea typeface="楷体_GB2312" pitchFamily="49" charset="-122"/>
              </a:rPr>
              <a:t>DFA </a:t>
            </a:r>
            <a:r>
              <a:rPr lang="zh-CN" altLang="en-US" sz="2800" i="0" dirty="0">
                <a:solidFill>
                  <a:srgbClr val="333399"/>
                </a:solidFill>
                <a:latin typeface="Arial" pitchFamily="34" charset="0"/>
                <a:ea typeface="楷体_GB2312" pitchFamily="49" charset="-122"/>
              </a:rPr>
              <a:t>的语言</a:t>
            </a: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当且仅当 </a:t>
            </a:r>
            <a:r>
              <a:rPr lang="en-US" altLang="zh-CN" sz="2800" dirty="0">
                <a:solidFill>
                  <a:srgbClr val="333399"/>
                </a:solidFill>
                <a:latin typeface="Arial" pitchFamily="34" charset="0"/>
                <a:ea typeface="楷体_GB2312" pitchFamily="49" charset="-122"/>
              </a:rPr>
              <a:t>L </a:t>
            </a:r>
            <a:r>
              <a:rPr lang="zh-CN" altLang="en-US" sz="2800" i="0" dirty="0">
                <a:solidFill>
                  <a:srgbClr val="333399"/>
                </a:solidFill>
                <a:latin typeface="Arial" pitchFamily="34" charset="0"/>
                <a:ea typeface="楷体_GB2312" pitchFamily="49" charset="-122"/>
              </a:rPr>
              <a:t>也是某</a:t>
            </a:r>
          </a:p>
          <a:p>
            <a:pPr algn="just"/>
            <a:r>
              <a:rPr lang="zh-CN" altLang="en-US" sz="2800" i="0" dirty="0">
                <a:solidFill>
                  <a:srgbClr val="333399"/>
                </a:solidFill>
                <a:latin typeface="Arial" pitchFamily="34" charset="0"/>
                <a:ea typeface="楷体_GB2312" pitchFamily="49" charset="-122"/>
              </a:rPr>
              <a:t>             个 </a:t>
            </a:r>
            <a:r>
              <a:rPr lang="en-US" altLang="zh-CN" sz="2800" dirty="0">
                <a:solidFill>
                  <a:srgbClr val="333399"/>
                </a:solidFill>
                <a:latin typeface="Arial" pitchFamily="34" charset="0"/>
                <a:ea typeface="楷体_GB2312" pitchFamily="49" charset="-122"/>
              </a:rPr>
              <a:t>NFA </a:t>
            </a:r>
            <a:r>
              <a:rPr lang="zh-CN" altLang="en-US" sz="2800" i="0" dirty="0">
                <a:solidFill>
                  <a:srgbClr val="333399"/>
                </a:solidFill>
                <a:latin typeface="Arial" pitchFamily="34" charset="0"/>
                <a:ea typeface="楷体_GB2312" pitchFamily="49" charset="-122"/>
              </a:rPr>
              <a:t>的语言</a:t>
            </a:r>
            <a:r>
              <a:rPr lang="en-US" altLang="zh-CN" sz="2800" i="0" dirty="0">
                <a:solidFill>
                  <a:srgbClr val="333399"/>
                </a:solidFill>
                <a:latin typeface="Arial" pitchFamily="34" charset="0"/>
                <a:ea typeface="楷体_GB2312" pitchFamily="49" charset="-122"/>
              </a:rPr>
              <a:t>.</a:t>
            </a:r>
          </a:p>
          <a:p>
            <a:pPr algn="l">
              <a:buFont typeface="Wingdings" pitchFamily="2" charset="2"/>
              <a:buChar char=" "/>
            </a:pPr>
            <a:r>
              <a:rPr lang="en-US" altLang="zh-CN" sz="1000" i="0" dirty="0">
                <a:solidFill>
                  <a:srgbClr val="333399"/>
                </a:solidFill>
                <a:latin typeface="Arial" pitchFamily="34" charset="0"/>
                <a:ea typeface="楷体_GB2312" pitchFamily="49" charset="-122"/>
              </a:rPr>
              <a:t> </a:t>
            </a:r>
          </a:p>
          <a:p>
            <a:pPr algn="just"/>
            <a:r>
              <a:rPr lang="zh-CN" altLang="en-US" sz="2800" i="0" dirty="0">
                <a:latin typeface="Arial" pitchFamily="34" charset="0"/>
                <a:ea typeface="楷体_GB2312" pitchFamily="49" charset="-122"/>
              </a:rPr>
              <a:t>证明</a:t>
            </a:r>
            <a:r>
              <a:rPr lang="en-US" altLang="zh-CN" sz="2800" i="0" dirty="0">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分两步证明</a:t>
            </a:r>
            <a:r>
              <a:rPr lang="en-US" altLang="zh-CN" sz="2800" i="0" dirty="0">
                <a:solidFill>
                  <a:srgbClr val="333399"/>
                </a:solidFill>
                <a:latin typeface="Arial" pitchFamily="34" charset="0"/>
                <a:ea typeface="楷体_GB2312" pitchFamily="49" charset="-122"/>
              </a:rPr>
              <a:t>.</a:t>
            </a:r>
          </a:p>
          <a:p>
            <a:pPr algn="l">
              <a:buFont typeface="Wingdings" pitchFamily="2" charset="2"/>
              <a:buChar char=" "/>
            </a:pPr>
            <a:r>
              <a:rPr lang="en-US" altLang="zh-CN" sz="1000" i="0" dirty="0">
                <a:solidFill>
                  <a:srgbClr val="333399"/>
                </a:solidFill>
                <a:latin typeface="Arial" pitchFamily="34" charset="0"/>
                <a:ea typeface="楷体_GB2312" pitchFamily="49" charset="-122"/>
              </a:rPr>
              <a:t> </a:t>
            </a:r>
          </a:p>
          <a:p>
            <a:pPr algn="just"/>
            <a:r>
              <a:rPr lang="en-US" altLang="zh-CN" sz="240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(1) </a:t>
            </a:r>
            <a:r>
              <a:rPr lang="zh-CN" altLang="en-US" sz="2800" i="0" dirty="0">
                <a:solidFill>
                  <a:srgbClr val="333399"/>
                </a:solidFill>
                <a:latin typeface="Arial" pitchFamily="34" charset="0"/>
                <a:ea typeface="楷体_GB2312" pitchFamily="49" charset="-122"/>
              </a:rPr>
              <a:t>设 </a:t>
            </a:r>
            <a:r>
              <a:rPr lang="en-US" altLang="zh-CN" sz="2800" dirty="0">
                <a:solidFill>
                  <a:srgbClr val="333399"/>
                </a:solidFill>
                <a:latin typeface="Arial" pitchFamily="34" charset="0"/>
                <a:ea typeface="楷体_GB2312" pitchFamily="49" charset="-122"/>
              </a:rPr>
              <a:t>L </a:t>
            </a:r>
            <a:r>
              <a:rPr lang="zh-CN" altLang="en-US" sz="2800" i="0" dirty="0">
                <a:solidFill>
                  <a:srgbClr val="333399"/>
                </a:solidFill>
                <a:latin typeface="Arial" pitchFamily="34" charset="0"/>
                <a:ea typeface="楷体_GB2312" pitchFamily="49" charset="-122"/>
              </a:rPr>
              <a:t>是某个 </a:t>
            </a:r>
            <a:r>
              <a:rPr lang="en-US" altLang="zh-CN" sz="2800" dirty="0">
                <a:solidFill>
                  <a:srgbClr val="333399"/>
                </a:solidFill>
                <a:latin typeface="Arial" pitchFamily="34" charset="0"/>
                <a:ea typeface="楷体_GB2312" pitchFamily="49" charset="-122"/>
              </a:rPr>
              <a:t>DFA  D </a:t>
            </a:r>
            <a:r>
              <a:rPr lang="zh-CN" altLang="en-US" sz="2800" i="0" dirty="0">
                <a:solidFill>
                  <a:srgbClr val="333399"/>
                </a:solidFill>
                <a:latin typeface="Arial" pitchFamily="34" charset="0"/>
                <a:ea typeface="楷体_GB2312" pitchFamily="49" charset="-122"/>
              </a:rPr>
              <a:t>的语言</a:t>
            </a: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则存在一个</a:t>
            </a:r>
          </a:p>
          <a:p>
            <a:pPr algn="just"/>
            <a:r>
              <a:rPr lang="zh-CN" altLang="en-US" sz="2800" i="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NFA  N , </a:t>
            </a:r>
            <a:r>
              <a:rPr lang="zh-CN" altLang="en-US" sz="2800" i="0" dirty="0">
                <a:solidFill>
                  <a:srgbClr val="333399"/>
                </a:solidFill>
                <a:latin typeface="Arial" pitchFamily="34" charset="0"/>
                <a:ea typeface="楷体_GB2312" pitchFamily="49" charset="-122"/>
              </a:rPr>
              <a:t>满足 </a:t>
            </a:r>
            <a:r>
              <a:rPr lang="en-US" altLang="zh-CN" sz="2800" dirty="0">
                <a:solidFill>
                  <a:srgbClr val="333399"/>
                </a:solidFill>
                <a:latin typeface="Arial" pitchFamily="34" charset="0"/>
                <a:ea typeface="楷体_GB2312" pitchFamily="49" charset="-122"/>
              </a:rPr>
              <a:t>L(N) = L(D) = L;</a:t>
            </a:r>
            <a:endParaRPr lang="en-US" altLang="zh-CN" sz="2800" i="0" dirty="0">
              <a:solidFill>
                <a:srgbClr val="333399"/>
              </a:solidFill>
              <a:latin typeface="Arial" pitchFamily="34" charset="0"/>
              <a:ea typeface="楷体_GB2312" pitchFamily="49" charset="-122"/>
            </a:endParaRPr>
          </a:p>
          <a:p>
            <a:pPr algn="l">
              <a:buFont typeface="Wingdings" pitchFamily="2" charset="2"/>
              <a:buChar char=" "/>
            </a:pPr>
            <a:r>
              <a:rPr lang="en-US" altLang="zh-CN" sz="1000" i="0" dirty="0">
                <a:solidFill>
                  <a:srgbClr val="333399"/>
                </a:solidFill>
                <a:latin typeface="Arial" pitchFamily="34" charset="0"/>
                <a:ea typeface="楷体_GB2312" pitchFamily="49" charset="-122"/>
              </a:rPr>
              <a:t> </a:t>
            </a:r>
          </a:p>
          <a:p>
            <a:pPr algn="just"/>
            <a:r>
              <a:rPr lang="en-US" altLang="zh-CN" sz="240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(2) </a:t>
            </a:r>
            <a:r>
              <a:rPr lang="zh-CN" altLang="en-US" sz="2800" i="0" dirty="0">
                <a:solidFill>
                  <a:srgbClr val="333399"/>
                </a:solidFill>
                <a:latin typeface="Arial" pitchFamily="34" charset="0"/>
                <a:ea typeface="楷体_GB2312" pitchFamily="49" charset="-122"/>
              </a:rPr>
              <a:t>设 </a:t>
            </a:r>
            <a:r>
              <a:rPr lang="en-US" altLang="zh-CN" sz="2800" dirty="0">
                <a:solidFill>
                  <a:srgbClr val="333399"/>
                </a:solidFill>
                <a:latin typeface="Arial" pitchFamily="34" charset="0"/>
                <a:ea typeface="楷体_GB2312" pitchFamily="49" charset="-122"/>
              </a:rPr>
              <a:t>L </a:t>
            </a:r>
            <a:r>
              <a:rPr lang="zh-CN" altLang="en-US" sz="2800" i="0" dirty="0">
                <a:solidFill>
                  <a:srgbClr val="333399"/>
                </a:solidFill>
                <a:latin typeface="Arial" pitchFamily="34" charset="0"/>
                <a:ea typeface="楷体_GB2312" pitchFamily="49" charset="-122"/>
              </a:rPr>
              <a:t>是某个 </a:t>
            </a:r>
            <a:r>
              <a:rPr lang="en-US" altLang="zh-CN" sz="2800" dirty="0">
                <a:solidFill>
                  <a:srgbClr val="333399"/>
                </a:solidFill>
                <a:latin typeface="Arial" pitchFamily="34" charset="0"/>
                <a:ea typeface="楷体_GB2312" pitchFamily="49" charset="-122"/>
              </a:rPr>
              <a:t>NFA  N </a:t>
            </a:r>
            <a:r>
              <a:rPr lang="zh-CN" altLang="en-US" sz="2800" i="0" dirty="0">
                <a:solidFill>
                  <a:srgbClr val="333399"/>
                </a:solidFill>
                <a:latin typeface="Arial" pitchFamily="34" charset="0"/>
                <a:ea typeface="楷体_GB2312" pitchFamily="49" charset="-122"/>
              </a:rPr>
              <a:t>的语言</a:t>
            </a: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则存在一个</a:t>
            </a:r>
          </a:p>
          <a:p>
            <a:pPr algn="just"/>
            <a:r>
              <a:rPr lang="zh-CN" altLang="en-US" sz="2800" i="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DFA  D , </a:t>
            </a:r>
            <a:r>
              <a:rPr lang="zh-CN" altLang="en-US" sz="2800" i="0" dirty="0">
                <a:solidFill>
                  <a:srgbClr val="333399"/>
                </a:solidFill>
                <a:latin typeface="Arial" pitchFamily="34" charset="0"/>
                <a:ea typeface="楷体_GB2312" pitchFamily="49" charset="-122"/>
              </a:rPr>
              <a:t>满足 </a:t>
            </a:r>
            <a:r>
              <a:rPr lang="en-US" altLang="zh-CN" sz="2800" dirty="0">
                <a:solidFill>
                  <a:srgbClr val="333399"/>
                </a:solidFill>
                <a:latin typeface="Arial" pitchFamily="34" charset="0"/>
                <a:ea typeface="楷体_GB2312" pitchFamily="49" charset="-122"/>
              </a:rPr>
              <a:t>L(D) = L(N) = L</a:t>
            </a:r>
          </a:p>
          <a:p>
            <a:pPr algn="l">
              <a:buFont typeface="Wingdings" pitchFamily="2" charset="2"/>
              <a:buChar char=" "/>
            </a:pPr>
            <a:r>
              <a:rPr lang="en-US" altLang="zh-CN" sz="1000" i="0" dirty="0">
                <a:solidFill>
                  <a:srgbClr val="333399"/>
                </a:solidFill>
                <a:latin typeface="Arial" pitchFamily="34" charset="0"/>
                <a:ea typeface="楷体_GB2312" pitchFamily="49" charset="-122"/>
              </a:rPr>
              <a:t> </a:t>
            </a:r>
          </a:p>
          <a:p>
            <a:pPr algn="just"/>
            <a:r>
              <a:rPr lang="en-US" altLang="zh-CN" sz="2400" i="0" dirty="0">
                <a:solidFill>
                  <a:srgbClr val="333399"/>
                </a:solidFill>
                <a:latin typeface="Arial" pitchFamily="34" charset="0"/>
                <a:ea typeface="楷体_GB2312" pitchFamily="49" charset="-122"/>
                <a:cs typeface="Times New Roman" pitchFamily="18" charset="0"/>
                <a:sym typeface="Symbol" pitchFamily="18" charset="2"/>
              </a:rPr>
              <a:t></a:t>
            </a:r>
          </a:p>
        </p:txBody>
      </p:sp>
      <p:sp>
        <p:nvSpPr>
          <p:cNvPr id="68619" name="Rectangle 11"/>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dirty="0">
                <a:latin typeface="Arial" pitchFamily="34" charset="0"/>
                <a:ea typeface="华文行楷" pitchFamily="2" charset="-122"/>
              </a:rPr>
              <a:t>DFA </a:t>
            </a:r>
            <a:r>
              <a:rPr lang="zh-CN" altLang="en-US" sz="4000" i="0" dirty="0">
                <a:latin typeface="Arial" pitchFamily="34" charset="0"/>
                <a:ea typeface="华文行楷" pitchFamily="2" charset="-122"/>
              </a:rPr>
              <a:t>和 </a:t>
            </a:r>
            <a:r>
              <a:rPr lang="en-US" altLang="zh-CN" sz="4000" b="0" i="0" dirty="0">
                <a:latin typeface="Arial" pitchFamily="34" charset="0"/>
                <a:ea typeface="华文行楷" pitchFamily="2" charset="-122"/>
              </a:rPr>
              <a:t>NFA </a:t>
            </a:r>
            <a:r>
              <a:rPr lang="zh-CN" altLang="en-US" sz="4000" i="0" dirty="0">
                <a:latin typeface="Arial" pitchFamily="34" charset="0"/>
                <a:ea typeface="华文行楷" pitchFamily="2" charset="-122"/>
              </a:rPr>
              <a:t>的等价性</a:t>
            </a:r>
          </a:p>
        </p:txBody>
      </p:sp>
      <p:sp>
        <p:nvSpPr>
          <p:cNvPr id="4" name="文本框 3">
            <a:extLst>
              <a:ext uri="{FF2B5EF4-FFF2-40B4-BE49-F238E27FC236}">
                <a16:creationId xmlns:a16="http://schemas.microsoft.com/office/drawing/2014/main" id="{60C50C8B-CE93-BE47-9627-BF50C138B3F6}"/>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60</a:t>
            </a:r>
            <a:endParaRPr kumimoji="1" lang="zh-CN" altLang="en-US" sz="2000" b="0" i="0" dirty="0">
              <a:solidFill>
                <a:srgbClr val="000066"/>
              </a:solidFill>
            </a:endParaRPr>
          </a:p>
        </p:txBody>
      </p:sp>
    </p:spTree>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5" name="Text Box 7"/>
          <p:cNvSpPr txBox="1">
            <a:spLocks noChangeArrowheads="1"/>
          </p:cNvSpPr>
          <p:nvPr/>
        </p:nvSpPr>
        <p:spPr bwMode="auto">
          <a:xfrm>
            <a:off x="903288" y="2349500"/>
            <a:ext cx="7989887" cy="3932238"/>
          </a:xfrm>
          <a:prstGeom prst="rect">
            <a:avLst/>
          </a:prstGeom>
          <a:noFill/>
          <a:ln w="9525">
            <a:noFill/>
            <a:miter lim="800000"/>
            <a:headEnd/>
            <a:tailEnd/>
          </a:ln>
          <a:effectLst/>
        </p:spPr>
        <p:txBody>
          <a:bodyPr>
            <a:spAutoFit/>
          </a:bodyPr>
          <a:lstStyle/>
          <a:p>
            <a:pPr algn="just">
              <a:buClr>
                <a:srgbClr val="800080"/>
              </a:buClr>
              <a:buFont typeface="Symbol" pitchFamily="18" charset="2"/>
              <a:buChar char="-"/>
            </a:pP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设 </a:t>
            </a:r>
            <a:r>
              <a:rPr lang="en-US" altLang="zh-CN" sz="2800" dirty="0">
                <a:solidFill>
                  <a:srgbClr val="333399"/>
                </a:solidFill>
                <a:latin typeface="Arial" pitchFamily="34" charset="0"/>
                <a:ea typeface="楷体_GB2312" pitchFamily="49" charset="-122"/>
              </a:rPr>
              <a:t>L </a:t>
            </a:r>
            <a:r>
              <a:rPr lang="zh-CN" altLang="en-US" sz="2800" i="0" dirty="0">
                <a:solidFill>
                  <a:srgbClr val="333399"/>
                </a:solidFill>
                <a:latin typeface="Arial" pitchFamily="34" charset="0"/>
                <a:ea typeface="楷体_GB2312" pitchFamily="49" charset="-122"/>
              </a:rPr>
              <a:t>是某个 </a:t>
            </a:r>
            <a:r>
              <a:rPr lang="en-US" altLang="zh-CN" sz="2800" dirty="0">
                <a:solidFill>
                  <a:srgbClr val="333399"/>
                </a:solidFill>
                <a:latin typeface="Arial" pitchFamily="34" charset="0"/>
                <a:ea typeface="楷体_GB2312" pitchFamily="49" charset="-122"/>
              </a:rPr>
              <a:t>DFA  D = </a:t>
            </a:r>
            <a:r>
              <a:rPr lang="en-US" altLang="zh-CN" sz="2800" i="0" dirty="0">
                <a:solidFill>
                  <a:srgbClr val="333399"/>
                </a:solidFill>
                <a:latin typeface="Arial" pitchFamily="34" charset="0"/>
                <a:ea typeface="楷体_GB2312" pitchFamily="49" charset="-122"/>
              </a:rPr>
              <a:t>(</a:t>
            </a:r>
            <a:r>
              <a:rPr lang="en-US" altLang="zh-CN" sz="2800" dirty="0">
                <a:solidFill>
                  <a:srgbClr val="333399"/>
                </a:solidFill>
                <a:latin typeface="Arial" pitchFamily="34" charset="0"/>
                <a:ea typeface="楷体_GB2312" pitchFamily="49" charset="-122"/>
              </a:rPr>
              <a:t>Q,</a:t>
            </a:r>
            <a:r>
              <a:rPr lang="en-US" altLang="zh-CN" sz="2800" i="0" dirty="0">
                <a:solidFill>
                  <a:srgbClr val="333399"/>
                </a:solidFill>
                <a:latin typeface="Arial" pitchFamily="34" charset="0"/>
                <a:ea typeface="楷体_GB2312" pitchFamily="49" charset="-122"/>
              </a:rPr>
              <a:t> </a:t>
            </a:r>
            <a:r>
              <a:rPr lang="en-US" altLang="zh-CN" sz="2800" i="0" dirty="0">
                <a:solidFill>
                  <a:srgbClr val="333399"/>
                </a:solidFill>
                <a:latin typeface="Arial" pitchFamily="34" charset="0"/>
                <a:ea typeface="楷体_GB2312" pitchFamily="49" charset="-122"/>
                <a:sym typeface="Symbol" pitchFamily="18" charset="2"/>
              </a:rPr>
              <a:t></a:t>
            </a:r>
            <a:r>
              <a:rPr lang="en-US" altLang="zh-CN" sz="280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sym typeface="Symbol" pitchFamily="18" charset="2"/>
              </a:rPr>
              <a:t></a:t>
            </a:r>
            <a:r>
              <a:rPr lang="en-US" altLang="zh-CN" sz="2800" baseline="-25000" dirty="0">
                <a:solidFill>
                  <a:srgbClr val="333399"/>
                </a:solidFill>
                <a:latin typeface="Arial" pitchFamily="34" charset="0"/>
                <a:ea typeface="楷体_GB2312" pitchFamily="49" charset="-122"/>
                <a:sym typeface="Symbol" pitchFamily="18" charset="2"/>
              </a:rPr>
              <a:t>D </a:t>
            </a:r>
            <a:r>
              <a:rPr lang="en-US" altLang="zh-CN" sz="2800" dirty="0">
                <a:solidFill>
                  <a:srgbClr val="333399"/>
                </a:solidFill>
                <a:latin typeface="Arial" pitchFamily="34" charset="0"/>
                <a:ea typeface="楷体_GB2312" pitchFamily="49" charset="-122"/>
              </a:rPr>
              <a:t>, q</a:t>
            </a:r>
            <a:r>
              <a:rPr lang="en-US" altLang="zh-CN" sz="2800" baseline="-25000" dirty="0">
                <a:solidFill>
                  <a:srgbClr val="333399"/>
                </a:solidFill>
                <a:latin typeface="Arial" pitchFamily="34" charset="0"/>
                <a:ea typeface="楷体_GB2312" pitchFamily="49" charset="-122"/>
              </a:rPr>
              <a:t>0 </a:t>
            </a:r>
            <a:r>
              <a:rPr lang="en-US" altLang="zh-CN" sz="2800" dirty="0">
                <a:solidFill>
                  <a:srgbClr val="333399"/>
                </a:solidFill>
                <a:latin typeface="Arial" pitchFamily="34" charset="0"/>
                <a:ea typeface="楷体_GB2312" pitchFamily="49" charset="-122"/>
              </a:rPr>
              <a:t>, F </a:t>
            </a: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的语</a:t>
            </a:r>
          </a:p>
          <a:p>
            <a:pPr algn="just">
              <a:buClr>
                <a:srgbClr val="800080"/>
              </a:buClr>
              <a:buFont typeface="Wingdings" pitchFamily="2" charset="2"/>
              <a:buNone/>
            </a:pPr>
            <a:r>
              <a:rPr lang="zh-CN" altLang="en-US" sz="2800" i="0" dirty="0">
                <a:solidFill>
                  <a:srgbClr val="333399"/>
                </a:solidFill>
                <a:latin typeface="Arial" pitchFamily="34" charset="0"/>
                <a:ea typeface="楷体_GB2312" pitchFamily="49" charset="-122"/>
              </a:rPr>
              <a:t>     言</a:t>
            </a: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则存在一个 </a:t>
            </a:r>
            <a:r>
              <a:rPr lang="en-US" altLang="zh-CN" sz="2800" dirty="0">
                <a:solidFill>
                  <a:srgbClr val="333399"/>
                </a:solidFill>
                <a:latin typeface="Arial" pitchFamily="34" charset="0"/>
                <a:ea typeface="楷体_GB2312" pitchFamily="49" charset="-122"/>
              </a:rPr>
              <a:t>NFA  N , </a:t>
            </a:r>
            <a:r>
              <a:rPr lang="zh-CN" altLang="en-US" sz="2800" i="0" dirty="0">
                <a:solidFill>
                  <a:srgbClr val="333399"/>
                </a:solidFill>
                <a:latin typeface="Arial" pitchFamily="34" charset="0"/>
                <a:ea typeface="楷体_GB2312" pitchFamily="49" charset="-122"/>
              </a:rPr>
              <a:t>满足 </a:t>
            </a:r>
            <a:r>
              <a:rPr lang="en-US" altLang="zh-CN" sz="2800" dirty="0">
                <a:solidFill>
                  <a:srgbClr val="333399"/>
                </a:solidFill>
                <a:latin typeface="Arial" pitchFamily="34" charset="0"/>
                <a:ea typeface="楷体_GB2312" pitchFamily="49" charset="-122"/>
              </a:rPr>
              <a:t>L(N) = L(D) = L</a:t>
            </a:r>
            <a:r>
              <a:rPr lang="en-US" altLang="zh-CN" sz="2800" i="0" dirty="0">
                <a:solidFill>
                  <a:srgbClr val="333399"/>
                </a:solidFill>
                <a:latin typeface="Arial" pitchFamily="34" charset="0"/>
                <a:ea typeface="楷体_GB2312" pitchFamily="49" charset="-122"/>
              </a:rPr>
              <a:t>.</a:t>
            </a:r>
          </a:p>
          <a:p>
            <a:pPr algn="l">
              <a:buClr>
                <a:srgbClr val="800080"/>
              </a:buClr>
              <a:buFont typeface="Wingdings" pitchFamily="2" charset="2"/>
              <a:buNone/>
            </a:pPr>
            <a:r>
              <a:rPr lang="en-US" altLang="zh-CN" sz="1000" i="0" dirty="0">
                <a:solidFill>
                  <a:srgbClr val="333399"/>
                </a:solidFill>
                <a:latin typeface="Arial" pitchFamily="34" charset="0"/>
                <a:ea typeface="楷体_GB2312" pitchFamily="49" charset="-122"/>
              </a:rPr>
              <a:t> </a:t>
            </a:r>
          </a:p>
          <a:p>
            <a:pPr algn="just">
              <a:buClr>
                <a:srgbClr val="800080"/>
              </a:buClr>
              <a:buFont typeface="Symbol" pitchFamily="18" charset="2"/>
              <a:buChar char="-"/>
            </a:pPr>
            <a:r>
              <a:rPr lang="en-US" altLang="zh-CN" sz="2800" i="0" dirty="0">
                <a:solidFill>
                  <a:srgbClr val="333399"/>
                </a:solidFill>
                <a:latin typeface="Arial" pitchFamily="34" charset="0"/>
                <a:ea typeface="楷体_GB2312" pitchFamily="49" charset="-122"/>
              </a:rPr>
              <a:t> </a:t>
            </a:r>
            <a:r>
              <a:rPr lang="zh-CN" altLang="en-US" sz="2800" i="0" dirty="0">
                <a:latin typeface="Arial" pitchFamily="34" charset="0"/>
                <a:ea typeface="楷体_GB2312" pitchFamily="49" charset="-122"/>
              </a:rPr>
              <a:t>证明</a:t>
            </a:r>
            <a:r>
              <a:rPr lang="en-US" altLang="zh-CN" sz="2800" i="0" dirty="0">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定义</a:t>
            </a:r>
            <a:r>
              <a:rPr lang="en-US" altLang="zh-CN" sz="2800" dirty="0">
                <a:solidFill>
                  <a:srgbClr val="333399"/>
                </a:solidFill>
                <a:latin typeface="Arial" pitchFamily="34" charset="0"/>
                <a:ea typeface="楷体_GB2312" pitchFamily="49" charset="-122"/>
              </a:rPr>
              <a:t>N = </a:t>
            </a:r>
            <a:r>
              <a:rPr lang="en-US" altLang="zh-CN" sz="2800" i="0" dirty="0">
                <a:solidFill>
                  <a:srgbClr val="333399"/>
                </a:solidFill>
                <a:latin typeface="Arial" pitchFamily="34" charset="0"/>
                <a:ea typeface="楷体_GB2312" pitchFamily="49" charset="-122"/>
              </a:rPr>
              <a:t>(</a:t>
            </a:r>
            <a:r>
              <a:rPr lang="en-US" altLang="zh-CN" sz="2800" dirty="0">
                <a:solidFill>
                  <a:srgbClr val="333399"/>
                </a:solidFill>
                <a:latin typeface="Arial" pitchFamily="34" charset="0"/>
                <a:ea typeface="楷体_GB2312" pitchFamily="49" charset="-122"/>
              </a:rPr>
              <a:t>Q,</a:t>
            </a:r>
            <a:r>
              <a:rPr lang="en-US" altLang="zh-CN" sz="2800" i="0" dirty="0">
                <a:solidFill>
                  <a:srgbClr val="333399"/>
                </a:solidFill>
                <a:latin typeface="Arial" pitchFamily="34" charset="0"/>
                <a:ea typeface="楷体_GB2312" pitchFamily="49" charset="-122"/>
                <a:sym typeface="Symbol" pitchFamily="18" charset="2"/>
              </a:rPr>
              <a:t></a:t>
            </a:r>
            <a:r>
              <a:rPr lang="en-US" altLang="zh-CN" sz="2800" dirty="0">
                <a:solidFill>
                  <a:srgbClr val="333399"/>
                </a:solidFill>
                <a:latin typeface="Arial" pitchFamily="34" charset="0"/>
                <a:ea typeface="楷体_GB2312" pitchFamily="49" charset="-122"/>
              </a:rPr>
              <a:t>,</a:t>
            </a:r>
            <a:r>
              <a:rPr lang="en-US" altLang="zh-CN" sz="2800" dirty="0">
                <a:solidFill>
                  <a:srgbClr val="333399"/>
                </a:solidFill>
                <a:latin typeface="Arial" pitchFamily="34" charset="0"/>
                <a:ea typeface="楷体_GB2312" pitchFamily="49" charset="-122"/>
                <a:sym typeface="Symbol" pitchFamily="18" charset="2"/>
              </a:rPr>
              <a:t></a:t>
            </a:r>
            <a:r>
              <a:rPr lang="en-US" altLang="zh-CN" sz="2800" baseline="-25000" dirty="0">
                <a:solidFill>
                  <a:srgbClr val="333399"/>
                </a:solidFill>
                <a:latin typeface="Arial" pitchFamily="34" charset="0"/>
                <a:ea typeface="楷体_GB2312" pitchFamily="49" charset="-122"/>
                <a:sym typeface="Symbol" pitchFamily="18" charset="2"/>
              </a:rPr>
              <a:t>N </a:t>
            </a:r>
            <a:r>
              <a:rPr lang="en-US" altLang="zh-CN" sz="2800" dirty="0">
                <a:solidFill>
                  <a:srgbClr val="333399"/>
                </a:solidFill>
                <a:latin typeface="Arial" pitchFamily="34" charset="0"/>
                <a:ea typeface="楷体_GB2312" pitchFamily="49" charset="-122"/>
              </a:rPr>
              <a:t>,q</a:t>
            </a:r>
            <a:r>
              <a:rPr lang="en-US" altLang="zh-CN" sz="2800" baseline="-25000" dirty="0">
                <a:solidFill>
                  <a:srgbClr val="333399"/>
                </a:solidFill>
                <a:latin typeface="Arial" pitchFamily="34" charset="0"/>
                <a:ea typeface="楷体_GB2312" pitchFamily="49" charset="-122"/>
              </a:rPr>
              <a:t>0</a:t>
            </a:r>
            <a:r>
              <a:rPr lang="en-US" altLang="zh-CN" sz="2800" dirty="0">
                <a:solidFill>
                  <a:srgbClr val="333399"/>
                </a:solidFill>
                <a:latin typeface="Arial" pitchFamily="34" charset="0"/>
                <a:ea typeface="楷体_GB2312" pitchFamily="49" charset="-122"/>
              </a:rPr>
              <a:t>,F </a:t>
            </a:r>
            <a:r>
              <a:rPr lang="en-US" altLang="zh-CN" sz="2800" i="0" dirty="0">
                <a:solidFill>
                  <a:srgbClr val="333399"/>
                </a:solidFill>
                <a:latin typeface="Arial" pitchFamily="34" charset="0"/>
                <a:ea typeface="楷体_GB2312" pitchFamily="49" charset="-122"/>
              </a:rPr>
              <a:t>) , </a:t>
            </a:r>
            <a:r>
              <a:rPr lang="zh-CN" altLang="en-US" sz="2800" i="0" dirty="0">
                <a:solidFill>
                  <a:srgbClr val="333399"/>
                </a:solidFill>
                <a:latin typeface="Arial" pitchFamily="34" charset="0"/>
                <a:ea typeface="楷体_GB2312" pitchFamily="49" charset="-122"/>
              </a:rPr>
              <a:t>其中</a:t>
            </a:r>
            <a:r>
              <a:rPr lang="zh-CN" altLang="en-US" sz="2800" dirty="0">
                <a:solidFill>
                  <a:srgbClr val="333399"/>
                </a:solidFill>
                <a:latin typeface="Arial" pitchFamily="34" charset="0"/>
                <a:ea typeface="楷体_GB2312" pitchFamily="49" charset="-122"/>
                <a:sym typeface="Symbol" pitchFamily="18" charset="2"/>
              </a:rPr>
              <a:t></a:t>
            </a:r>
            <a:r>
              <a:rPr lang="en-US" altLang="zh-CN" sz="2800" baseline="-25000" dirty="0">
                <a:solidFill>
                  <a:srgbClr val="333399"/>
                </a:solidFill>
                <a:latin typeface="Arial" pitchFamily="34" charset="0"/>
                <a:ea typeface="楷体_GB2312" pitchFamily="49" charset="-122"/>
                <a:sym typeface="Symbol" pitchFamily="18" charset="2"/>
              </a:rPr>
              <a:t>N</a:t>
            </a:r>
            <a:r>
              <a:rPr lang="zh-CN" altLang="en-US" sz="2800" i="0" dirty="0">
                <a:solidFill>
                  <a:srgbClr val="333399"/>
                </a:solidFill>
                <a:latin typeface="Arial" pitchFamily="34" charset="0"/>
                <a:ea typeface="楷体_GB2312" pitchFamily="49" charset="-122"/>
              </a:rPr>
              <a:t>定义为</a:t>
            </a:r>
          </a:p>
          <a:p>
            <a:pPr algn="l">
              <a:buClr>
                <a:srgbClr val="800080"/>
              </a:buClr>
              <a:buFont typeface="Wingdings" pitchFamily="2" charset="2"/>
              <a:buChar char=" "/>
            </a:pPr>
            <a:r>
              <a:rPr lang="zh-CN" altLang="en-US" sz="1000" i="0" dirty="0">
                <a:solidFill>
                  <a:srgbClr val="333399"/>
                </a:solidFill>
                <a:latin typeface="Arial" pitchFamily="34" charset="0"/>
                <a:ea typeface="楷体_GB2312" pitchFamily="49" charset="-122"/>
              </a:rPr>
              <a:t> </a:t>
            </a:r>
          </a:p>
          <a:p>
            <a:pPr lvl="3" algn="just">
              <a:buClr>
                <a:srgbClr val="800080"/>
              </a:buClr>
              <a:buFontTx/>
              <a:buChar char="•"/>
            </a:pPr>
            <a:r>
              <a:rPr lang="zh-CN" altLang="en-US" sz="2400" i="0" dirty="0">
                <a:solidFill>
                  <a:srgbClr val="333399"/>
                </a:solidFill>
                <a:latin typeface="Arial" pitchFamily="34" charset="0"/>
                <a:ea typeface="楷体_GB2312" pitchFamily="49" charset="-122"/>
              </a:rPr>
              <a:t>  对</a:t>
            </a:r>
            <a:r>
              <a:rPr lang="en-US" altLang="zh-CN" sz="2400" dirty="0">
                <a:solidFill>
                  <a:srgbClr val="333399"/>
                </a:solidFill>
                <a:latin typeface="Arial" pitchFamily="34" charset="0"/>
                <a:ea typeface="楷体_GB2312" pitchFamily="49" charset="-122"/>
              </a:rPr>
              <a:t>q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Q </a:t>
            </a:r>
            <a:r>
              <a:rPr lang="zh-CN" altLang="en-US" sz="2400" i="0" dirty="0">
                <a:solidFill>
                  <a:srgbClr val="333399"/>
                </a:solidFill>
                <a:latin typeface="Arial" pitchFamily="34" charset="0"/>
                <a:ea typeface="楷体_GB2312" pitchFamily="49" charset="-122"/>
              </a:rPr>
              <a:t>和</a:t>
            </a:r>
            <a:r>
              <a:rPr lang="en-US" altLang="zh-CN" sz="2400" dirty="0">
                <a:solidFill>
                  <a:srgbClr val="333399"/>
                </a:solidFill>
                <a:latin typeface="Arial" pitchFamily="34" charset="0"/>
                <a:ea typeface="楷体_GB2312" pitchFamily="49" charset="-122"/>
              </a:rPr>
              <a:t>a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a:t>
            </a:r>
          </a:p>
          <a:p>
            <a:pPr lvl="3" algn="just">
              <a:buClr>
                <a:srgbClr val="800080"/>
              </a:buCl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若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a:t>
            </a:r>
            <a:r>
              <a:rPr lang="en-US" altLang="zh-CN" sz="2400" dirty="0" err="1">
                <a:solidFill>
                  <a:srgbClr val="333399"/>
                </a:solidFill>
                <a:latin typeface="Arial" pitchFamily="34" charset="0"/>
                <a:ea typeface="楷体_GB2312" pitchFamily="49" charset="-122"/>
              </a:rPr>
              <a:t>q,a</a:t>
            </a:r>
            <a:r>
              <a:rPr lang="en-US" altLang="zh-CN" sz="2400" dirty="0">
                <a:solidFill>
                  <a:srgbClr val="333399"/>
                </a:solidFill>
                <a:latin typeface="Arial" pitchFamily="34" charset="0"/>
                <a:ea typeface="楷体_GB2312" pitchFamily="49" charset="-122"/>
              </a:rPr>
              <a:t>) = p</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则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N </a:t>
            </a:r>
            <a:r>
              <a:rPr lang="en-US" altLang="zh-CN" sz="2400" dirty="0">
                <a:solidFill>
                  <a:srgbClr val="333399"/>
                </a:solidFill>
                <a:latin typeface="Arial" pitchFamily="34" charset="0"/>
                <a:ea typeface="楷体_GB2312" pitchFamily="49" charset="-122"/>
              </a:rPr>
              <a:t>(</a:t>
            </a:r>
            <a:r>
              <a:rPr lang="en-US" altLang="zh-CN" sz="2400" dirty="0" err="1">
                <a:solidFill>
                  <a:srgbClr val="333399"/>
                </a:solidFill>
                <a:latin typeface="Arial" pitchFamily="34" charset="0"/>
                <a:ea typeface="楷体_GB2312" pitchFamily="49" charset="-122"/>
              </a:rPr>
              <a:t>q,a</a:t>
            </a:r>
            <a:r>
              <a:rPr lang="en-US" altLang="zh-CN" sz="2400" dirty="0">
                <a:solidFill>
                  <a:srgbClr val="333399"/>
                </a:solidFill>
                <a:latin typeface="Arial" pitchFamily="34" charset="0"/>
                <a:ea typeface="楷体_GB2312" pitchFamily="49" charset="-122"/>
              </a:rPr>
              <a:t>) = {p}</a:t>
            </a:r>
            <a:r>
              <a:rPr lang="en-US" altLang="zh-CN" sz="2400" i="0" dirty="0">
                <a:solidFill>
                  <a:srgbClr val="333399"/>
                </a:solidFill>
                <a:latin typeface="Arial" pitchFamily="34" charset="0"/>
                <a:ea typeface="楷体_GB2312" pitchFamily="49" charset="-122"/>
              </a:rPr>
              <a:t>.</a:t>
            </a:r>
          </a:p>
          <a:p>
            <a:pPr algn="l">
              <a:buClr>
                <a:srgbClr val="800080"/>
              </a:buClr>
              <a:buFont typeface="Wingdings" pitchFamily="2" charset="2"/>
              <a:buChar char=" "/>
            </a:pPr>
            <a:r>
              <a:rPr lang="en-US" altLang="zh-CN" sz="1000" i="0" dirty="0">
                <a:solidFill>
                  <a:srgbClr val="333399"/>
                </a:solidFill>
                <a:latin typeface="Arial" pitchFamily="34" charset="0"/>
                <a:ea typeface="楷体_GB2312" pitchFamily="49" charset="-122"/>
              </a:rPr>
              <a:t> </a:t>
            </a:r>
          </a:p>
          <a:p>
            <a:pPr algn="just">
              <a:buClr>
                <a:srgbClr val="800080"/>
              </a:buClr>
            </a:pPr>
            <a:r>
              <a:rPr lang="en-US" altLang="zh-CN" sz="24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需要证明</a:t>
            </a: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对任何</a:t>
            </a:r>
            <a:r>
              <a:rPr lang="en-US" altLang="zh-CN" sz="2800" dirty="0">
                <a:solidFill>
                  <a:srgbClr val="333399"/>
                </a:solidFill>
                <a:latin typeface="Arial" pitchFamily="34" charset="0"/>
                <a:ea typeface="楷体_GB2312" pitchFamily="49" charset="-122"/>
              </a:rPr>
              <a:t>w </a:t>
            </a:r>
            <a:r>
              <a:rPr lang="en-US" altLang="zh-CN" sz="2800" i="0" dirty="0">
                <a:solidFill>
                  <a:srgbClr val="333399"/>
                </a:solidFill>
                <a:latin typeface="Arial" pitchFamily="34" charset="0"/>
                <a:ea typeface="楷体_GB2312" pitchFamily="49" charset="-122"/>
                <a:sym typeface="Symbol" pitchFamily="18" charset="2"/>
              </a:rPr>
              <a:t> *</a:t>
            </a:r>
            <a:r>
              <a:rPr lang="en-US" altLang="zh-CN" sz="2800" i="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p>
          <a:p>
            <a:pPr algn="just">
              <a:buClr>
                <a:srgbClr val="800080"/>
              </a:buClr>
            </a:pP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,w) =  p  </a:t>
            </a:r>
            <a:r>
              <a:rPr lang="en-US" altLang="zh-CN" sz="2400" dirty="0" err="1">
                <a:solidFill>
                  <a:srgbClr val="333399"/>
                </a:solidFill>
                <a:latin typeface="Arial" pitchFamily="34" charset="0"/>
                <a:ea typeface="楷体_GB2312" pitchFamily="49" charset="-122"/>
              </a:rPr>
              <a:t>iff</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N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,w) = {p}.</a:t>
            </a:r>
            <a:r>
              <a:rPr lang="en-US" altLang="zh-CN" sz="1000" i="0" dirty="0">
                <a:solidFill>
                  <a:srgbClr val="333399"/>
                </a:solidFill>
                <a:latin typeface="Arial" pitchFamily="34" charset="0"/>
                <a:ea typeface="楷体_GB2312" pitchFamily="49" charset="-122"/>
              </a:rPr>
              <a:t> </a:t>
            </a:r>
          </a:p>
          <a:p>
            <a:pPr algn="l">
              <a:buClr>
                <a:srgbClr val="800080"/>
              </a:buClr>
              <a:buFont typeface="Wingdings" pitchFamily="2" charset="2"/>
              <a:buChar char=" "/>
            </a:pPr>
            <a:r>
              <a:rPr lang="en-US" altLang="zh-CN" sz="1000" i="0" dirty="0">
                <a:solidFill>
                  <a:srgbClr val="333399"/>
                </a:solidFill>
                <a:latin typeface="Arial" pitchFamily="34" charset="0"/>
                <a:ea typeface="楷体_GB2312" pitchFamily="49" charset="-122"/>
              </a:rPr>
              <a:t> </a:t>
            </a:r>
          </a:p>
          <a:p>
            <a:pPr algn="just">
              <a:buClr>
                <a:srgbClr val="800080"/>
              </a:buClr>
            </a:pPr>
            <a:r>
              <a:rPr lang="en-US" altLang="zh-CN" sz="24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归纳于 </a:t>
            </a:r>
            <a:r>
              <a:rPr lang="en-US" altLang="zh-CN" sz="2800" i="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w</a:t>
            </a:r>
            <a:r>
              <a:rPr lang="en-US" altLang="zh-CN" sz="2800" i="0" dirty="0">
                <a:solidFill>
                  <a:srgbClr val="333399"/>
                </a:solidFill>
                <a:latin typeface="Arial" pitchFamily="34" charset="0"/>
                <a:ea typeface="楷体_GB2312" pitchFamily="49" charset="-122"/>
              </a:rPr>
              <a:t> | </a:t>
            </a:r>
            <a:r>
              <a:rPr lang="zh-CN" altLang="en-US" sz="2800" i="0" dirty="0">
                <a:solidFill>
                  <a:srgbClr val="333399"/>
                </a:solidFill>
                <a:latin typeface="Arial" pitchFamily="34" charset="0"/>
                <a:ea typeface="楷体_GB2312" pitchFamily="49" charset="-122"/>
              </a:rPr>
              <a:t>易证上述命题</a:t>
            </a:r>
            <a:r>
              <a:rPr lang="en-US" altLang="zh-CN" sz="2800" i="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cs typeface="Times New Roman" pitchFamily="18" charset="0"/>
                <a:sym typeface="Symbol" pitchFamily="18" charset="2"/>
              </a:rPr>
              <a:t>   </a:t>
            </a:r>
          </a:p>
        </p:txBody>
      </p:sp>
      <p:sp>
        <p:nvSpPr>
          <p:cNvPr id="78857" name="Rectangle 9"/>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78858" name="Text Box 10">
            <a:hlinkClick r:id="rId2" action="ppaction://hlinksldjump"/>
          </p:cNvPr>
          <p:cNvSpPr txBox="1">
            <a:spLocks noChangeArrowheads="1"/>
          </p:cNvSpPr>
          <p:nvPr/>
        </p:nvSpPr>
        <p:spPr bwMode="auto">
          <a:xfrm>
            <a:off x="755650" y="1412875"/>
            <a:ext cx="525621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从 </a:t>
            </a:r>
            <a:r>
              <a:rPr lang="en-US" altLang="zh-CN" sz="3200">
                <a:latin typeface="Arial" pitchFamily="34" charset="0"/>
                <a:ea typeface="楷体_GB2312" pitchFamily="49" charset="-122"/>
              </a:rPr>
              <a:t>DFA </a:t>
            </a:r>
            <a:r>
              <a:rPr lang="zh-CN" altLang="en-US" sz="3200" i="0">
                <a:latin typeface="Arial" pitchFamily="34" charset="0"/>
                <a:ea typeface="楷体_GB2312" pitchFamily="49" charset="-122"/>
              </a:rPr>
              <a:t>构造等价的 </a:t>
            </a:r>
            <a:r>
              <a:rPr lang="en-US" altLang="zh-CN" sz="3200">
                <a:latin typeface="Arial" pitchFamily="34" charset="0"/>
                <a:ea typeface="楷体_GB2312" pitchFamily="49" charset="-122"/>
              </a:rPr>
              <a:t>NFA</a:t>
            </a:r>
          </a:p>
        </p:txBody>
      </p:sp>
      <p:sp>
        <p:nvSpPr>
          <p:cNvPr id="5" name="文本框 4">
            <a:extLst>
              <a:ext uri="{FF2B5EF4-FFF2-40B4-BE49-F238E27FC236}">
                <a16:creationId xmlns:a16="http://schemas.microsoft.com/office/drawing/2014/main" id="{31F6CC7A-C65B-D143-A490-48AAC9CFEABF}"/>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61</a:t>
            </a:r>
            <a:endParaRPr kumimoji="1" lang="zh-CN" altLang="en-US" sz="2000" b="0" i="0" dirty="0">
              <a:solidFill>
                <a:srgbClr val="000066"/>
              </a:solidFill>
            </a:endParaRPr>
          </a:p>
        </p:txBody>
      </p:sp>
    </p:spTree>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83" name="Group 11"/>
          <p:cNvGrpSpPr>
            <a:grpSpLocks/>
          </p:cNvGrpSpPr>
          <p:nvPr/>
        </p:nvGrpSpPr>
        <p:grpSpPr bwMode="auto">
          <a:xfrm>
            <a:off x="1039813" y="2312988"/>
            <a:ext cx="7924800" cy="3987800"/>
            <a:chOff x="528" y="1457"/>
            <a:chExt cx="4992" cy="2512"/>
          </a:xfrm>
        </p:grpSpPr>
        <p:sp>
          <p:nvSpPr>
            <p:cNvPr id="79879" name="Text Box 7"/>
            <p:cNvSpPr txBox="1">
              <a:spLocks noChangeArrowheads="1"/>
            </p:cNvSpPr>
            <p:nvPr/>
          </p:nvSpPr>
          <p:spPr bwMode="auto">
            <a:xfrm>
              <a:off x="528" y="1457"/>
              <a:ext cx="4992" cy="2512"/>
            </a:xfrm>
            <a:prstGeom prst="rect">
              <a:avLst/>
            </a:prstGeom>
            <a:noFill/>
            <a:ln w="9525">
              <a:noFill/>
              <a:miter lim="800000"/>
              <a:headEnd/>
              <a:tailEnd/>
            </a:ln>
            <a:effectLst/>
          </p:spPr>
          <p:txBody>
            <a:bodyPr>
              <a:spAutoFit/>
            </a:bodyPr>
            <a:lstStyle/>
            <a:p>
              <a:pPr algn="just">
                <a:buClr>
                  <a:srgbClr val="800080"/>
                </a:buClr>
                <a:buFont typeface="Symbol" pitchFamily="18" charset="2"/>
                <a:buChar cha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设 </a:t>
              </a:r>
              <a:r>
                <a:rPr lang="en-US" altLang="zh-CN" sz="2400" dirty="0">
                  <a:solidFill>
                    <a:srgbClr val="333399"/>
                  </a:solidFill>
                  <a:latin typeface="Arial" pitchFamily="34" charset="0"/>
                  <a:ea typeface="楷体_GB2312" pitchFamily="49" charset="-122"/>
                </a:rPr>
                <a:t>L </a:t>
              </a:r>
              <a:r>
                <a:rPr lang="zh-CN" altLang="en-US" sz="2400" i="0" dirty="0">
                  <a:solidFill>
                    <a:srgbClr val="333399"/>
                  </a:solidFill>
                  <a:latin typeface="Arial" pitchFamily="34" charset="0"/>
                  <a:ea typeface="楷体_GB2312" pitchFamily="49" charset="-122"/>
                </a:rPr>
                <a:t>是某个 </a:t>
              </a:r>
              <a:r>
                <a:rPr lang="en-US" altLang="zh-CN" sz="2400" dirty="0">
                  <a:solidFill>
                    <a:srgbClr val="333399"/>
                  </a:solidFill>
                  <a:latin typeface="Arial" pitchFamily="34" charset="0"/>
                  <a:ea typeface="楷体_GB2312" pitchFamily="49" charset="-122"/>
                </a:rPr>
                <a:t>NFA  N = </a:t>
              </a:r>
              <a:r>
                <a:rPr lang="en-US" altLang="zh-CN"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N</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N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 F</a:t>
              </a:r>
              <a:r>
                <a:rPr lang="en-US" altLang="zh-CN" sz="2400" baseline="-25000" dirty="0">
                  <a:solidFill>
                    <a:srgbClr val="333399"/>
                  </a:solidFill>
                  <a:latin typeface="Arial" pitchFamily="34" charset="0"/>
                  <a:ea typeface="楷体_GB2312" pitchFamily="49" charset="-122"/>
                </a:rPr>
                <a:t>N</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的语言</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则存</a:t>
              </a:r>
            </a:p>
            <a:p>
              <a:pPr algn="just">
                <a:buClr>
                  <a:srgbClr val="800080"/>
                </a:buClr>
                <a:buFont typeface="Wingdings" pitchFamily="2" charset="2"/>
                <a:buNone/>
              </a:pPr>
              <a:r>
                <a:rPr lang="zh-CN" altLang="en-US" sz="2400" i="0" dirty="0">
                  <a:solidFill>
                    <a:srgbClr val="333399"/>
                  </a:solidFill>
                  <a:latin typeface="Arial" pitchFamily="34" charset="0"/>
                  <a:ea typeface="楷体_GB2312" pitchFamily="49" charset="-122"/>
                </a:rPr>
                <a:t>     在一个 </a:t>
              </a:r>
              <a:r>
                <a:rPr lang="en-US" altLang="zh-CN" sz="2400" dirty="0">
                  <a:solidFill>
                    <a:srgbClr val="333399"/>
                  </a:solidFill>
                  <a:latin typeface="Arial" pitchFamily="34" charset="0"/>
                  <a:ea typeface="楷体_GB2312" pitchFamily="49" charset="-122"/>
                </a:rPr>
                <a:t>DFA  D , </a:t>
              </a:r>
              <a:r>
                <a:rPr lang="zh-CN" altLang="en-US" sz="2400" i="0" dirty="0">
                  <a:solidFill>
                    <a:srgbClr val="333399"/>
                  </a:solidFill>
                  <a:latin typeface="Arial" pitchFamily="34" charset="0"/>
                  <a:ea typeface="楷体_GB2312" pitchFamily="49" charset="-122"/>
                </a:rPr>
                <a:t>满足 </a:t>
              </a:r>
              <a:r>
                <a:rPr lang="en-US" altLang="zh-CN" sz="2400" dirty="0">
                  <a:solidFill>
                    <a:srgbClr val="333399"/>
                  </a:solidFill>
                  <a:latin typeface="Arial" pitchFamily="34" charset="0"/>
                  <a:ea typeface="楷体_GB2312" pitchFamily="49" charset="-122"/>
                </a:rPr>
                <a:t>L(D) = L(N) = L</a:t>
              </a:r>
              <a:r>
                <a:rPr lang="en-US" altLang="zh-CN" sz="2400" i="0" dirty="0">
                  <a:solidFill>
                    <a:srgbClr val="333399"/>
                  </a:solidFill>
                  <a:latin typeface="Arial" pitchFamily="34" charset="0"/>
                  <a:ea typeface="楷体_GB2312" pitchFamily="49" charset="-122"/>
                </a:rPr>
                <a:t>.</a:t>
              </a:r>
            </a:p>
            <a:p>
              <a:pPr algn="l">
                <a:buClr>
                  <a:srgbClr val="800080"/>
                </a:buClr>
                <a:buFont typeface="Wingdings" pitchFamily="2" charset="2"/>
                <a:buNone/>
              </a:pPr>
              <a:r>
                <a:rPr lang="en-US" altLang="zh-CN" sz="1000" i="0" dirty="0">
                  <a:solidFill>
                    <a:srgbClr val="333399"/>
                  </a:solidFill>
                  <a:latin typeface="Arial" pitchFamily="34" charset="0"/>
                  <a:ea typeface="楷体_GB2312" pitchFamily="49" charset="-122"/>
                </a:rPr>
                <a:t> </a:t>
              </a:r>
            </a:p>
            <a:p>
              <a:pPr algn="just">
                <a:buClr>
                  <a:srgbClr val="800080"/>
                </a:buClr>
                <a:buFont typeface="Symbol" pitchFamily="18" charset="2"/>
                <a:buChar char="-"/>
              </a:pPr>
              <a:r>
                <a:rPr lang="en-US" altLang="zh-CN" sz="2400" i="0" dirty="0">
                  <a:solidFill>
                    <a:srgbClr val="333399"/>
                  </a:solidFill>
                  <a:latin typeface="Arial" pitchFamily="34" charset="0"/>
                  <a:ea typeface="楷体_GB2312" pitchFamily="49" charset="-122"/>
                </a:rPr>
                <a:t> </a:t>
              </a:r>
              <a:r>
                <a:rPr lang="zh-CN" altLang="en-US" sz="2400" i="0" dirty="0">
                  <a:latin typeface="Arial" pitchFamily="34" charset="0"/>
                  <a:ea typeface="楷体_GB2312" pitchFamily="49" charset="-122"/>
                </a:rPr>
                <a:t>证明</a:t>
              </a:r>
              <a:r>
                <a:rPr lang="en-US" altLang="zh-CN" sz="2400" i="0" dirty="0">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定义</a:t>
              </a:r>
              <a:r>
                <a:rPr lang="zh-CN" altLang="en-US"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D = </a:t>
              </a:r>
              <a:r>
                <a:rPr lang="en-US" altLang="zh-CN"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D</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 F</a:t>
              </a:r>
              <a:r>
                <a:rPr lang="en-US" altLang="zh-CN" sz="2400" baseline="-25000" dirty="0">
                  <a:solidFill>
                    <a:srgbClr val="333399"/>
                  </a:solidFill>
                  <a:latin typeface="Arial" pitchFamily="34" charset="0"/>
                  <a:ea typeface="楷体_GB2312" pitchFamily="49" charset="-122"/>
                </a:rPr>
                <a:t>D</a:t>
              </a:r>
              <a:r>
                <a:rPr lang="en-US" altLang="zh-CN" sz="240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rPr>
                <a:t>) , </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其中</a:t>
              </a:r>
            </a:p>
            <a:p>
              <a:pPr algn="l">
                <a:buClr>
                  <a:srgbClr val="800080"/>
                </a:buClr>
                <a:buFont typeface="Wingdings" pitchFamily="2" charset="2"/>
                <a:buChar char=" "/>
              </a:pPr>
              <a:r>
                <a:rPr lang="zh-CN" altLang="en-US" sz="1000" i="0" dirty="0">
                  <a:solidFill>
                    <a:srgbClr val="333399"/>
                  </a:solidFill>
                  <a:latin typeface="Arial" pitchFamily="34" charset="0"/>
                  <a:ea typeface="楷体_GB2312" pitchFamily="49" charset="-122"/>
                </a:rPr>
                <a:t> </a:t>
              </a:r>
            </a:p>
            <a:p>
              <a:pPr lvl="3" algn="just">
                <a:buClr>
                  <a:srgbClr val="800080"/>
                </a:buClr>
                <a:buFontTx/>
                <a:buChar char="•"/>
              </a:pPr>
              <a:r>
                <a:rPr lang="zh-CN" altLang="en-US"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D</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S</a:t>
              </a:r>
              <a:r>
                <a:rPr lang="en-US" altLang="zh-CN" sz="2400" i="0" dirty="0">
                  <a:solidFill>
                    <a:srgbClr val="333399"/>
                  </a:solidFill>
                  <a:latin typeface="Arial" pitchFamily="34" charset="0"/>
                  <a:ea typeface="楷体_GB2312" pitchFamily="49" charset="-122"/>
                  <a:sym typeface="Symbol" pitchFamily="18" charset="2"/>
                </a:rPr>
                <a:t>  </a:t>
              </a:r>
              <a:r>
                <a:rPr lang="en-US" altLang="zh-CN" sz="2400" dirty="0">
                  <a:solidFill>
                    <a:srgbClr val="333399"/>
                  </a:solidFill>
                  <a:latin typeface="Arial" pitchFamily="34" charset="0"/>
                  <a:ea typeface="楷体_GB2312" pitchFamily="49" charset="-122"/>
                  <a:sym typeface="Symbol" pitchFamily="18" charset="2"/>
                </a:rPr>
                <a:t>S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N</a:t>
              </a:r>
              <a:r>
                <a:rPr lang="en-US" altLang="zh-CN" sz="2400" i="0" dirty="0">
                  <a:solidFill>
                    <a:srgbClr val="333399"/>
                  </a:solidFill>
                  <a:latin typeface="Arial" pitchFamily="34" charset="0"/>
                  <a:ea typeface="楷体_GB2312" pitchFamily="49" charset="-122"/>
                  <a:sym typeface="Symbol" pitchFamily="18" charset="2"/>
                </a:rPr>
                <a:t> </a:t>
              </a:r>
              <a:endParaRPr lang="en-US" altLang="zh-CN" sz="2400" i="0" dirty="0">
                <a:solidFill>
                  <a:srgbClr val="333399"/>
                </a:solidFill>
                <a:latin typeface="Arial"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对 </a:t>
              </a:r>
              <a:r>
                <a:rPr lang="en-US" altLang="zh-CN" sz="2400" dirty="0">
                  <a:solidFill>
                    <a:srgbClr val="333399"/>
                  </a:solidFill>
                  <a:latin typeface="Arial" pitchFamily="34" charset="0"/>
                  <a:ea typeface="楷体_GB2312" pitchFamily="49" charset="-122"/>
                </a:rPr>
                <a:t>S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D</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和 </a:t>
              </a:r>
              <a:r>
                <a:rPr lang="en-US" altLang="zh-CN" sz="2400" dirty="0">
                  <a:solidFill>
                    <a:srgbClr val="333399"/>
                  </a:solidFill>
                  <a:latin typeface="Arial" pitchFamily="34" charset="0"/>
                  <a:ea typeface="楷体_GB2312" pitchFamily="49" charset="-122"/>
                </a:rPr>
                <a:t>a </a:t>
              </a:r>
              <a:r>
                <a:rPr lang="en-US" altLang="zh-CN" sz="2400" i="0" dirty="0">
                  <a:solidFill>
                    <a:srgbClr val="333399"/>
                  </a:solidFill>
                  <a:latin typeface="Arial" pitchFamily="34" charset="0"/>
                  <a:ea typeface="楷体_GB2312" pitchFamily="49" charset="-122"/>
                  <a:sym typeface="Symbol" pitchFamily="18" charset="2"/>
                </a:rPr>
                <a:t>  </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 S , a ) =</a:t>
              </a:r>
              <a:r>
                <a:rPr lang="en-US" altLang="zh-CN" sz="2400" dirty="0">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N </a:t>
              </a:r>
              <a:r>
                <a:rPr lang="en-US" altLang="zh-CN" sz="2400" dirty="0">
                  <a:solidFill>
                    <a:srgbClr val="333399"/>
                  </a:solidFill>
                  <a:latin typeface="Arial" pitchFamily="34" charset="0"/>
                  <a:ea typeface="楷体_GB2312" pitchFamily="49" charset="-122"/>
                </a:rPr>
                <a:t>(</a:t>
              </a:r>
              <a:r>
                <a:rPr lang="en-US" altLang="zh-CN" sz="2400" dirty="0" err="1">
                  <a:solidFill>
                    <a:srgbClr val="333399"/>
                  </a:solidFill>
                  <a:latin typeface="Arial" pitchFamily="34" charset="0"/>
                  <a:ea typeface="楷体_GB2312" pitchFamily="49" charset="-122"/>
                </a:rPr>
                <a:t>q,a</a:t>
              </a:r>
              <a:r>
                <a:rPr lang="en-US" altLang="zh-CN" sz="2400" dirty="0">
                  <a:solidFill>
                    <a:srgbClr val="333399"/>
                  </a:solidFill>
                  <a:latin typeface="Arial" pitchFamily="34" charset="0"/>
                  <a:ea typeface="楷体_GB2312" pitchFamily="49" charset="-122"/>
                </a:rPr>
                <a:t>)</a:t>
              </a:r>
              <a:endParaRPr lang="en-US" altLang="zh-CN" sz="2400" i="0" dirty="0">
                <a:solidFill>
                  <a:srgbClr val="333399"/>
                </a:solidFill>
                <a:latin typeface="Arial"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F</a:t>
              </a:r>
              <a:r>
                <a:rPr lang="en-US" altLang="zh-CN" sz="2400" baseline="-25000" dirty="0">
                  <a:solidFill>
                    <a:srgbClr val="333399"/>
                  </a:solidFill>
                  <a:latin typeface="Arial" pitchFamily="34" charset="0"/>
                  <a:ea typeface="楷体_GB2312" pitchFamily="49" charset="-122"/>
                </a:rPr>
                <a:t>D </a:t>
              </a:r>
              <a:r>
                <a:rPr lang="en-US" altLang="zh-CN" sz="240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S</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S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N</a:t>
              </a:r>
              <a:r>
                <a:rPr lang="en-US" altLang="zh-CN" sz="2400" i="0" dirty="0">
                  <a:solidFill>
                    <a:srgbClr val="333399"/>
                  </a:solidFill>
                  <a:latin typeface="Arial" pitchFamily="34" charset="0"/>
                  <a:ea typeface="楷体_GB2312" pitchFamily="49" charset="-122"/>
                  <a:sym typeface="Symbol" pitchFamily="18" charset="2"/>
                </a:rPr>
                <a:t>   </a:t>
              </a:r>
              <a:r>
                <a:rPr lang="en-US" altLang="zh-CN" sz="2400" dirty="0">
                  <a:solidFill>
                    <a:srgbClr val="333399"/>
                  </a:solidFill>
                  <a:latin typeface="Arial" pitchFamily="34" charset="0"/>
                  <a:ea typeface="楷体_GB2312" pitchFamily="49" charset="-122"/>
                  <a:sym typeface="Symbol" pitchFamily="18" charset="2"/>
                </a:rPr>
                <a:t>S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F</a:t>
              </a:r>
              <a:r>
                <a:rPr lang="en-US" altLang="zh-CN" sz="2400" baseline="-25000" dirty="0">
                  <a:solidFill>
                    <a:srgbClr val="333399"/>
                  </a:solidFill>
                  <a:latin typeface="Arial" pitchFamily="34" charset="0"/>
                  <a:ea typeface="楷体_GB2312" pitchFamily="49" charset="-122"/>
                </a:rPr>
                <a:t>N</a:t>
              </a:r>
              <a:r>
                <a:rPr lang="en-US" altLang="zh-CN" sz="2400" i="0" dirty="0">
                  <a:solidFill>
                    <a:srgbClr val="333399"/>
                  </a:solidFill>
                  <a:latin typeface="Arial" pitchFamily="34" charset="0"/>
                  <a:ea typeface="楷体_GB2312" pitchFamily="49" charset="-122"/>
                  <a:sym typeface="Symbol" pitchFamily="18" charset="2"/>
                </a:rPr>
                <a:t>  </a:t>
              </a:r>
              <a:r>
                <a:rPr lang="en-US" altLang="zh-CN" sz="2400" i="0" dirty="0">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endParaRPr lang="en-US" altLang="zh-CN" sz="2400" i="0" dirty="0">
                <a:solidFill>
                  <a:srgbClr val="333399"/>
                </a:solidFill>
                <a:latin typeface="Arial" pitchFamily="34" charset="0"/>
                <a:ea typeface="楷体_GB2312" pitchFamily="49" charset="-122"/>
              </a:endParaRPr>
            </a:p>
            <a:p>
              <a:pPr algn="l">
                <a:buClr>
                  <a:srgbClr val="800080"/>
                </a:buClr>
                <a:buFont typeface="Wingdings" pitchFamily="2" charset="2"/>
                <a:buChar char=" "/>
              </a:pPr>
              <a:r>
                <a:rPr lang="en-US" altLang="zh-CN" sz="1000" i="0" dirty="0">
                  <a:solidFill>
                    <a:srgbClr val="333399"/>
                  </a:solidFill>
                  <a:latin typeface="Arial" pitchFamily="34" charset="0"/>
                  <a:ea typeface="楷体_GB2312" pitchFamily="49" charset="-122"/>
                </a:rPr>
                <a:t> </a:t>
              </a:r>
            </a:p>
            <a:p>
              <a:pPr algn="just">
                <a:buClr>
                  <a:srgbClr val="800080"/>
                </a:buCl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需要证明</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对任何</a:t>
              </a:r>
              <a:r>
                <a:rPr lang="en-US" altLang="zh-CN" sz="2400" dirty="0">
                  <a:solidFill>
                    <a:srgbClr val="333399"/>
                  </a:solidFill>
                  <a:latin typeface="Arial" pitchFamily="34" charset="0"/>
                  <a:ea typeface="楷体_GB2312" pitchFamily="49" charset="-122"/>
                </a:rPr>
                <a:t>w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p>
            <a:p>
              <a:pPr algn="just">
                <a:buClr>
                  <a:srgbClr val="800080"/>
                </a:buClr>
              </a:pPr>
              <a:r>
                <a:rPr lang="en-US" altLang="zh-CN" sz="2400" dirty="0">
                  <a:solidFill>
                    <a:srgbClr val="333399"/>
                  </a:solidFill>
                  <a:latin typeface="Arial" pitchFamily="34" charset="0"/>
                  <a:ea typeface="楷体_GB2312" pitchFamily="49" charset="-122"/>
                  <a:sym typeface="Symbol" pitchFamily="18" charset="2"/>
                </a:rPr>
                <a:t>                </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a:t>
              </a:r>
              <a:r>
                <a:rPr lang="en-US" altLang="zh-CN" sz="2400" baseline="-250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 w ) =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N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,w).</a:t>
              </a:r>
              <a:r>
                <a:rPr lang="en-US" altLang="zh-CN" sz="1000" i="0" dirty="0">
                  <a:solidFill>
                    <a:srgbClr val="333399"/>
                  </a:solidFill>
                  <a:latin typeface="Arial" pitchFamily="34" charset="0"/>
                  <a:ea typeface="楷体_GB2312" pitchFamily="49" charset="-122"/>
                </a:rPr>
                <a:t> </a:t>
              </a:r>
            </a:p>
            <a:p>
              <a:pPr algn="l">
                <a:buClr>
                  <a:srgbClr val="800080"/>
                </a:buClr>
                <a:buFont typeface="Wingdings" pitchFamily="2" charset="2"/>
                <a:buChar char=" "/>
              </a:pPr>
              <a:r>
                <a:rPr lang="en-US" altLang="zh-CN" sz="1000" i="0" dirty="0">
                  <a:solidFill>
                    <a:srgbClr val="333399"/>
                  </a:solidFill>
                  <a:latin typeface="Arial" pitchFamily="34" charset="0"/>
                  <a:ea typeface="楷体_GB2312" pitchFamily="49" charset="-122"/>
                </a:rPr>
                <a:t> </a:t>
              </a:r>
            </a:p>
            <a:p>
              <a:pPr algn="just">
                <a:buClr>
                  <a:srgbClr val="800080"/>
                </a:buCl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归纳于 </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w</a:t>
              </a:r>
              <a:r>
                <a:rPr lang="en-US" altLang="zh-CN" sz="2400" i="0" dirty="0">
                  <a:solidFill>
                    <a:srgbClr val="333399"/>
                  </a:solidFill>
                  <a:latin typeface="Arial" pitchFamily="34" charset="0"/>
                  <a:ea typeface="楷体_GB2312" pitchFamily="49" charset="-122"/>
                </a:rPr>
                <a:t> | </a:t>
              </a:r>
              <a:r>
                <a:rPr lang="zh-CN" altLang="en-US" sz="2400" i="0" dirty="0">
                  <a:solidFill>
                    <a:srgbClr val="333399"/>
                  </a:solidFill>
                  <a:latin typeface="Arial" pitchFamily="34" charset="0"/>
                  <a:ea typeface="楷体_GB2312" pitchFamily="49" charset="-122"/>
                </a:rPr>
                <a:t>可证上述命题</a:t>
              </a:r>
              <a:r>
                <a:rPr lang="en-US" altLang="zh-CN" sz="2400" i="0" dirty="0">
                  <a:solidFill>
                    <a:srgbClr val="333399"/>
                  </a:solidFill>
                  <a:latin typeface="Arial" pitchFamily="34" charset="0"/>
                  <a:ea typeface="楷体_GB2312" pitchFamily="49" charset="-122"/>
                </a:rPr>
                <a:t>.</a:t>
              </a:r>
              <a:endParaRPr lang="en-US" altLang="zh-CN" sz="2400" i="0" dirty="0">
                <a:solidFill>
                  <a:srgbClr val="333399"/>
                </a:solidFill>
                <a:latin typeface="Arial" pitchFamily="34" charset="0"/>
                <a:ea typeface="楷体_GB2312" pitchFamily="49" charset="-122"/>
                <a:cs typeface="Times New Roman" pitchFamily="18" charset="0"/>
                <a:sym typeface="Symbol" pitchFamily="18" charset="2"/>
              </a:endParaRPr>
            </a:p>
          </p:txBody>
        </p:sp>
        <p:sp>
          <p:nvSpPr>
            <p:cNvPr id="79880" name="Text Box 8"/>
            <p:cNvSpPr txBox="1">
              <a:spLocks noChangeArrowheads="1"/>
            </p:cNvSpPr>
            <p:nvPr/>
          </p:nvSpPr>
          <p:spPr bwMode="auto">
            <a:xfrm>
              <a:off x="4288" y="2778"/>
              <a:ext cx="361" cy="173"/>
            </a:xfrm>
            <a:prstGeom prst="rect">
              <a:avLst/>
            </a:prstGeom>
            <a:noFill/>
            <a:ln w="9525">
              <a:noFill/>
              <a:miter lim="800000"/>
              <a:headEnd/>
              <a:tailEnd/>
            </a:ln>
            <a:effectLst/>
          </p:spPr>
          <p:txBody>
            <a:bodyPr wrap="none">
              <a:spAutoFit/>
            </a:bodyPr>
            <a:lstStyle/>
            <a:p>
              <a:pPr algn="l"/>
              <a:r>
                <a:rPr lang="en-US" altLang="zh-CN" sz="1200">
                  <a:solidFill>
                    <a:srgbClr val="333399"/>
                  </a:solidFill>
                  <a:latin typeface="Arial" pitchFamily="34" charset="0"/>
                </a:rPr>
                <a:t>q </a:t>
              </a:r>
              <a:r>
                <a:rPr lang="en-US" altLang="zh-CN" sz="1200" i="0">
                  <a:solidFill>
                    <a:srgbClr val="333399"/>
                  </a:solidFill>
                  <a:latin typeface="Arial" pitchFamily="34" charset="0"/>
                  <a:sym typeface="Symbol" pitchFamily="18" charset="2"/>
                </a:rPr>
                <a:t></a:t>
              </a:r>
              <a:r>
                <a:rPr lang="en-US" altLang="zh-CN" sz="1200">
                  <a:solidFill>
                    <a:srgbClr val="333399"/>
                  </a:solidFill>
                  <a:latin typeface="Arial" pitchFamily="34" charset="0"/>
                </a:rPr>
                <a:t> S</a:t>
              </a:r>
            </a:p>
          </p:txBody>
        </p:sp>
      </p:grpSp>
      <p:sp>
        <p:nvSpPr>
          <p:cNvPr id="79881" name="Rectangle 9"/>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79882" name="Text Box 10">
            <a:hlinkClick r:id="rId2" action="ppaction://hlinksldjump"/>
          </p:cNvPr>
          <p:cNvSpPr txBox="1">
            <a:spLocks noChangeArrowheads="1"/>
          </p:cNvSpPr>
          <p:nvPr/>
        </p:nvSpPr>
        <p:spPr bwMode="auto">
          <a:xfrm>
            <a:off x="611188" y="1412875"/>
            <a:ext cx="8137525"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dirty="0">
                <a:latin typeface="Arial" pitchFamily="34" charset="0"/>
                <a:ea typeface="楷体_GB2312" pitchFamily="49" charset="-122"/>
              </a:rPr>
              <a:t>  </a:t>
            </a:r>
            <a:r>
              <a:rPr lang="zh-CN" altLang="en-US" sz="3200" i="0" dirty="0">
                <a:latin typeface="Arial" pitchFamily="34" charset="0"/>
                <a:ea typeface="楷体_GB2312" pitchFamily="49" charset="-122"/>
              </a:rPr>
              <a:t>从 </a:t>
            </a:r>
            <a:r>
              <a:rPr lang="en-US" altLang="zh-CN" sz="3200" b="0" dirty="0">
                <a:latin typeface="Arial" pitchFamily="34" charset="0"/>
                <a:ea typeface="楷体_GB2312" pitchFamily="49" charset="-122"/>
              </a:rPr>
              <a:t>NFA</a:t>
            </a:r>
            <a:r>
              <a:rPr lang="en-US" altLang="zh-CN" sz="3200" dirty="0">
                <a:latin typeface="Arial" pitchFamily="34" charset="0"/>
                <a:ea typeface="楷体_GB2312" pitchFamily="49" charset="-122"/>
              </a:rPr>
              <a:t> </a:t>
            </a:r>
            <a:r>
              <a:rPr lang="zh-CN" altLang="en-US" sz="3200" i="0" dirty="0">
                <a:latin typeface="Arial" pitchFamily="34" charset="0"/>
                <a:ea typeface="楷体_GB2312" pitchFamily="49" charset="-122"/>
              </a:rPr>
              <a:t>构造等价的 </a:t>
            </a:r>
            <a:r>
              <a:rPr lang="en-US" altLang="zh-CN" sz="3200" b="0" dirty="0">
                <a:latin typeface="Arial" pitchFamily="34" charset="0"/>
                <a:ea typeface="楷体_GB2312" pitchFamily="49" charset="-122"/>
              </a:rPr>
              <a:t>DFA</a:t>
            </a:r>
            <a:r>
              <a:rPr lang="zh-CN" altLang="en-US" sz="3200" i="0" dirty="0">
                <a:latin typeface="Arial" pitchFamily="34" charset="0"/>
                <a:ea typeface="楷体_GB2312" pitchFamily="49" charset="-122"/>
              </a:rPr>
              <a:t>（子集构造法）</a:t>
            </a:r>
          </a:p>
        </p:txBody>
      </p:sp>
      <p:sp>
        <p:nvSpPr>
          <p:cNvPr id="7" name="文本框 6">
            <a:extLst>
              <a:ext uri="{FF2B5EF4-FFF2-40B4-BE49-F238E27FC236}">
                <a16:creationId xmlns:a16="http://schemas.microsoft.com/office/drawing/2014/main" id="{EA9C55E6-7110-524D-B5CC-8F3D48855CB0}"/>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62</a:t>
            </a:r>
            <a:endParaRPr kumimoji="1" lang="zh-CN" altLang="en-US" sz="2000" b="0" i="0" dirty="0">
              <a:solidFill>
                <a:srgbClr val="000066"/>
              </a:solidFill>
            </a:endParaRPr>
          </a:p>
        </p:txBody>
      </p:sp>
    </p:spTree>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5" name="Text Box 13"/>
          <p:cNvSpPr txBox="1">
            <a:spLocks noChangeArrowheads="1"/>
          </p:cNvSpPr>
          <p:nvPr/>
        </p:nvSpPr>
        <p:spPr bwMode="auto">
          <a:xfrm>
            <a:off x="1447800" y="2809875"/>
            <a:ext cx="304800" cy="466725"/>
          </a:xfrm>
          <a:prstGeom prst="rect">
            <a:avLst/>
          </a:prstGeom>
          <a:noFill/>
          <a:ln w="9525">
            <a:solidFill>
              <a:schemeClr val="bg1"/>
            </a:solidFill>
            <a:miter lim="800000"/>
            <a:headEnd/>
            <a:tailEnd/>
          </a:ln>
          <a:effectLst/>
        </p:spPr>
        <p:txBody>
          <a:bodyPr>
            <a:spAutoFit/>
          </a:bodyPr>
          <a:lstStyle/>
          <a:p>
            <a:pPr algn="l"/>
            <a:r>
              <a:rPr lang="en-US" altLang="zh-CN" sz="2400"/>
              <a:t>p</a:t>
            </a:r>
            <a:endParaRPr lang="en-US" altLang="zh-CN" sz="2400" baseline="-25000"/>
          </a:p>
        </p:txBody>
      </p:sp>
      <p:sp>
        <p:nvSpPr>
          <p:cNvPr id="69646" name="Text Box 14"/>
          <p:cNvSpPr txBox="1">
            <a:spLocks noChangeArrowheads="1"/>
          </p:cNvSpPr>
          <p:nvPr/>
        </p:nvSpPr>
        <p:spPr bwMode="auto">
          <a:xfrm>
            <a:off x="1447800" y="3267075"/>
            <a:ext cx="304800" cy="466725"/>
          </a:xfrm>
          <a:prstGeom prst="rect">
            <a:avLst/>
          </a:prstGeom>
          <a:noFill/>
          <a:ln w="9525">
            <a:solidFill>
              <a:schemeClr val="bg1"/>
            </a:solidFill>
            <a:miter lim="800000"/>
            <a:headEnd/>
            <a:tailEnd/>
          </a:ln>
          <a:effectLst/>
        </p:spPr>
        <p:txBody>
          <a:bodyPr>
            <a:spAutoFit/>
          </a:bodyPr>
          <a:lstStyle/>
          <a:p>
            <a:pPr algn="l"/>
            <a:r>
              <a:rPr lang="en-US" altLang="zh-CN" sz="2400"/>
              <a:t>q</a:t>
            </a:r>
            <a:endParaRPr lang="en-US" altLang="zh-CN" sz="2400" baseline="-25000"/>
          </a:p>
        </p:txBody>
      </p:sp>
      <p:sp>
        <p:nvSpPr>
          <p:cNvPr id="69647" name="Text Box 15"/>
          <p:cNvSpPr txBox="1">
            <a:spLocks noChangeArrowheads="1"/>
          </p:cNvSpPr>
          <p:nvPr/>
        </p:nvSpPr>
        <p:spPr bwMode="auto">
          <a:xfrm>
            <a:off x="1219200" y="3724275"/>
            <a:ext cx="6858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 </a:t>
            </a:r>
            <a:r>
              <a:rPr lang="en-US" altLang="zh-CN" sz="2400"/>
              <a:t>r</a:t>
            </a:r>
          </a:p>
        </p:txBody>
      </p:sp>
      <p:sp>
        <p:nvSpPr>
          <p:cNvPr id="69648" name="Line 16"/>
          <p:cNvSpPr>
            <a:spLocks noChangeShapeType="1"/>
          </p:cNvSpPr>
          <p:nvPr/>
        </p:nvSpPr>
        <p:spPr bwMode="auto">
          <a:xfrm>
            <a:off x="1066800" y="2657475"/>
            <a:ext cx="2819400" cy="0"/>
          </a:xfrm>
          <a:prstGeom prst="line">
            <a:avLst/>
          </a:prstGeom>
          <a:noFill/>
          <a:ln w="9525">
            <a:solidFill>
              <a:schemeClr val="tx1"/>
            </a:solidFill>
            <a:miter lim="800000"/>
            <a:headEnd/>
            <a:tailEnd/>
          </a:ln>
          <a:effectLst/>
        </p:spPr>
        <p:txBody>
          <a:bodyPr wrap="none"/>
          <a:lstStyle/>
          <a:p>
            <a:endParaRPr lang="zh-CN" altLang="en-US"/>
          </a:p>
        </p:txBody>
      </p:sp>
      <p:sp>
        <p:nvSpPr>
          <p:cNvPr id="69649" name="Line 17"/>
          <p:cNvSpPr>
            <a:spLocks noChangeShapeType="1"/>
          </p:cNvSpPr>
          <p:nvPr/>
        </p:nvSpPr>
        <p:spPr bwMode="auto">
          <a:xfrm>
            <a:off x="1066800" y="2733675"/>
            <a:ext cx="2819400" cy="0"/>
          </a:xfrm>
          <a:prstGeom prst="line">
            <a:avLst/>
          </a:prstGeom>
          <a:noFill/>
          <a:ln w="9525">
            <a:solidFill>
              <a:schemeClr val="tx1"/>
            </a:solidFill>
            <a:miter lim="800000"/>
            <a:headEnd/>
            <a:tailEnd/>
          </a:ln>
          <a:effectLst/>
        </p:spPr>
        <p:txBody>
          <a:bodyPr wrap="none"/>
          <a:lstStyle/>
          <a:p>
            <a:endParaRPr lang="zh-CN" altLang="en-US"/>
          </a:p>
        </p:txBody>
      </p:sp>
      <p:sp>
        <p:nvSpPr>
          <p:cNvPr id="69650" name="Line 18"/>
          <p:cNvSpPr>
            <a:spLocks noChangeShapeType="1"/>
          </p:cNvSpPr>
          <p:nvPr/>
        </p:nvSpPr>
        <p:spPr bwMode="auto">
          <a:xfrm>
            <a:off x="1828800" y="212407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9651" name="Line 19"/>
          <p:cNvSpPr>
            <a:spLocks noChangeShapeType="1"/>
          </p:cNvSpPr>
          <p:nvPr/>
        </p:nvSpPr>
        <p:spPr bwMode="auto">
          <a:xfrm>
            <a:off x="1828800" y="273367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69652" name="Line 20"/>
          <p:cNvSpPr>
            <a:spLocks noChangeShapeType="1"/>
          </p:cNvSpPr>
          <p:nvPr/>
        </p:nvSpPr>
        <p:spPr bwMode="auto">
          <a:xfrm>
            <a:off x="1905000" y="212407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9653" name="Line 21"/>
          <p:cNvSpPr>
            <a:spLocks noChangeShapeType="1"/>
          </p:cNvSpPr>
          <p:nvPr/>
        </p:nvSpPr>
        <p:spPr bwMode="auto">
          <a:xfrm>
            <a:off x="1905000" y="273367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69654" name="Line 22"/>
          <p:cNvSpPr>
            <a:spLocks noChangeShapeType="1"/>
          </p:cNvSpPr>
          <p:nvPr/>
        </p:nvSpPr>
        <p:spPr bwMode="auto">
          <a:xfrm>
            <a:off x="2743200" y="212407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9655" name="Line 23"/>
          <p:cNvSpPr>
            <a:spLocks noChangeShapeType="1"/>
          </p:cNvSpPr>
          <p:nvPr/>
        </p:nvSpPr>
        <p:spPr bwMode="auto">
          <a:xfrm>
            <a:off x="2743200" y="273367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69656" name="Text Box 24"/>
          <p:cNvSpPr txBox="1">
            <a:spLocks noChangeArrowheads="1"/>
          </p:cNvSpPr>
          <p:nvPr/>
        </p:nvSpPr>
        <p:spPr bwMode="auto">
          <a:xfrm>
            <a:off x="2133600" y="2124075"/>
            <a:ext cx="304800" cy="466725"/>
          </a:xfrm>
          <a:prstGeom prst="rect">
            <a:avLst/>
          </a:prstGeom>
          <a:noFill/>
          <a:ln w="9525">
            <a:solidFill>
              <a:schemeClr val="bg1"/>
            </a:solidFill>
            <a:miter lim="800000"/>
            <a:headEnd/>
            <a:tailEnd/>
          </a:ln>
          <a:effectLst/>
        </p:spPr>
        <p:txBody>
          <a:bodyPr>
            <a:spAutoFit/>
          </a:bodyPr>
          <a:lstStyle/>
          <a:p>
            <a:pPr algn="l"/>
            <a:r>
              <a:rPr lang="en-US" altLang="zh-CN" sz="2400"/>
              <a:t>0</a:t>
            </a:r>
            <a:endParaRPr lang="en-US" altLang="zh-CN" sz="2400" baseline="-25000"/>
          </a:p>
        </p:txBody>
      </p:sp>
      <p:sp>
        <p:nvSpPr>
          <p:cNvPr id="69657" name="Line 25"/>
          <p:cNvSpPr>
            <a:spLocks noChangeShapeType="1"/>
          </p:cNvSpPr>
          <p:nvPr/>
        </p:nvSpPr>
        <p:spPr bwMode="auto">
          <a:xfrm>
            <a:off x="1143000" y="3114675"/>
            <a:ext cx="304800" cy="0"/>
          </a:xfrm>
          <a:prstGeom prst="line">
            <a:avLst/>
          </a:prstGeom>
          <a:noFill/>
          <a:ln w="9525">
            <a:solidFill>
              <a:srgbClr val="800080"/>
            </a:solidFill>
            <a:miter lim="800000"/>
            <a:headEnd/>
            <a:tailEnd type="triangle" w="med" len="med"/>
          </a:ln>
          <a:effectLst/>
        </p:spPr>
        <p:txBody>
          <a:bodyPr wrap="none"/>
          <a:lstStyle/>
          <a:p>
            <a:endParaRPr lang="zh-CN" altLang="en-US"/>
          </a:p>
        </p:txBody>
      </p:sp>
      <p:sp>
        <p:nvSpPr>
          <p:cNvPr id="69658" name="Text Box 26"/>
          <p:cNvSpPr txBox="1">
            <a:spLocks noChangeArrowheads="1"/>
          </p:cNvSpPr>
          <p:nvPr/>
        </p:nvSpPr>
        <p:spPr bwMode="auto">
          <a:xfrm>
            <a:off x="1981200" y="2809875"/>
            <a:ext cx="685800" cy="466725"/>
          </a:xfrm>
          <a:prstGeom prst="rect">
            <a:avLst/>
          </a:prstGeom>
          <a:noFill/>
          <a:ln w="9525">
            <a:solidFill>
              <a:schemeClr val="bg1"/>
            </a:solidFill>
            <a:miter lim="800000"/>
            <a:headEnd/>
            <a:tailEnd/>
          </a:ln>
          <a:effectLst/>
        </p:spPr>
        <p:txBody>
          <a:bodyPr>
            <a:spAutoFit/>
          </a:bodyPr>
          <a:lstStyle/>
          <a:p>
            <a:pPr algn="l"/>
            <a:r>
              <a:rPr lang="en-US" altLang="zh-CN" sz="2400"/>
              <a:t>{ q }</a:t>
            </a:r>
            <a:endParaRPr lang="en-US" altLang="zh-CN" sz="2400" baseline="-25000"/>
          </a:p>
        </p:txBody>
      </p:sp>
      <p:sp>
        <p:nvSpPr>
          <p:cNvPr id="69659" name="Text Box 27"/>
          <p:cNvSpPr txBox="1">
            <a:spLocks noChangeArrowheads="1"/>
          </p:cNvSpPr>
          <p:nvPr/>
        </p:nvSpPr>
        <p:spPr bwMode="auto">
          <a:xfrm>
            <a:off x="3048000" y="280987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9660" name="Text Box 28"/>
          <p:cNvSpPr txBox="1">
            <a:spLocks noChangeArrowheads="1"/>
          </p:cNvSpPr>
          <p:nvPr/>
        </p:nvSpPr>
        <p:spPr bwMode="auto">
          <a:xfrm>
            <a:off x="1981200" y="3267075"/>
            <a:ext cx="609600" cy="466725"/>
          </a:xfrm>
          <a:prstGeom prst="rect">
            <a:avLst/>
          </a:prstGeom>
          <a:noFill/>
          <a:ln w="9525">
            <a:solidFill>
              <a:schemeClr val="bg1"/>
            </a:solidFill>
            <a:miter lim="800000"/>
            <a:headEnd/>
            <a:tailEnd/>
          </a:ln>
          <a:effectLst/>
        </p:spPr>
        <p:txBody>
          <a:bodyPr>
            <a:spAutoFit/>
          </a:bodyPr>
          <a:lstStyle/>
          <a:p>
            <a:pPr algn="l"/>
            <a:r>
              <a:rPr lang="en-US" altLang="zh-CN" sz="2400"/>
              <a:t>{ q }</a:t>
            </a:r>
          </a:p>
        </p:txBody>
      </p:sp>
      <p:sp>
        <p:nvSpPr>
          <p:cNvPr id="69661" name="Text Box 29"/>
          <p:cNvSpPr txBox="1">
            <a:spLocks noChangeArrowheads="1"/>
          </p:cNvSpPr>
          <p:nvPr/>
        </p:nvSpPr>
        <p:spPr bwMode="auto">
          <a:xfrm>
            <a:off x="2057400" y="372427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9662" name="Text Box 30"/>
          <p:cNvSpPr txBox="1">
            <a:spLocks noChangeArrowheads="1"/>
          </p:cNvSpPr>
          <p:nvPr/>
        </p:nvSpPr>
        <p:spPr bwMode="auto">
          <a:xfrm>
            <a:off x="2819400" y="3257550"/>
            <a:ext cx="914400" cy="466725"/>
          </a:xfrm>
          <a:prstGeom prst="rect">
            <a:avLst/>
          </a:prstGeom>
          <a:noFill/>
          <a:ln w="9525">
            <a:solidFill>
              <a:schemeClr val="bg1"/>
            </a:solidFill>
            <a:miter lim="800000"/>
            <a:headEnd/>
            <a:tailEnd/>
          </a:ln>
          <a:effectLst/>
        </p:spPr>
        <p:txBody>
          <a:bodyPr>
            <a:spAutoFit/>
          </a:bodyPr>
          <a:lstStyle/>
          <a:p>
            <a:pPr algn="l"/>
            <a:r>
              <a:rPr lang="en-US" altLang="zh-CN" sz="2400"/>
              <a:t>{ q</a:t>
            </a:r>
            <a:r>
              <a:rPr lang="en-US" altLang="zh-CN" sz="2400">
                <a:latin typeface="Arial" pitchFamily="34" charset="0"/>
              </a:rPr>
              <a:t>, r</a:t>
            </a:r>
            <a:r>
              <a:rPr lang="en-US" altLang="zh-CN" sz="2400"/>
              <a:t> }</a:t>
            </a:r>
          </a:p>
        </p:txBody>
      </p:sp>
      <p:sp>
        <p:nvSpPr>
          <p:cNvPr id="69663" name="Text Box 31"/>
          <p:cNvSpPr txBox="1">
            <a:spLocks noChangeArrowheads="1"/>
          </p:cNvSpPr>
          <p:nvPr/>
        </p:nvSpPr>
        <p:spPr bwMode="auto">
          <a:xfrm>
            <a:off x="3048000" y="372427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9664" name="Text Box 32"/>
          <p:cNvSpPr txBox="1">
            <a:spLocks noChangeArrowheads="1"/>
          </p:cNvSpPr>
          <p:nvPr/>
        </p:nvSpPr>
        <p:spPr bwMode="auto">
          <a:xfrm>
            <a:off x="3048000" y="2114550"/>
            <a:ext cx="304800" cy="466725"/>
          </a:xfrm>
          <a:prstGeom prst="rect">
            <a:avLst/>
          </a:prstGeom>
          <a:noFill/>
          <a:ln w="9525">
            <a:solidFill>
              <a:schemeClr val="bg1"/>
            </a:solidFill>
            <a:miter lim="800000"/>
            <a:headEnd/>
            <a:tailEnd/>
          </a:ln>
          <a:effectLst/>
        </p:spPr>
        <p:txBody>
          <a:bodyPr>
            <a:spAutoFit/>
          </a:bodyPr>
          <a:lstStyle/>
          <a:p>
            <a:pPr algn="l"/>
            <a:r>
              <a:rPr lang="en-US" altLang="zh-CN" sz="2400"/>
              <a:t>1</a:t>
            </a:r>
            <a:endParaRPr lang="en-US" altLang="zh-CN" sz="2400" baseline="-25000"/>
          </a:p>
        </p:txBody>
      </p:sp>
      <p:sp>
        <p:nvSpPr>
          <p:cNvPr id="69668" name="Line 36"/>
          <p:cNvSpPr>
            <a:spLocks noChangeShapeType="1"/>
          </p:cNvSpPr>
          <p:nvPr/>
        </p:nvSpPr>
        <p:spPr bwMode="auto">
          <a:xfrm>
            <a:off x="4876800" y="2667000"/>
            <a:ext cx="3581400" cy="9525"/>
          </a:xfrm>
          <a:prstGeom prst="line">
            <a:avLst/>
          </a:prstGeom>
          <a:noFill/>
          <a:ln w="9525">
            <a:solidFill>
              <a:schemeClr val="tx1"/>
            </a:solidFill>
            <a:miter lim="800000"/>
            <a:headEnd/>
            <a:tailEnd/>
          </a:ln>
          <a:effectLst/>
        </p:spPr>
        <p:txBody>
          <a:bodyPr wrap="none"/>
          <a:lstStyle/>
          <a:p>
            <a:endParaRPr lang="zh-CN" altLang="en-US"/>
          </a:p>
        </p:txBody>
      </p:sp>
      <p:sp>
        <p:nvSpPr>
          <p:cNvPr id="69669" name="Line 37"/>
          <p:cNvSpPr>
            <a:spLocks noChangeShapeType="1"/>
          </p:cNvSpPr>
          <p:nvPr/>
        </p:nvSpPr>
        <p:spPr bwMode="auto">
          <a:xfrm>
            <a:off x="4876800" y="2743200"/>
            <a:ext cx="3581400" cy="0"/>
          </a:xfrm>
          <a:prstGeom prst="line">
            <a:avLst/>
          </a:prstGeom>
          <a:noFill/>
          <a:ln w="9525">
            <a:solidFill>
              <a:schemeClr val="tx1"/>
            </a:solidFill>
            <a:miter lim="800000"/>
            <a:headEnd/>
            <a:tailEnd/>
          </a:ln>
          <a:effectLst/>
        </p:spPr>
        <p:txBody>
          <a:bodyPr wrap="none"/>
          <a:lstStyle/>
          <a:p>
            <a:endParaRPr lang="zh-CN" altLang="en-US"/>
          </a:p>
        </p:txBody>
      </p:sp>
      <p:sp>
        <p:nvSpPr>
          <p:cNvPr id="69670" name="Line 38"/>
          <p:cNvSpPr>
            <a:spLocks noChangeShapeType="1"/>
          </p:cNvSpPr>
          <p:nvPr/>
        </p:nvSpPr>
        <p:spPr bwMode="auto">
          <a:xfrm>
            <a:off x="6400800" y="214312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9671" name="Line 39"/>
          <p:cNvSpPr>
            <a:spLocks noChangeShapeType="1"/>
          </p:cNvSpPr>
          <p:nvPr/>
        </p:nvSpPr>
        <p:spPr bwMode="auto">
          <a:xfrm>
            <a:off x="6400800" y="2752725"/>
            <a:ext cx="0" cy="3438525"/>
          </a:xfrm>
          <a:prstGeom prst="line">
            <a:avLst/>
          </a:prstGeom>
          <a:noFill/>
          <a:ln w="9525">
            <a:solidFill>
              <a:srgbClr val="800080"/>
            </a:solidFill>
            <a:miter lim="800000"/>
            <a:headEnd/>
            <a:tailEnd/>
          </a:ln>
          <a:effectLst/>
        </p:spPr>
        <p:txBody>
          <a:bodyPr wrap="none"/>
          <a:lstStyle/>
          <a:p>
            <a:endParaRPr lang="zh-CN" altLang="en-US"/>
          </a:p>
        </p:txBody>
      </p:sp>
      <p:sp>
        <p:nvSpPr>
          <p:cNvPr id="69672" name="Line 40"/>
          <p:cNvSpPr>
            <a:spLocks noChangeShapeType="1"/>
          </p:cNvSpPr>
          <p:nvPr/>
        </p:nvSpPr>
        <p:spPr bwMode="auto">
          <a:xfrm>
            <a:off x="6477000" y="214312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9673" name="Line 41"/>
          <p:cNvSpPr>
            <a:spLocks noChangeShapeType="1"/>
          </p:cNvSpPr>
          <p:nvPr/>
        </p:nvSpPr>
        <p:spPr bwMode="auto">
          <a:xfrm>
            <a:off x="6477000" y="2752725"/>
            <a:ext cx="0" cy="3438525"/>
          </a:xfrm>
          <a:prstGeom prst="line">
            <a:avLst/>
          </a:prstGeom>
          <a:noFill/>
          <a:ln w="9525">
            <a:solidFill>
              <a:srgbClr val="800080"/>
            </a:solidFill>
            <a:miter lim="800000"/>
            <a:headEnd/>
            <a:tailEnd/>
          </a:ln>
          <a:effectLst/>
        </p:spPr>
        <p:txBody>
          <a:bodyPr wrap="none"/>
          <a:lstStyle/>
          <a:p>
            <a:endParaRPr lang="zh-CN" altLang="en-US"/>
          </a:p>
        </p:txBody>
      </p:sp>
      <p:sp>
        <p:nvSpPr>
          <p:cNvPr id="69674" name="Line 42"/>
          <p:cNvSpPr>
            <a:spLocks noChangeShapeType="1"/>
          </p:cNvSpPr>
          <p:nvPr/>
        </p:nvSpPr>
        <p:spPr bwMode="auto">
          <a:xfrm>
            <a:off x="7391400" y="214312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69675" name="Line 43"/>
          <p:cNvSpPr>
            <a:spLocks noChangeShapeType="1"/>
          </p:cNvSpPr>
          <p:nvPr/>
        </p:nvSpPr>
        <p:spPr bwMode="auto">
          <a:xfrm>
            <a:off x="7391400" y="2752725"/>
            <a:ext cx="0" cy="3438525"/>
          </a:xfrm>
          <a:prstGeom prst="line">
            <a:avLst/>
          </a:prstGeom>
          <a:noFill/>
          <a:ln w="9525">
            <a:solidFill>
              <a:srgbClr val="800080"/>
            </a:solidFill>
            <a:miter lim="800000"/>
            <a:headEnd/>
            <a:tailEnd/>
          </a:ln>
          <a:effectLst/>
        </p:spPr>
        <p:txBody>
          <a:bodyPr wrap="none"/>
          <a:lstStyle/>
          <a:p>
            <a:endParaRPr lang="zh-CN" altLang="en-US"/>
          </a:p>
        </p:txBody>
      </p:sp>
      <p:sp>
        <p:nvSpPr>
          <p:cNvPr id="69676" name="Text Box 44"/>
          <p:cNvSpPr txBox="1">
            <a:spLocks noChangeArrowheads="1"/>
          </p:cNvSpPr>
          <p:nvPr/>
        </p:nvSpPr>
        <p:spPr bwMode="auto">
          <a:xfrm>
            <a:off x="6705600" y="2143125"/>
            <a:ext cx="304800" cy="466725"/>
          </a:xfrm>
          <a:prstGeom prst="rect">
            <a:avLst/>
          </a:prstGeom>
          <a:noFill/>
          <a:ln w="9525">
            <a:solidFill>
              <a:schemeClr val="bg1"/>
            </a:solidFill>
            <a:miter lim="800000"/>
            <a:headEnd/>
            <a:tailEnd/>
          </a:ln>
          <a:effectLst/>
        </p:spPr>
        <p:txBody>
          <a:bodyPr>
            <a:spAutoFit/>
          </a:bodyPr>
          <a:lstStyle/>
          <a:p>
            <a:pPr algn="l"/>
            <a:r>
              <a:rPr lang="en-US" altLang="zh-CN" sz="2400"/>
              <a:t>0</a:t>
            </a:r>
            <a:endParaRPr lang="en-US" altLang="zh-CN" sz="2400" baseline="-25000"/>
          </a:p>
        </p:txBody>
      </p:sp>
      <p:sp>
        <p:nvSpPr>
          <p:cNvPr id="69677" name="Line 45"/>
          <p:cNvSpPr>
            <a:spLocks noChangeShapeType="1"/>
          </p:cNvSpPr>
          <p:nvPr/>
        </p:nvSpPr>
        <p:spPr bwMode="auto">
          <a:xfrm>
            <a:off x="5257800" y="3524250"/>
            <a:ext cx="304800" cy="0"/>
          </a:xfrm>
          <a:prstGeom prst="line">
            <a:avLst/>
          </a:prstGeom>
          <a:noFill/>
          <a:ln w="9525">
            <a:solidFill>
              <a:srgbClr val="800080"/>
            </a:solidFill>
            <a:miter lim="800000"/>
            <a:headEnd/>
            <a:tailEnd type="triangle" w="med" len="med"/>
          </a:ln>
          <a:effectLst/>
        </p:spPr>
        <p:txBody>
          <a:bodyPr wrap="none"/>
          <a:lstStyle/>
          <a:p>
            <a:endParaRPr lang="zh-CN" altLang="en-US"/>
          </a:p>
        </p:txBody>
      </p:sp>
      <p:sp>
        <p:nvSpPr>
          <p:cNvPr id="69679" name="Text Box 47"/>
          <p:cNvSpPr txBox="1">
            <a:spLocks noChangeArrowheads="1"/>
          </p:cNvSpPr>
          <p:nvPr/>
        </p:nvSpPr>
        <p:spPr bwMode="auto">
          <a:xfrm>
            <a:off x="7772400" y="2819400"/>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9680" name="Text Box 48"/>
          <p:cNvSpPr txBox="1">
            <a:spLocks noChangeArrowheads="1"/>
          </p:cNvSpPr>
          <p:nvPr/>
        </p:nvSpPr>
        <p:spPr bwMode="auto">
          <a:xfrm>
            <a:off x="6553200" y="3286125"/>
            <a:ext cx="609600" cy="466725"/>
          </a:xfrm>
          <a:prstGeom prst="rect">
            <a:avLst/>
          </a:prstGeom>
          <a:noFill/>
          <a:ln w="9525">
            <a:solidFill>
              <a:schemeClr val="bg1"/>
            </a:solidFill>
            <a:miter lim="800000"/>
            <a:headEnd/>
            <a:tailEnd/>
          </a:ln>
          <a:effectLst/>
        </p:spPr>
        <p:txBody>
          <a:bodyPr>
            <a:spAutoFit/>
          </a:bodyPr>
          <a:lstStyle/>
          <a:p>
            <a:pPr algn="l"/>
            <a:r>
              <a:rPr lang="en-US" altLang="zh-CN" sz="2400"/>
              <a:t>{ q }</a:t>
            </a:r>
          </a:p>
        </p:txBody>
      </p:sp>
      <p:sp>
        <p:nvSpPr>
          <p:cNvPr id="69684" name="Text Box 52"/>
          <p:cNvSpPr txBox="1">
            <a:spLocks noChangeArrowheads="1"/>
          </p:cNvSpPr>
          <p:nvPr/>
        </p:nvSpPr>
        <p:spPr bwMode="auto">
          <a:xfrm>
            <a:off x="7772400" y="2133600"/>
            <a:ext cx="304800" cy="466725"/>
          </a:xfrm>
          <a:prstGeom prst="rect">
            <a:avLst/>
          </a:prstGeom>
          <a:noFill/>
          <a:ln w="9525">
            <a:solidFill>
              <a:schemeClr val="bg1"/>
            </a:solidFill>
            <a:miter lim="800000"/>
            <a:headEnd/>
            <a:tailEnd/>
          </a:ln>
          <a:effectLst/>
        </p:spPr>
        <p:txBody>
          <a:bodyPr>
            <a:spAutoFit/>
          </a:bodyPr>
          <a:lstStyle/>
          <a:p>
            <a:pPr algn="l"/>
            <a:r>
              <a:rPr lang="en-US" altLang="zh-CN" sz="2400"/>
              <a:t>1</a:t>
            </a:r>
            <a:endParaRPr lang="en-US" altLang="zh-CN" sz="2400" baseline="-25000"/>
          </a:p>
        </p:txBody>
      </p:sp>
      <p:sp>
        <p:nvSpPr>
          <p:cNvPr id="69685" name="Text Box 53"/>
          <p:cNvSpPr txBox="1">
            <a:spLocks noChangeArrowheads="1"/>
          </p:cNvSpPr>
          <p:nvPr/>
        </p:nvSpPr>
        <p:spPr bwMode="auto">
          <a:xfrm>
            <a:off x="5867400" y="2838450"/>
            <a:ext cx="4572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9686" name="Text Box 54"/>
          <p:cNvSpPr txBox="1">
            <a:spLocks noChangeArrowheads="1"/>
          </p:cNvSpPr>
          <p:nvPr/>
        </p:nvSpPr>
        <p:spPr bwMode="auto">
          <a:xfrm>
            <a:off x="5562600" y="3295650"/>
            <a:ext cx="685800" cy="466725"/>
          </a:xfrm>
          <a:prstGeom prst="rect">
            <a:avLst/>
          </a:prstGeom>
          <a:noFill/>
          <a:ln w="9525">
            <a:solidFill>
              <a:schemeClr val="bg1"/>
            </a:solidFill>
            <a:miter lim="800000"/>
            <a:headEnd/>
            <a:tailEnd/>
          </a:ln>
          <a:effectLst/>
        </p:spPr>
        <p:txBody>
          <a:bodyPr>
            <a:spAutoFit/>
          </a:bodyPr>
          <a:lstStyle/>
          <a:p>
            <a:pPr algn="l"/>
            <a:r>
              <a:rPr lang="en-US" altLang="zh-CN" sz="2400"/>
              <a:t>{ p }</a:t>
            </a:r>
            <a:endParaRPr lang="en-US" altLang="zh-CN" sz="2400" baseline="-25000"/>
          </a:p>
        </p:txBody>
      </p:sp>
      <p:sp>
        <p:nvSpPr>
          <p:cNvPr id="69687" name="Text Box 55"/>
          <p:cNvSpPr txBox="1">
            <a:spLocks noChangeArrowheads="1"/>
          </p:cNvSpPr>
          <p:nvPr/>
        </p:nvSpPr>
        <p:spPr bwMode="auto">
          <a:xfrm>
            <a:off x="5562600" y="3743325"/>
            <a:ext cx="685800" cy="466725"/>
          </a:xfrm>
          <a:prstGeom prst="rect">
            <a:avLst/>
          </a:prstGeom>
          <a:noFill/>
          <a:ln w="9525">
            <a:solidFill>
              <a:schemeClr val="bg1"/>
            </a:solidFill>
            <a:miter lim="800000"/>
            <a:headEnd/>
            <a:tailEnd/>
          </a:ln>
          <a:effectLst/>
        </p:spPr>
        <p:txBody>
          <a:bodyPr>
            <a:spAutoFit/>
          </a:bodyPr>
          <a:lstStyle/>
          <a:p>
            <a:pPr algn="l"/>
            <a:r>
              <a:rPr lang="en-US" altLang="zh-CN" sz="2400"/>
              <a:t>{ q }</a:t>
            </a:r>
            <a:endParaRPr lang="en-US" altLang="zh-CN" sz="2400" baseline="-25000"/>
          </a:p>
        </p:txBody>
      </p:sp>
      <p:sp>
        <p:nvSpPr>
          <p:cNvPr id="69688" name="Text Box 56"/>
          <p:cNvSpPr txBox="1">
            <a:spLocks noChangeArrowheads="1"/>
          </p:cNvSpPr>
          <p:nvPr/>
        </p:nvSpPr>
        <p:spPr bwMode="auto">
          <a:xfrm>
            <a:off x="5410200" y="4133850"/>
            <a:ext cx="8382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 </a:t>
            </a:r>
            <a:r>
              <a:rPr lang="en-US" altLang="zh-CN" sz="2400"/>
              <a:t>{ r }</a:t>
            </a:r>
          </a:p>
        </p:txBody>
      </p:sp>
      <p:sp>
        <p:nvSpPr>
          <p:cNvPr id="69689" name="Text Box 57"/>
          <p:cNvSpPr txBox="1">
            <a:spLocks noChangeArrowheads="1"/>
          </p:cNvSpPr>
          <p:nvPr/>
        </p:nvSpPr>
        <p:spPr bwMode="auto">
          <a:xfrm>
            <a:off x="5257800" y="4514850"/>
            <a:ext cx="990600" cy="466725"/>
          </a:xfrm>
          <a:prstGeom prst="rect">
            <a:avLst/>
          </a:prstGeom>
          <a:noFill/>
          <a:ln w="9525">
            <a:solidFill>
              <a:schemeClr val="bg1"/>
            </a:solidFill>
            <a:miter lim="800000"/>
            <a:headEnd/>
            <a:tailEnd/>
          </a:ln>
          <a:effectLst/>
        </p:spPr>
        <p:txBody>
          <a:bodyPr>
            <a:spAutoFit/>
          </a:bodyPr>
          <a:lstStyle/>
          <a:p>
            <a:pPr algn="l"/>
            <a:r>
              <a:rPr lang="en-US" altLang="zh-CN" sz="2400"/>
              <a:t>{ p</a:t>
            </a:r>
            <a:r>
              <a:rPr lang="en-US" altLang="zh-CN" sz="2400">
                <a:latin typeface="Arial" pitchFamily="34" charset="0"/>
              </a:rPr>
              <a:t>, </a:t>
            </a:r>
            <a:r>
              <a:rPr lang="en-US" altLang="zh-CN" sz="2400"/>
              <a:t>q }</a:t>
            </a:r>
          </a:p>
        </p:txBody>
      </p:sp>
      <p:sp>
        <p:nvSpPr>
          <p:cNvPr id="69690" name="Text Box 58"/>
          <p:cNvSpPr txBox="1">
            <a:spLocks noChangeArrowheads="1"/>
          </p:cNvSpPr>
          <p:nvPr/>
        </p:nvSpPr>
        <p:spPr bwMode="auto">
          <a:xfrm>
            <a:off x="5105400" y="4895850"/>
            <a:ext cx="10668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a:t>
            </a:r>
            <a:r>
              <a:rPr lang="en-US" altLang="zh-CN" sz="2400"/>
              <a:t>{ p</a:t>
            </a:r>
            <a:r>
              <a:rPr lang="en-US" altLang="zh-CN" sz="2400">
                <a:latin typeface="Arial" pitchFamily="34" charset="0"/>
              </a:rPr>
              <a:t>, </a:t>
            </a:r>
            <a:r>
              <a:rPr lang="en-US" altLang="zh-CN" sz="2400"/>
              <a:t>r</a:t>
            </a:r>
            <a:r>
              <a:rPr lang="en-US" altLang="zh-CN" sz="2400">
                <a:latin typeface="Arial" pitchFamily="34" charset="0"/>
              </a:rPr>
              <a:t> </a:t>
            </a:r>
            <a:r>
              <a:rPr lang="en-US" altLang="zh-CN" sz="2400"/>
              <a:t>}</a:t>
            </a:r>
          </a:p>
        </p:txBody>
      </p:sp>
      <p:sp>
        <p:nvSpPr>
          <p:cNvPr id="69691" name="Text Box 59"/>
          <p:cNvSpPr txBox="1">
            <a:spLocks noChangeArrowheads="1"/>
          </p:cNvSpPr>
          <p:nvPr/>
        </p:nvSpPr>
        <p:spPr bwMode="auto">
          <a:xfrm>
            <a:off x="5105400" y="5276850"/>
            <a:ext cx="10668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a:t>
            </a:r>
            <a:r>
              <a:rPr lang="en-US" altLang="zh-CN" sz="2400"/>
              <a:t>{ q</a:t>
            </a:r>
            <a:r>
              <a:rPr lang="en-US" altLang="zh-CN" sz="2400">
                <a:latin typeface="Arial" pitchFamily="34" charset="0"/>
              </a:rPr>
              <a:t>, </a:t>
            </a:r>
            <a:r>
              <a:rPr lang="en-US" altLang="zh-CN" sz="2400"/>
              <a:t>r</a:t>
            </a:r>
            <a:r>
              <a:rPr lang="en-US" altLang="zh-CN" sz="2400">
                <a:latin typeface="Arial" pitchFamily="34" charset="0"/>
              </a:rPr>
              <a:t> </a:t>
            </a:r>
            <a:r>
              <a:rPr lang="en-US" altLang="zh-CN" sz="2400"/>
              <a:t>}</a:t>
            </a:r>
          </a:p>
        </p:txBody>
      </p:sp>
      <p:sp>
        <p:nvSpPr>
          <p:cNvPr id="69692" name="Text Box 60"/>
          <p:cNvSpPr txBox="1">
            <a:spLocks noChangeArrowheads="1"/>
          </p:cNvSpPr>
          <p:nvPr/>
        </p:nvSpPr>
        <p:spPr bwMode="auto">
          <a:xfrm>
            <a:off x="4800600" y="5648325"/>
            <a:ext cx="14478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a:t>
            </a:r>
            <a:r>
              <a:rPr lang="en-US" altLang="zh-CN" sz="2400"/>
              <a:t>{ p</a:t>
            </a:r>
            <a:r>
              <a:rPr lang="en-US" altLang="zh-CN" sz="2400">
                <a:latin typeface="Arial" pitchFamily="34" charset="0"/>
              </a:rPr>
              <a:t>, </a:t>
            </a:r>
            <a:r>
              <a:rPr lang="en-US" altLang="zh-CN" sz="2400"/>
              <a:t>q</a:t>
            </a:r>
            <a:r>
              <a:rPr lang="en-US" altLang="zh-CN" sz="2400">
                <a:latin typeface="Arial" pitchFamily="34" charset="0"/>
              </a:rPr>
              <a:t>, </a:t>
            </a:r>
            <a:r>
              <a:rPr lang="en-US" altLang="zh-CN" sz="2400"/>
              <a:t>r</a:t>
            </a:r>
            <a:r>
              <a:rPr lang="en-US" altLang="zh-CN" sz="2400">
                <a:latin typeface="Arial" pitchFamily="34" charset="0"/>
              </a:rPr>
              <a:t> </a:t>
            </a:r>
            <a:r>
              <a:rPr lang="en-US" altLang="zh-CN" sz="2400"/>
              <a:t>}</a:t>
            </a:r>
          </a:p>
        </p:txBody>
      </p:sp>
      <p:sp>
        <p:nvSpPr>
          <p:cNvPr id="69693" name="Text Box 61"/>
          <p:cNvSpPr txBox="1">
            <a:spLocks noChangeArrowheads="1"/>
          </p:cNvSpPr>
          <p:nvPr/>
        </p:nvSpPr>
        <p:spPr bwMode="auto">
          <a:xfrm>
            <a:off x="6705600" y="282892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9694" name="Text Box 62"/>
          <p:cNvSpPr txBox="1">
            <a:spLocks noChangeArrowheads="1"/>
          </p:cNvSpPr>
          <p:nvPr/>
        </p:nvSpPr>
        <p:spPr bwMode="auto">
          <a:xfrm>
            <a:off x="7772400" y="328612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9695" name="Text Box 63"/>
          <p:cNvSpPr txBox="1">
            <a:spLocks noChangeArrowheads="1"/>
          </p:cNvSpPr>
          <p:nvPr/>
        </p:nvSpPr>
        <p:spPr bwMode="auto">
          <a:xfrm>
            <a:off x="6553200" y="3743325"/>
            <a:ext cx="609600" cy="466725"/>
          </a:xfrm>
          <a:prstGeom prst="rect">
            <a:avLst/>
          </a:prstGeom>
          <a:noFill/>
          <a:ln w="9525">
            <a:solidFill>
              <a:schemeClr val="bg1"/>
            </a:solidFill>
            <a:miter lim="800000"/>
            <a:headEnd/>
            <a:tailEnd/>
          </a:ln>
          <a:effectLst/>
        </p:spPr>
        <p:txBody>
          <a:bodyPr>
            <a:spAutoFit/>
          </a:bodyPr>
          <a:lstStyle/>
          <a:p>
            <a:pPr algn="l"/>
            <a:r>
              <a:rPr lang="en-US" altLang="zh-CN" sz="2400"/>
              <a:t>{ q }</a:t>
            </a:r>
          </a:p>
        </p:txBody>
      </p:sp>
      <p:sp>
        <p:nvSpPr>
          <p:cNvPr id="69696" name="Text Box 64"/>
          <p:cNvSpPr txBox="1">
            <a:spLocks noChangeArrowheads="1"/>
          </p:cNvSpPr>
          <p:nvPr/>
        </p:nvSpPr>
        <p:spPr bwMode="auto">
          <a:xfrm>
            <a:off x="7543800" y="3743325"/>
            <a:ext cx="914400" cy="466725"/>
          </a:xfrm>
          <a:prstGeom prst="rect">
            <a:avLst/>
          </a:prstGeom>
          <a:noFill/>
          <a:ln w="9525">
            <a:solidFill>
              <a:schemeClr val="bg1"/>
            </a:solidFill>
            <a:miter lim="800000"/>
            <a:headEnd/>
            <a:tailEnd/>
          </a:ln>
          <a:effectLst/>
        </p:spPr>
        <p:txBody>
          <a:bodyPr>
            <a:spAutoFit/>
          </a:bodyPr>
          <a:lstStyle/>
          <a:p>
            <a:pPr algn="l"/>
            <a:r>
              <a:rPr lang="en-US" altLang="zh-CN" sz="2400"/>
              <a:t>{ q</a:t>
            </a:r>
            <a:r>
              <a:rPr lang="en-US" altLang="zh-CN" sz="2400">
                <a:latin typeface="Arial" pitchFamily="34" charset="0"/>
              </a:rPr>
              <a:t>, </a:t>
            </a:r>
            <a:r>
              <a:rPr lang="en-US" altLang="zh-CN" sz="2400"/>
              <a:t>r }</a:t>
            </a:r>
          </a:p>
        </p:txBody>
      </p:sp>
      <p:sp>
        <p:nvSpPr>
          <p:cNvPr id="69697" name="Text Box 65"/>
          <p:cNvSpPr txBox="1">
            <a:spLocks noChangeArrowheads="1"/>
          </p:cNvSpPr>
          <p:nvPr/>
        </p:nvSpPr>
        <p:spPr bwMode="auto">
          <a:xfrm>
            <a:off x="6705600" y="412432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9698" name="Text Box 66"/>
          <p:cNvSpPr txBox="1">
            <a:spLocks noChangeArrowheads="1"/>
          </p:cNvSpPr>
          <p:nvPr/>
        </p:nvSpPr>
        <p:spPr bwMode="auto">
          <a:xfrm>
            <a:off x="7772400" y="4133850"/>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9699" name="Text Box 67"/>
          <p:cNvSpPr txBox="1">
            <a:spLocks noChangeArrowheads="1"/>
          </p:cNvSpPr>
          <p:nvPr/>
        </p:nvSpPr>
        <p:spPr bwMode="auto">
          <a:xfrm>
            <a:off x="6553200" y="4514850"/>
            <a:ext cx="609600" cy="466725"/>
          </a:xfrm>
          <a:prstGeom prst="rect">
            <a:avLst/>
          </a:prstGeom>
          <a:noFill/>
          <a:ln w="9525">
            <a:solidFill>
              <a:schemeClr val="bg1"/>
            </a:solidFill>
            <a:miter lim="800000"/>
            <a:headEnd/>
            <a:tailEnd/>
          </a:ln>
          <a:effectLst/>
        </p:spPr>
        <p:txBody>
          <a:bodyPr>
            <a:spAutoFit/>
          </a:bodyPr>
          <a:lstStyle/>
          <a:p>
            <a:pPr algn="l"/>
            <a:r>
              <a:rPr lang="en-US" altLang="zh-CN" sz="2400"/>
              <a:t>{ q }</a:t>
            </a:r>
          </a:p>
        </p:txBody>
      </p:sp>
      <p:sp>
        <p:nvSpPr>
          <p:cNvPr id="69700" name="Text Box 68"/>
          <p:cNvSpPr txBox="1">
            <a:spLocks noChangeArrowheads="1"/>
          </p:cNvSpPr>
          <p:nvPr/>
        </p:nvSpPr>
        <p:spPr bwMode="auto">
          <a:xfrm>
            <a:off x="7543800" y="4514850"/>
            <a:ext cx="914400" cy="466725"/>
          </a:xfrm>
          <a:prstGeom prst="rect">
            <a:avLst/>
          </a:prstGeom>
          <a:noFill/>
          <a:ln w="9525">
            <a:solidFill>
              <a:schemeClr val="bg1"/>
            </a:solidFill>
            <a:miter lim="800000"/>
            <a:headEnd/>
            <a:tailEnd/>
          </a:ln>
          <a:effectLst/>
        </p:spPr>
        <p:txBody>
          <a:bodyPr>
            <a:spAutoFit/>
          </a:bodyPr>
          <a:lstStyle/>
          <a:p>
            <a:pPr algn="l"/>
            <a:r>
              <a:rPr lang="en-US" altLang="zh-CN" sz="2400"/>
              <a:t>{ q</a:t>
            </a:r>
            <a:r>
              <a:rPr lang="en-US" altLang="zh-CN" sz="2400">
                <a:latin typeface="Arial" pitchFamily="34" charset="0"/>
              </a:rPr>
              <a:t>, </a:t>
            </a:r>
            <a:r>
              <a:rPr lang="en-US" altLang="zh-CN" sz="2400"/>
              <a:t>r }</a:t>
            </a:r>
          </a:p>
        </p:txBody>
      </p:sp>
      <p:sp>
        <p:nvSpPr>
          <p:cNvPr id="69701" name="Text Box 69"/>
          <p:cNvSpPr txBox="1">
            <a:spLocks noChangeArrowheads="1"/>
          </p:cNvSpPr>
          <p:nvPr/>
        </p:nvSpPr>
        <p:spPr bwMode="auto">
          <a:xfrm>
            <a:off x="6553200" y="4895850"/>
            <a:ext cx="609600" cy="466725"/>
          </a:xfrm>
          <a:prstGeom prst="rect">
            <a:avLst/>
          </a:prstGeom>
          <a:noFill/>
          <a:ln w="9525">
            <a:solidFill>
              <a:schemeClr val="bg1"/>
            </a:solidFill>
            <a:miter lim="800000"/>
            <a:headEnd/>
            <a:tailEnd/>
          </a:ln>
          <a:effectLst/>
        </p:spPr>
        <p:txBody>
          <a:bodyPr>
            <a:spAutoFit/>
          </a:bodyPr>
          <a:lstStyle/>
          <a:p>
            <a:pPr algn="l"/>
            <a:r>
              <a:rPr lang="en-US" altLang="zh-CN" sz="2400"/>
              <a:t>{ q }</a:t>
            </a:r>
          </a:p>
        </p:txBody>
      </p:sp>
      <p:sp>
        <p:nvSpPr>
          <p:cNvPr id="69702" name="Text Box 70"/>
          <p:cNvSpPr txBox="1">
            <a:spLocks noChangeArrowheads="1"/>
          </p:cNvSpPr>
          <p:nvPr/>
        </p:nvSpPr>
        <p:spPr bwMode="auto">
          <a:xfrm>
            <a:off x="7772400" y="4895850"/>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69703" name="Text Box 71"/>
          <p:cNvSpPr txBox="1">
            <a:spLocks noChangeArrowheads="1"/>
          </p:cNvSpPr>
          <p:nvPr/>
        </p:nvSpPr>
        <p:spPr bwMode="auto">
          <a:xfrm>
            <a:off x="6553200" y="5276850"/>
            <a:ext cx="609600" cy="466725"/>
          </a:xfrm>
          <a:prstGeom prst="rect">
            <a:avLst/>
          </a:prstGeom>
          <a:noFill/>
          <a:ln w="9525">
            <a:solidFill>
              <a:schemeClr val="bg1"/>
            </a:solidFill>
            <a:miter lim="800000"/>
            <a:headEnd/>
            <a:tailEnd/>
          </a:ln>
          <a:effectLst/>
        </p:spPr>
        <p:txBody>
          <a:bodyPr>
            <a:spAutoFit/>
          </a:bodyPr>
          <a:lstStyle/>
          <a:p>
            <a:pPr algn="l"/>
            <a:r>
              <a:rPr lang="en-US" altLang="zh-CN" sz="2400"/>
              <a:t>{ q }</a:t>
            </a:r>
          </a:p>
        </p:txBody>
      </p:sp>
      <p:sp>
        <p:nvSpPr>
          <p:cNvPr id="69704" name="Text Box 72"/>
          <p:cNvSpPr txBox="1">
            <a:spLocks noChangeArrowheads="1"/>
          </p:cNvSpPr>
          <p:nvPr/>
        </p:nvSpPr>
        <p:spPr bwMode="auto">
          <a:xfrm>
            <a:off x="7543800" y="5276850"/>
            <a:ext cx="914400" cy="466725"/>
          </a:xfrm>
          <a:prstGeom prst="rect">
            <a:avLst/>
          </a:prstGeom>
          <a:noFill/>
          <a:ln w="9525">
            <a:solidFill>
              <a:schemeClr val="bg1"/>
            </a:solidFill>
            <a:miter lim="800000"/>
            <a:headEnd/>
            <a:tailEnd/>
          </a:ln>
          <a:effectLst/>
        </p:spPr>
        <p:txBody>
          <a:bodyPr>
            <a:spAutoFit/>
          </a:bodyPr>
          <a:lstStyle/>
          <a:p>
            <a:pPr algn="l"/>
            <a:r>
              <a:rPr lang="en-US" altLang="zh-CN" sz="2400"/>
              <a:t>{ q</a:t>
            </a:r>
            <a:r>
              <a:rPr lang="en-US" altLang="zh-CN" sz="2400">
                <a:latin typeface="Arial" pitchFamily="34" charset="0"/>
              </a:rPr>
              <a:t>, </a:t>
            </a:r>
            <a:r>
              <a:rPr lang="en-US" altLang="zh-CN" sz="2400"/>
              <a:t>r }</a:t>
            </a:r>
          </a:p>
        </p:txBody>
      </p:sp>
      <p:sp>
        <p:nvSpPr>
          <p:cNvPr id="69705" name="Text Box 73"/>
          <p:cNvSpPr txBox="1">
            <a:spLocks noChangeArrowheads="1"/>
          </p:cNvSpPr>
          <p:nvPr/>
        </p:nvSpPr>
        <p:spPr bwMode="auto">
          <a:xfrm>
            <a:off x="6553200" y="5657850"/>
            <a:ext cx="609600" cy="466725"/>
          </a:xfrm>
          <a:prstGeom prst="rect">
            <a:avLst/>
          </a:prstGeom>
          <a:noFill/>
          <a:ln w="9525">
            <a:solidFill>
              <a:schemeClr val="bg1"/>
            </a:solidFill>
            <a:miter lim="800000"/>
            <a:headEnd/>
            <a:tailEnd/>
          </a:ln>
          <a:effectLst/>
        </p:spPr>
        <p:txBody>
          <a:bodyPr>
            <a:spAutoFit/>
          </a:bodyPr>
          <a:lstStyle/>
          <a:p>
            <a:pPr algn="l"/>
            <a:r>
              <a:rPr lang="en-US" altLang="zh-CN" sz="2400"/>
              <a:t>{ q }</a:t>
            </a:r>
          </a:p>
        </p:txBody>
      </p:sp>
      <p:sp>
        <p:nvSpPr>
          <p:cNvPr id="69706" name="Text Box 74"/>
          <p:cNvSpPr txBox="1">
            <a:spLocks noChangeArrowheads="1"/>
          </p:cNvSpPr>
          <p:nvPr/>
        </p:nvSpPr>
        <p:spPr bwMode="auto">
          <a:xfrm>
            <a:off x="7543800" y="5657850"/>
            <a:ext cx="914400" cy="466725"/>
          </a:xfrm>
          <a:prstGeom prst="rect">
            <a:avLst/>
          </a:prstGeom>
          <a:noFill/>
          <a:ln w="9525">
            <a:solidFill>
              <a:schemeClr val="bg1"/>
            </a:solidFill>
            <a:miter lim="800000"/>
            <a:headEnd/>
            <a:tailEnd/>
          </a:ln>
          <a:effectLst/>
        </p:spPr>
        <p:txBody>
          <a:bodyPr>
            <a:spAutoFit/>
          </a:bodyPr>
          <a:lstStyle/>
          <a:p>
            <a:pPr algn="l"/>
            <a:r>
              <a:rPr lang="en-US" altLang="zh-CN" sz="2400"/>
              <a:t>{ q</a:t>
            </a:r>
            <a:r>
              <a:rPr lang="en-US" altLang="zh-CN" sz="2400">
                <a:latin typeface="Arial" pitchFamily="34" charset="0"/>
              </a:rPr>
              <a:t>, </a:t>
            </a:r>
            <a:r>
              <a:rPr lang="en-US" altLang="zh-CN" sz="2400"/>
              <a:t>r }</a:t>
            </a:r>
          </a:p>
        </p:txBody>
      </p:sp>
      <p:graphicFrame>
        <p:nvGraphicFramePr>
          <p:cNvPr id="69708" name="Object 76"/>
          <p:cNvGraphicFramePr>
            <a:graphicFrameLocks noChangeAspect="1"/>
          </p:cNvGraphicFramePr>
          <p:nvPr/>
        </p:nvGraphicFramePr>
        <p:xfrm>
          <a:off x="609600" y="4357688"/>
          <a:ext cx="4187825" cy="2043112"/>
        </p:xfrm>
        <a:graphic>
          <a:graphicData uri="http://schemas.openxmlformats.org/presentationml/2006/ole">
            <mc:AlternateContent xmlns:mc="http://schemas.openxmlformats.org/markup-compatibility/2006">
              <mc:Choice xmlns:v="urn:schemas-microsoft-com:vml" Requires="v">
                <p:oleObj spid="_x0000_s69784" name="VISIO" r:id="rId3" imgW="3806640" imgH="1857240" progId="Visio.Drawing.11">
                  <p:embed/>
                </p:oleObj>
              </mc:Choice>
              <mc:Fallback>
                <p:oleObj name="VISIO" r:id="rId3" imgW="3806640" imgH="1857240" progId="Visio.Drawing.11">
                  <p:embed/>
                  <p:pic>
                    <p:nvPicPr>
                      <p:cNvPr id="0" name="Picture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357688"/>
                        <a:ext cx="4187825" cy="204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709" name="Text Box 77"/>
          <p:cNvSpPr txBox="1">
            <a:spLocks noChangeArrowheads="1"/>
          </p:cNvSpPr>
          <p:nvPr/>
        </p:nvSpPr>
        <p:spPr bwMode="auto">
          <a:xfrm>
            <a:off x="1600200" y="4572000"/>
            <a:ext cx="2286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69710" name="Rectangle 78"/>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69711" name="Text Box 79">
            <a:hlinkClick r:id="rId5" action="ppaction://hlinksldjump"/>
          </p:cNvPr>
          <p:cNvSpPr txBox="1">
            <a:spLocks noChangeArrowheads="1"/>
          </p:cNvSpPr>
          <p:nvPr/>
        </p:nvSpPr>
        <p:spPr bwMode="auto">
          <a:xfrm>
            <a:off x="755650" y="1193800"/>
            <a:ext cx="374491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子集构造法举例</a:t>
            </a:r>
          </a:p>
        </p:txBody>
      </p:sp>
      <p:sp>
        <p:nvSpPr>
          <p:cNvPr id="61" name="文本框 60">
            <a:extLst>
              <a:ext uri="{FF2B5EF4-FFF2-40B4-BE49-F238E27FC236}">
                <a16:creationId xmlns:a16="http://schemas.microsoft.com/office/drawing/2014/main" id="{3A3EF60D-9783-B746-A5C5-AC3E86322D18}"/>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63</a:t>
            </a:r>
            <a:endParaRPr kumimoji="1" lang="zh-CN" altLang="en-US" sz="2000" b="0" i="0" dirty="0">
              <a:solidFill>
                <a:srgbClr val="000066"/>
              </a:solidFill>
            </a:endParaRPr>
          </a:p>
        </p:txBody>
      </p:sp>
      <p:sp>
        <p:nvSpPr>
          <p:cNvPr id="2" name="文本框 1">
            <a:extLst>
              <a:ext uri="{FF2B5EF4-FFF2-40B4-BE49-F238E27FC236}">
                <a16:creationId xmlns:a16="http://schemas.microsoft.com/office/drawing/2014/main" id="{A88B8041-CEB3-FC48-AA3E-BD6919635ED2}"/>
              </a:ext>
            </a:extLst>
          </p:cNvPr>
          <p:cNvSpPr txBox="1"/>
          <p:nvPr/>
        </p:nvSpPr>
        <p:spPr>
          <a:xfrm>
            <a:off x="4056351" y="6324540"/>
            <a:ext cx="4536498" cy="400110"/>
          </a:xfrm>
          <a:prstGeom prst="rect">
            <a:avLst/>
          </a:prstGeom>
          <a:noFill/>
        </p:spPr>
        <p:txBody>
          <a:bodyPr wrap="square" rtlCol="0">
            <a:spAutoFit/>
          </a:bodyPr>
          <a:lstStyle/>
          <a:p>
            <a:r>
              <a:rPr kumimoji="1" lang="zh-CN" altLang="en-US" b="0" i="0" dirty="0">
                <a:solidFill>
                  <a:srgbClr val="000000"/>
                </a:solidFill>
              </a:rPr>
              <a:t>只包含从初始状态出发可达的状态</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6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96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96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96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96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96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96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96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96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97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970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6970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697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697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6970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6970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69708"/>
                                        </p:tgtEl>
                                        <p:attrNameLst>
                                          <p:attrName>style.visibility</p:attrName>
                                        </p:attrNameLst>
                                      </p:cBhvr>
                                      <p:to>
                                        <p:strVal val="visible"/>
                                      </p:to>
                                    </p:se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499"/>
                                          </p:stCondLst>
                                        </p:cTn>
                                        <p:tgtEl>
                                          <p:spTgt spid="6970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79" grpId="0" animBg="1" autoUpdateAnimBg="0"/>
      <p:bldP spid="69680" grpId="0" animBg="1" autoUpdateAnimBg="0"/>
      <p:bldP spid="69693" grpId="0" animBg="1" autoUpdateAnimBg="0"/>
      <p:bldP spid="69694" grpId="0" animBg="1" autoUpdateAnimBg="0"/>
      <p:bldP spid="69695" grpId="0" animBg="1" autoUpdateAnimBg="0"/>
      <p:bldP spid="69696" grpId="0" animBg="1" autoUpdateAnimBg="0"/>
      <p:bldP spid="69697" grpId="0" animBg="1" autoUpdateAnimBg="0"/>
      <p:bldP spid="69698" grpId="0" animBg="1" autoUpdateAnimBg="0"/>
      <p:bldP spid="69699" grpId="0" animBg="1" autoUpdateAnimBg="0"/>
      <p:bldP spid="69700" grpId="0" animBg="1" autoUpdateAnimBg="0"/>
      <p:bldP spid="69701" grpId="0" animBg="1" autoUpdateAnimBg="0"/>
      <p:bldP spid="69702" grpId="0" animBg="1" autoUpdateAnimBg="0"/>
      <p:bldP spid="69703" grpId="0" animBg="1" autoUpdateAnimBg="0"/>
      <p:bldP spid="69704" grpId="0" animBg="1" autoUpdateAnimBg="0"/>
      <p:bldP spid="69705" grpId="0" animBg="1" autoUpdateAnimBg="0"/>
      <p:bldP spid="69706" grpId="0" animBg="1" autoUpdateAnimBg="0"/>
      <p:bldP spid="69709" grpId="0" animBg="1" autoUpdateAnimBg="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23" name="Line 27"/>
          <p:cNvSpPr>
            <a:spLocks noChangeShapeType="1"/>
          </p:cNvSpPr>
          <p:nvPr/>
        </p:nvSpPr>
        <p:spPr bwMode="auto">
          <a:xfrm>
            <a:off x="4572000" y="2667000"/>
            <a:ext cx="4038600" cy="0"/>
          </a:xfrm>
          <a:prstGeom prst="line">
            <a:avLst/>
          </a:prstGeom>
          <a:noFill/>
          <a:ln w="9525">
            <a:solidFill>
              <a:schemeClr val="tx1"/>
            </a:solidFill>
            <a:miter lim="800000"/>
            <a:headEnd/>
            <a:tailEnd/>
          </a:ln>
          <a:effectLst/>
        </p:spPr>
        <p:txBody>
          <a:bodyPr wrap="none"/>
          <a:lstStyle/>
          <a:p>
            <a:endParaRPr lang="zh-CN" altLang="en-US"/>
          </a:p>
        </p:txBody>
      </p:sp>
      <p:sp>
        <p:nvSpPr>
          <p:cNvPr id="80924" name="Line 28"/>
          <p:cNvSpPr>
            <a:spLocks noChangeShapeType="1"/>
          </p:cNvSpPr>
          <p:nvPr/>
        </p:nvSpPr>
        <p:spPr bwMode="auto">
          <a:xfrm>
            <a:off x="4572000" y="2743200"/>
            <a:ext cx="4038600" cy="0"/>
          </a:xfrm>
          <a:prstGeom prst="line">
            <a:avLst/>
          </a:prstGeom>
          <a:noFill/>
          <a:ln w="9525">
            <a:solidFill>
              <a:schemeClr val="tx1"/>
            </a:solidFill>
            <a:miter lim="800000"/>
            <a:headEnd/>
            <a:tailEnd/>
          </a:ln>
          <a:effectLst/>
        </p:spPr>
        <p:txBody>
          <a:bodyPr wrap="none"/>
          <a:lstStyle/>
          <a:p>
            <a:endParaRPr lang="zh-CN" altLang="en-US"/>
          </a:p>
        </p:txBody>
      </p:sp>
      <p:sp>
        <p:nvSpPr>
          <p:cNvPr id="80925" name="Line 29"/>
          <p:cNvSpPr>
            <a:spLocks noChangeShapeType="1"/>
          </p:cNvSpPr>
          <p:nvPr/>
        </p:nvSpPr>
        <p:spPr bwMode="auto">
          <a:xfrm>
            <a:off x="6096000" y="214312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80926" name="Line 30"/>
          <p:cNvSpPr>
            <a:spLocks noChangeShapeType="1"/>
          </p:cNvSpPr>
          <p:nvPr/>
        </p:nvSpPr>
        <p:spPr bwMode="auto">
          <a:xfrm>
            <a:off x="6096000" y="2752725"/>
            <a:ext cx="0" cy="1971675"/>
          </a:xfrm>
          <a:prstGeom prst="line">
            <a:avLst/>
          </a:prstGeom>
          <a:noFill/>
          <a:ln w="9525">
            <a:solidFill>
              <a:srgbClr val="800080"/>
            </a:solidFill>
            <a:miter lim="800000"/>
            <a:headEnd/>
            <a:tailEnd/>
          </a:ln>
          <a:effectLst/>
        </p:spPr>
        <p:txBody>
          <a:bodyPr wrap="none"/>
          <a:lstStyle/>
          <a:p>
            <a:endParaRPr lang="zh-CN" altLang="en-US"/>
          </a:p>
        </p:txBody>
      </p:sp>
      <p:sp>
        <p:nvSpPr>
          <p:cNvPr id="80927" name="Line 31"/>
          <p:cNvSpPr>
            <a:spLocks noChangeShapeType="1"/>
          </p:cNvSpPr>
          <p:nvPr/>
        </p:nvSpPr>
        <p:spPr bwMode="auto">
          <a:xfrm>
            <a:off x="6172200" y="214312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80928" name="Line 32"/>
          <p:cNvSpPr>
            <a:spLocks noChangeShapeType="1"/>
          </p:cNvSpPr>
          <p:nvPr/>
        </p:nvSpPr>
        <p:spPr bwMode="auto">
          <a:xfrm>
            <a:off x="6172200" y="2752725"/>
            <a:ext cx="0" cy="1971675"/>
          </a:xfrm>
          <a:prstGeom prst="line">
            <a:avLst/>
          </a:prstGeom>
          <a:noFill/>
          <a:ln w="9525">
            <a:solidFill>
              <a:srgbClr val="800080"/>
            </a:solidFill>
            <a:miter lim="800000"/>
            <a:headEnd/>
            <a:tailEnd/>
          </a:ln>
          <a:effectLst/>
        </p:spPr>
        <p:txBody>
          <a:bodyPr wrap="none"/>
          <a:lstStyle/>
          <a:p>
            <a:endParaRPr lang="zh-CN" altLang="en-US"/>
          </a:p>
        </p:txBody>
      </p:sp>
      <p:sp>
        <p:nvSpPr>
          <p:cNvPr id="80929" name="Line 33"/>
          <p:cNvSpPr>
            <a:spLocks noChangeShapeType="1"/>
          </p:cNvSpPr>
          <p:nvPr/>
        </p:nvSpPr>
        <p:spPr bwMode="auto">
          <a:xfrm>
            <a:off x="7239000" y="214312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80930" name="Line 34"/>
          <p:cNvSpPr>
            <a:spLocks noChangeShapeType="1"/>
          </p:cNvSpPr>
          <p:nvPr/>
        </p:nvSpPr>
        <p:spPr bwMode="auto">
          <a:xfrm>
            <a:off x="7239000" y="2752725"/>
            <a:ext cx="0" cy="1971675"/>
          </a:xfrm>
          <a:prstGeom prst="line">
            <a:avLst/>
          </a:prstGeom>
          <a:noFill/>
          <a:ln w="9525">
            <a:solidFill>
              <a:srgbClr val="800080"/>
            </a:solidFill>
            <a:miter lim="800000"/>
            <a:headEnd/>
            <a:tailEnd/>
          </a:ln>
          <a:effectLst/>
        </p:spPr>
        <p:txBody>
          <a:bodyPr wrap="none"/>
          <a:lstStyle/>
          <a:p>
            <a:endParaRPr lang="zh-CN" altLang="en-US"/>
          </a:p>
        </p:txBody>
      </p:sp>
      <p:sp>
        <p:nvSpPr>
          <p:cNvPr id="80931" name="Text Box 35"/>
          <p:cNvSpPr txBox="1">
            <a:spLocks noChangeArrowheads="1"/>
          </p:cNvSpPr>
          <p:nvPr/>
        </p:nvSpPr>
        <p:spPr bwMode="auto">
          <a:xfrm>
            <a:off x="6553200" y="2143125"/>
            <a:ext cx="304800" cy="466725"/>
          </a:xfrm>
          <a:prstGeom prst="rect">
            <a:avLst/>
          </a:prstGeom>
          <a:noFill/>
          <a:ln w="9525">
            <a:solidFill>
              <a:schemeClr val="bg1"/>
            </a:solidFill>
            <a:miter lim="800000"/>
            <a:headEnd/>
            <a:tailEnd/>
          </a:ln>
          <a:effectLst/>
        </p:spPr>
        <p:txBody>
          <a:bodyPr>
            <a:spAutoFit/>
          </a:bodyPr>
          <a:lstStyle/>
          <a:p>
            <a:pPr algn="l"/>
            <a:r>
              <a:rPr lang="en-US" altLang="zh-CN" sz="2400"/>
              <a:t>0</a:t>
            </a:r>
            <a:endParaRPr lang="en-US" altLang="zh-CN" sz="2400" baseline="-25000"/>
          </a:p>
        </p:txBody>
      </p:sp>
      <p:sp>
        <p:nvSpPr>
          <p:cNvPr id="80932" name="Line 36"/>
          <p:cNvSpPr>
            <a:spLocks noChangeShapeType="1"/>
          </p:cNvSpPr>
          <p:nvPr/>
        </p:nvSpPr>
        <p:spPr bwMode="auto">
          <a:xfrm>
            <a:off x="4953000" y="3048000"/>
            <a:ext cx="304800" cy="0"/>
          </a:xfrm>
          <a:prstGeom prst="line">
            <a:avLst/>
          </a:prstGeom>
          <a:noFill/>
          <a:ln w="9525">
            <a:solidFill>
              <a:srgbClr val="800080"/>
            </a:solidFill>
            <a:miter lim="800000"/>
            <a:headEnd/>
            <a:tailEnd type="triangle" w="med" len="med"/>
          </a:ln>
          <a:effectLst/>
        </p:spPr>
        <p:txBody>
          <a:bodyPr wrap="none"/>
          <a:lstStyle/>
          <a:p>
            <a:endParaRPr lang="zh-CN" altLang="en-US"/>
          </a:p>
        </p:txBody>
      </p:sp>
      <p:sp>
        <p:nvSpPr>
          <p:cNvPr id="80935" name="Text Box 39"/>
          <p:cNvSpPr txBox="1">
            <a:spLocks noChangeArrowheads="1"/>
          </p:cNvSpPr>
          <p:nvPr/>
        </p:nvSpPr>
        <p:spPr bwMode="auto">
          <a:xfrm>
            <a:off x="7620000" y="2133600"/>
            <a:ext cx="304800" cy="466725"/>
          </a:xfrm>
          <a:prstGeom prst="rect">
            <a:avLst/>
          </a:prstGeom>
          <a:noFill/>
          <a:ln w="9525">
            <a:solidFill>
              <a:schemeClr val="bg1"/>
            </a:solidFill>
            <a:miter lim="800000"/>
            <a:headEnd/>
            <a:tailEnd/>
          </a:ln>
          <a:effectLst/>
        </p:spPr>
        <p:txBody>
          <a:bodyPr>
            <a:spAutoFit/>
          </a:bodyPr>
          <a:lstStyle/>
          <a:p>
            <a:pPr algn="l"/>
            <a:r>
              <a:rPr lang="en-US" altLang="zh-CN" sz="2400"/>
              <a:t>1</a:t>
            </a:r>
            <a:endParaRPr lang="en-US" altLang="zh-CN" sz="2400" baseline="-25000"/>
          </a:p>
        </p:txBody>
      </p:sp>
      <p:sp>
        <p:nvSpPr>
          <p:cNvPr id="80937" name="Text Box 41"/>
          <p:cNvSpPr txBox="1">
            <a:spLocks noChangeArrowheads="1"/>
          </p:cNvSpPr>
          <p:nvPr/>
        </p:nvSpPr>
        <p:spPr bwMode="auto">
          <a:xfrm>
            <a:off x="5257800" y="2819400"/>
            <a:ext cx="685800" cy="466725"/>
          </a:xfrm>
          <a:prstGeom prst="rect">
            <a:avLst/>
          </a:prstGeom>
          <a:noFill/>
          <a:ln w="9525">
            <a:solidFill>
              <a:schemeClr val="bg1"/>
            </a:solidFill>
            <a:miter lim="800000"/>
            <a:headEnd/>
            <a:tailEnd/>
          </a:ln>
          <a:effectLst/>
        </p:spPr>
        <p:txBody>
          <a:bodyPr>
            <a:spAutoFit/>
          </a:bodyPr>
          <a:lstStyle/>
          <a:p>
            <a:pPr algn="l"/>
            <a:r>
              <a:rPr lang="en-US" altLang="zh-CN" sz="2400"/>
              <a:t>{ p }</a:t>
            </a:r>
            <a:endParaRPr lang="en-US" altLang="zh-CN" sz="2400" baseline="-25000"/>
          </a:p>
        </p:txBody>
      </p:sp>
      <p:sp>
        <p:nvSpPr>
          <p:cNvPr id="80943" name="Text Box 47"/>
          <p:cNvSpPr txBox="1">
            <a:spLocks noChangeArrowheads="1"/>
          </p:cNvSpPr>
          <p:nvPr/>
        </p:nvSpPr>
        <p:spPr bwMode="auto">
          <a:xfrm>
            <a:off x="4495800" y="4114800"/>
            <a:ext cx="15240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a:t>
            </a:r>
            <a:r>
              <a:rPr lang="en-US" altLang="zh-CN" sz="2400"/>
              <a:t>{ p</a:t>
            </a:r>
            <a:r>
              <a:rPr lang="en-US" altLang="zh-CN" sz="2400">
                <a:latin typeface="Arial" pitchFamily="34" charset="0"/>
              </a:rPr>
              <a:t>, </a:t>
            </a:r>
            <a:r>
              <a:rPr lang="en-US" altLang="zh-CN" sz="2400"/>
              <a:t>q</a:t>
            </a:r>
            <a:r>
              <a:rPr lang="en-US" altLang="zh-CN" sz="2400">
                <a:latin typeface="Arial" pitchFamily="34" charset="0"/>
              </a:rPr>
              <a:t>, r </a:t>
            </a:r>
            <a:r>
              <a:rPr lang="en-US" altLang="zh-CN" sz="2400"/>
              <a:t>}</a:t>
            </a:r>
          </a:p>
        </p:txBody>
      </p:sp>
      <p:sp>
        <p:nvSpPr>
          <p:cNvPr id="80946" name="Text Box 50"/>
          <p:cNvSpPr txBox="1">
            <a:spLocks noChangeArrowheads="1"/>
          </p:cNvSpPr>
          <p:nvPr/>
        </p:nvSpPr>
        <p:spPr bwMode="auto">
          <a:xfrm>
            <a:off x="6400800" y="3743325"/>
            <a:ext cx="609600" cy="466725"/>
          </a:xfrm>
          <a:prstGeom prst="rect">
            <a:avLst/>
          </a:prstGeom>
          <a:noFill/>
          <a:ln w="9525">
            <a:solidFill>
              <a:schemeClr val="bg1"/>
            </a:solidFill>
            <a:miter lim="800000"/>
            <a:headEnd/>
            <a:tailEnd/>
          </a:ln>
          <a:effectLst/>
        </p:spPr>
        <p:txBody>
          <a:bodyPr>
            <a:spAutoFit/>
          </a:bodyPr>
          <a:lstStyle/>
          <a:p>
            <a:pPr algn="l"/>
            <a:r>
              <a:rPr lang="en-US" altLang="zh-CN" sz="2400"/>
              <a:t>{ p }</a:t>
            </a:r>
          </a:p>
        </p:txBody>
      </p:sp>
      <p:sp>
        <p:nvSpPr>
          <p:cNvPr id="80947" name="Text Box 51"/>
          <p:cNvSpPr txBox="1">
            <a:spLocks noChangeArrowheads="1"/>
          </p:cNvSpPr>
          <p:nvPr/>
        </p:nvSpPr>
        <p:spPr bwMode="auto">
          <a:xfrm>
            <a:off x="7315200" y="3743325"/>
            <a:ext cx="1066800" cy="466725"/>
          </a:xfrm>
          <a:prstGeom prst="rect">
            <a:avLst/>
          </a:prstGeom>
          <a:noFill/>
          <a:ln w="9525">
            <a:solidFill>
              <a:schemeClr val="bg1"/>
            </a:solidFill>
            <a:miter lim="800000"/>
            <a:headEnd/>
            <a:tailEnd/>
          </a:ln>
          <a:effectLst/>
        </p:spPr>
        <p:txBody>
          <a:bodyPr>
            <a:spAutoFit/>
          </a:bodyPr>
          <a:lstStyle/>
          <a:p>
            <a:pPr algn="l"/>
            <a:r>
              <a:rPr lang="en-US" altLang="zh-CN" sz="2400"/>
              <a:t>{ p</a:t>
            </a:r>
            <a:r>
              <a:rPr lang="en-US" altLang="zh-CN" sz="2400">
                <a:latin typeface="Arial" pitchFamily="34" charset="0"/>
              </a:rPr>
              <a:t>, </a:t>
            </a:r>
            <a:r>
              <a:rPr lang="en-US" altLang="zh-CN" sz="2400"/>
              <a:t>q }</a:t>
            </a:r>
          </a:p>
        </p:txBody>
      </p:sp>
      <p:sp>
        <p:nvSpPr>
          <p:cNvPr id="80960" name="Text Box 64"/>
          <p:cNvSpPr txBox="1">
            <a:spLocks noChangeArrowheads="1"/>
          </p:cNvSpPr>
          <p:nvPr/>
        </p:nvSpPr>
        <p:spPr bwMode="auto">
          <a:xfrm>
            <a:off x="1447800" y="2809875"/>
            <a:ext cx="304800" cy="466725"/>
          </a:xfrm>
          <a:prstGeom prst="rect">
            <a:avLst/>
          </a:prstGeom>
          <a:noFill/>
          <a:ln w="9525">
            <a:solidFill>
              <a:schemeClr val="bg1"/>
            </a:solidFill>
            <a:miter lim="800000"/>
            <a:headEnd/>
            <a:tailEnd/>
          </a:ln>
          <a:effectLst/>
        </p:spPr>
        <p:txBody>
          <a:bodyPr>
            <a:spAutoFit/>
          </a:bodyPr>
          <a:lstStyle/>
          <a:p>
            <a:pPr algn="l"/>
            <a:r>
              <a:rPr lang="en-US" altLang="zh-CN" sz="2400"/>
              <a:t>p</a:t>
            </a:r>
            <a:endParaRPr lang="en-US" altLang="zh-CN" sz="2400" baseline="-25000"/>
          </a:p>
        </p:txBody>
      </p:sp>
      <p:sp>
        <p:nvSpPr>
          <p:cNvPr id="80961" name="Text Box 65"/>
          <p:cNvSpPr txBox="1">
            <a:spLocks noChangeArrowheads="1"/>
          </p:cNvSpPr>
          <p:nvPr/>
        </p:nvSpPr>
        <p:spPr bwMode="auto">
          <a:xfrm>
            <a:off x="1447800" y="3267075"/>
            <a:ext cx="304800" cy="466725"/>
          </a:xfrm>
          <a:prstGeom prst="rect">
            <a:avLst/>
          </a:prstGeom>
          <a:noFill/>
          <a:ln w="9525">
            <a:solidFill>
              <a:schemeClr val="bg1"/>
            </a:solidFill>
            <a:miter lim="800000"/>
            <a:headEnd/>
            <a:tailEnd/>
          </a:ln>
          <a:effectLst/>
        </p:spPr>
        <p:txBody>
          <a:bodyPr>
            <a:spAutoFit/>
          </a:bodyPr>
          <a:lstStyle/>
          <a:p>
            <a:pPr algn="l"/>
            <a:r>
              <a:rPr lang="en-US" altLang="zh-CN" sz="2400"/>
              <a:t>q</a:t>
            </a:r>
            <a:endParaRPr lang="en-US" altLang="zh-CN" sz="2400" baseline="-25000"/>
          </a:p>
        </p:txBody>
      </p:sp>
      <p:sp>
        <p:nvSpPr>
          <p:cNvPr id="80962" name="Text Box 66"/>
          <p:cNvSpPr txBox="1">
            <a:spLocks noChangeArrowheads="1"/>
          </p:cNvSpPr>
          <p:nvPr/>
        </p:nvSpPr>
        <p:spPr bwMode="auto">
          <a:xfrm>
            <a:off x="1219200" y="3724275"/>
            <a:ext cx="6858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 </a:t>
            </a:r>
            <a:r>
              <a:rPr lang="en-US" altLang="zh-CN" sz="2400"/>
              <a:t>r</a:t>
            </a:r>
          </a:p>
        </p:txBody>
      </p:sp>
      <p:sp>
        <p:nvSpPr>
          <p:cNvPr id="80963" name="Line 67"/>
          <p:cNvSpPr>
            <a:spLocks noChangeShapeType="1"/>
          </p:cNvSpPr>
          <p:nvPr/>
        </p:nvSpPr>
        <p:spPr bwMode="auto">
          <a:xfrm>
            <a:off x="1066800" y="2657475"/>
            <a:ext cx="2819400" cy="0"/>
          </a:xfrm>
          <a:prstGeom prst="line">
            <a:avLst/>
          </a:prstGeom>
          <a:noFill/>
          <a:ln w="9525">
            <a:solidFill>
              <a:schemeClr val="tx1"/>
            </a:solidFill>
            <a:miter lim="800000"/>
            <a:headEnd/>
            <a:tailEnd/>
          </a:ln>
          <a:effectLst/>
        </p:spPr>
        <p:txBody>
          <a:bodyPr wrap="none"/>
          <a:lstStyle/>
          <a:p>
            <a:endParaRPr lang="zh-CN" altLang="en-US"/>
          </a:p>
        </p:txBody>
      </p:sp>
      <p:sp>
        <p:nvSpPr>
          <p:cNvPr id="80964" name="Line 68"/>
          <p:cNvSpPr>
            <a:spLocks noChangeShapeType="1"/>
          </p:cNvSpPr>
          <p:nvPr/>
        </p:nvSpPr>
        <p:spPr bwMode="auto">
          <a:xfrm>
            <a:off x="1066800" y="2733675"/>
            <a:ext cx="2819400" cy="0"/>
          </a:xfrm>
          <a:prstGeom prst="line">
            <a:avLst/>
          </a:prstGeom>
          <a:noFill/>
          <a:ln w="9525">
            <a:solidFill>
              <a:schemeClr val="tx1"/>
            </a:solidFill>
            <a:miter lim="800000"/>
            <a:headEnd/>
            <a:tailEnd/>
          </a:ln>
          <a:effectLst/>
        </p:spPr>
        <p:txBody>
          <a:bodyPr wrap="none"/>
          <a:lstStyle/>
          <a:p>
            <a:endParaRPr lang="zh-CN" altLang="en-US"/>
          </a:p>
        </p:txBody>
      </p:sp>
      <p:sp>
        <p:nvSpPr>
          <p:cNvPr id="80965" name="Line 69"/>
          <p:cNvSpPr>
            <a:spLocks noChangeShapeType="1"/>
          </p:cNvSpPr>
          <p:nvPr/>
        </p:nvSpPr>
        <p:spPr bwMode="auto">
          <a:xfrm>
            <a:off x="1828800" y="212407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80966" name="Line 70"/>
          <p:cNvSpPr>
            <a:spLocks noChangeShapeType="1"/>
          </p:cNvSpPr>
          <p:nvPr/>
        </p:nvSpPr>
        <p:spPr bwMode="auto">
          <a:xfrm>
            <a:off x="1828800" y="273367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80967" name="Line 71"/>
          <p:cNvSpPr>
            <a:spLocks noChangeShapeType="1"/>
          </p:cNvSpPr>
          <p:nvPr/>
        </p:nvSpPr>
        <p:spPr bwMode="auto">
          <a:xfrm>
            <a:off x="1905000" y="212407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80968" name="Line 72"/>
          <p:cNvSpPr>
            <a:spLocks noChangeShapeType="1"/>
          </p:cNvSpPr>
          <p:nvPr/>
        </p:nvSpPr>
        <p:spPr bwMode="auto">
          <a:xfrm>
            <a:off x="1905000" y="273367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80969" name="Line 73"/>
          <p:cNvSpPr>
            <a:spLocks noChangeShapeType="1"/>
          </p:cNvSpPr>
          <p:nvPr/>
        </p:nvSpPr>
        <p:spPr bwMode="auto">
          <a:xfrm>
            <a:off x="2743200" y="2124075"/>
            <a:ext cx="0" cy="533400"/>
          </a:xfrm>
          <a:prstGeom prst="line">
            <a:avLst/>
          </a:prstGeom>
          <a:noFill/>
          <a:ln w="9525">
            <a:solidFill>
              <a:srgbClr val="800080"/>
            </a:solidFill>
            <a:miter lim="800000"/>
            <a:headEnd/>
            <a:tailEnd/>
          </a:ln>
          <a:effectLst/>
        </p:spPr>
        <p:txBody>
          <a:bodyPr wrap="none"/>
          <a:lstStyle/>
          <a:p>
            <a:endParaRPr lang="zh-CN" altLang="en-US"/>
          </a:p>
        </p:txBody>
      </p:sp>
      <p:sp>
        <p:nvSpPr>
          <p:cNvPr id="80970" name="Line 74"/>
          <p:cNvSpPr>
            <a:spLocks noChangeShapeType="1"/>
          </p:cNvSpPr>
          <p:nvPr/>
        </p:nvSpPr>
        <p:spPr bwMode="auto">
          <a:xfrm>
            <a:off x="2743200" y="2733675"/>
            <a:ext cx="0" cy="1447800"/>
          </a:xfrm>
          <a:prstGeom prst="line">
            <a:avLst/>
          </a:prstGeom>
          <a:noFill/>
          <a:ln w="9525">
            <a:solidFill>
              <a:srgbClr val="800080"/>
            </a:solidFill>
            <a:miter lim="800000"/>
            <a:headEnd/>
            <a:tailEnd/>
          </a:ln>
          <a:effectLst/>
        </p:spPr>
        <p:txBody>
          <a:bodyPr wrap="none"/>
          <a:lstStyle/>
          <a:p>
            <a:endParaRPr lang="zh-CN" altLang="en-US"/>
          </a:p>
        </p:txBody>
      </p:sp>
      <p:sp>
        <p:nvSpPr>
          <p:cNvPr id="80971" name="Text Box 75"/>
          <p:cNvSpPr txBox="1">
            <a:spLocks noChangeArrowheads="1"/>
          </p:cNvSpPr>
          <p:nvPr/>
        </p:nvSpPr>
        <p:spPr bwMode="auto">
          <a:xfrm>
            <a:off x="2133600" y="2124075"/>
            <a:ext cx="304800" cy="466725"/>
          </a:xfrm>
          <a:prstGeom prst="rect">
            <a:avLst/>
          </a:prstGeom>
          <a:noFill/>
          <a:ln w="9525">
            <a:solidFill>
              <a:schemeClr val="bg1"/>
            </a:solidFill>
            <a:miter lim="800000"/>
            <a:headEnd/>
            <a:tailEnd/>
          </a:ln>
          <a:effectLst/>
        </p:spPr>
        <p:txBody>
          <a:bodyPr>
            <a:spAutoFit/>
          </a:bodyPr>
          <a:lstStyle/>
          <a:p>
            <a:pPr algn="l"/>
            <a:r>
              <a:rPr lang="en-US" altLang="zh-CN" sz="2400"/>
              <a:t>0</a:t>
            </a:r>
            <a:endParaRPr lang="en-US" altLang="zh-CN" sz="2400" baseline="-25000"/>
          </a:p>
        </p:txBody>
      </p:sp>
      <p:sp>
        <p:nvSpPr>
          <p:cNvPr id="80972" name="Line 76"/>
          <p:cNvSpPr>
            <a:spLocks noChangeShapeType="1"/>
          </p:cNvSpPr>
          <p:nvPr/>
        </p:nvSpPr>
        <p:spPr bwMode="auto">
          <a:xfrm>
            <a:off x="1143000" y="3114675"/>
            <a:ext cx="304800" cy="0"/>
          </a:xfrm>
          <a:prstGeom prst="line">
            <a:avLst/>
          </a:prstGeom>
          <a:noFill/>
          <a:ln w="9525">
            <a:solidFill>
              <a:srgbClr val="800080"/>
            </a:solidFill>
            <a:miter lim="800000"/>
            <a:headEnd/>
            <a:tailEnd type="triangle" w="med" len="med"/>
          </a:ln>
          <a:effectLst/>
        </p:spPr>
        <p:txBody>
          <a:bodyPr wrap="none"/>
          <a:lstStyle/>
          <a:p>
            <a:endParaRPr lang="zh-CN" altLang="en-US"/>
          </a:p>
        </p:txBody>
      </p:sp>
      <p:sp>
        <p:nvSpPr>
          <p:cNvPr id="80973" name="Text Box 77"/>
          <p:cNvSpPr txBox="1">
            <a:spLocks noChangeArrowheads="1"/>
          </p:cNvSpPr>
          <p:nvPr/>
        </p:nvSpPr>
        <p:spPr bwMode="auto">
          <a:xfrm>
            <a:off x="1981200" y="2809875"/>
            <a:ext cx="685800" cy="466725"/>
          </a:xfrm>
          <a:prstGeom prst="rect">
            <a:avLst/>
          </a:prstGeom>
          <a:noFill/>
          <a:ln w="9525">
            <a:solidFill>
              <a:schemeClr val="bg1"/>
            </a:solidFill>
            <a:miter lim="800000"/>
            <a:headEnd/>
            <a:tailEnd/>
          </a:ln>
          <a:effectLst/>
        </p:spPr>
        <p:txBody>
          <a:bodyPr>
            <a:spAutoFit/>
          </a:bodyPr>
          <a:lstStyle/>
          <a:p>
            <a:pPr algn="l"/>
            <a:r>
              <a:rPr lang="en-US" altLang="zh-CN" sz="2400"/>
              <a:t>{ p }</a:t>
            </a:r>
            <a:endParaRPr lang="en-US" altLang="zh-CN" sz="2400" baseline="-25000"/>
          </a:p>
        </p:txBody>
      </p:sp>
      <p:sp>
        <p:nvSpPr>
          <p:cNvPr id="80974" name="Text Box 78"/>
          <p:cNvSpPr txBox="1">
            <a:spLocks noChangeArrowheads="1"/>
          </p:cNvSpPr>
          <p:nvPr/>
        </p:nvSpPr>
        <p:spPr bwMode="auto">
          <a:xfrm>
            <a:off x="1981200" y="3267075"/>
            <a:ext cx="609600" cy="466725"/>
          </a:xfrm>
          <a:prstGeom prst="rect">
            <a:avLst/>
          </a:prstGeom>
          <a:noFill/>
          <a:ln w="9525">
            <a:solidFill>
              <a:schemeClr val="bg1"/>
            </a:solidFill>
            <a:miter lim="800000"/>
            <a:headEnd/>
            <a:tailEnd/>
          </a:ln>
          <a:effectLst/>
        </p:spPr>
        <p:txBody>
          <a:bodyPr>
            <a:spAutoFit/>
          </a:bodyPr>
          <a:lstStyle/>
          <a:p>
            <a:pPr algn="l"/>
            <a:r>
              <a:rPr lang="en-US" altLang="zh-CN" sz="2400"/>
              <a:t>{ r }</a:t>
            </a:r>
          </a:p>
        </p:txBody>
      </p:sp>
      <p:sp>
        <p:nvSpPr>
          <p:cNvPr id="80975" name="Text Box 79"/>
          <p:cNvSpPr txBox="1">
            <a:spLocks noChangeArrowheads="1"/>
          </p:cNvSpPr>
          <p:nvPr/>
        </p:nvSpPr>
        <p:spPr bwMode="auto">
          <a:xfrm>
            <a:off x="2057400" y="372427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80976" name="Text Box 80"/>
          <p:cNvSpPr txBox="1">
            <a:spLocks noChangeArrowheads="1"/>
          </p:cNvSpPr>
          <p:nvPr/>
        </p:nvSpPr>
        <p:spPr bwMode="auto">
          <a:xfrm>
            <a:off x="2971800" y="3267075"/>
            <a:ext cx="685800" cy="466725"/>
          </a:xfrm>
          <a:prstGeom prst="rect">
            <a:avLst/>
          </a:prstGeom>
          <a:noFill/>
          <a:ln w="9525">
            <a:solidFill>
              <a:schemeClr val="bg1"/>
            </a:solidFill>
            <a:miter lim="800000"/>
            <a:headEnd/>
            <a:tailEnd/>
          </a:ln>
          <a:effectLst/>
        </p:spPr>
        <p:txBody>
          <a:bodyPr>
            <a:spAutoFit/>
          </a:bodyPr>
          <a:lstStyle/>
          <a:p>
            <a:pPr algn="l"/>
            <a:r>
              <a:rPr lang="en-US" altLang="zh-CN" sz="2400"/>
              <a:t>{ </a:t>
            </a:r>
            <a:r>
              <a:rPr lang="en-US" altLang="zh-CN" sz="2400">
                <a:latin typeface="Arial" pitchFamily="34" charset="0"/>
              </a:rPr>
              <a:t>r</a:t>
            </a:r>
            <a:r>
              <a:rPr lang="en-US" altLang="zh-CN" sz="2400"/>
              <a:t> }</a:t>
            </a:r>
          </a:p>
        </p:txBody>
      </p:sp>
      <p:sp>
        <p:nvSpPr>
          <p:cNvPr id="80977" name="Text Box 81"/>
          <p:cNvSpPr txBox="1">
            <a:spLocks noChangeArrowheads="1"/>
          </p:cNvSpPr>
          <p:nvPr/>
        </p:nvSpPr>
        <p:spPr bwMode="auto">
          <a:xfrm>
            <a:off x="3048000" y="3724275"/>
            <a:ext cx="533400" cy="466725"/>
          </a:xfrm>
          <a:prstGeom prst="rect">
            <a:avLst/>
          </a:prstGeom>
          <a:noFill/>
          <a:ln w="9525">
            <a:solidFill>
              <a:schemeClr val="bg1"/>
            </a:solidFill>
            <a:miter lim="800000"/>
            <a:headEnd/>
            <a:tailEnd/>
          </a:ln>
          <a:effectLst/>
        </p:spPr>
        <p:txBody>
          <a:bodyPr>
            <a:spAutoFit/>
          </a:bodyPr>
          <a:lstStyle/>
          <a:p>
            <a:pPr algn="l"/>
            <a:r>
              <a:rPr lang="en-US" altLang="zh-CN" sz="2400">
                <a:sym typeface="Symbol" pitchFamily="18" charset="2"/>
              </a:rPr>
              <a:t></a:t>
            </a:r>
            <a:endParaRPr lang="en-US" altLang="zh-CN" sz="2400" baseline="-25000"/>
          </a:p>
        </p:txBody>
      </p:sp>
      <p:sp>
        <p:nvSpPr>
          <p:cNvPr id="80978" name="Text Box 82"/>
          <p:cNvSpPr txBox="1">
            <a:spLocks noChangeArrowheads="1"/>
          </p:cNvSpPr>
          <p:nvPr/>
        </p:nvSpPr>
        <p:spPr bwMode="auto">
          <a:xfrm>
            <a:off x="3048000" y="2114550"/>
            <a:ext cx="304800" cy="466725"/>
          </a:xfrm>
          <a:prstGeom prst="rect">
            <a:avLst/>
          </a:prstGeom>
          <a:noFill/>
          <a:ln w="9525">
            <a:solidFill>
              <a:schemeClr val="bg1"/>
            </a:solidFill>
            <a:miter lim="800000"/>
            <a:headEnd/>
            <a:tailEnd/>
          </a:ln>
          <a:effectLst/>
        </p:spPr>
        <p:txBody>
          <a:bodyPr>
            <a:spAutoFit/>
          </a:bodyPr>
          <a:lstStyle/>
          <a:p>
            <a:pPr algn="l"/>
            <a:r>
              <a:rPr lang="en-US" altLang="zh-CN" sz="2400"/>
              <a:t>1</a:t>
            </a:r>
            <a:endParaRPr lang="en-US" altLang="zh-CN" sz="2400" baseline="-25000"/>
          </a:p>
        </p:txBody>
      </p:sp>
      <p:sp>
        <p:nvSpPr>
          <p:cNvPr id="80979" name="Text Box 83"/>
          <p:cNvSpPr txBox="1">
            <a:spLocks noChangeArrowheads="1"/>
          </p:cNvSpPr>
          <p:nvPr/>
        </p:nvSpPr>
        <p:spPr bwMode="auto">
          <a:xfrm>
            <a:off x="2819400" y="2809875"/>
            <a:ext cx="990600" cy="466725"/>
          </a:xfrm>
          <a:prstGeom prst="rect">
            <a:avLst/>
          </a:prstGeom>
          <a:noFill/>
          <a:ln w="9525">
            <a:solidFill>
              <a:schemeClr val="bg1"/>
            </a:solidFill>
            <a:miter lim="800000"/>
            <a:headEnd/>
            <a:tailEnd/>
          </a:ln>
          <a:effectLst/>
        </p:spPr>
        <p:txBody>
          <a:bodyPr>
            <a:spAutoFit/>
          </a:bodyPr>
          <a:lstStyle/>
          <a:p>
            <a:pPr algn="l"/>
            <a:r>
              <a:rPr lang="en-US" altLang="zh-CN" sz="2400"/>
              <a:t>{ p</a:t>
            </a:r>
            <a:r>
              <a:rPr lang="en-US" altLang="zh-CN" sz="2400">
                <a:latin typeface="Arial" pitchFamily="34" charset="0"/>
              </a:rPr>
              <a:t>, </a:t>
            </a:r>
            <a:r>
              <a:rPr lang="en-US" altLang="zh-CN" sz="2400"/>
              <a:t>q }</a:t>
            </a:r>
          </a:p>
        </p:txBody>
      </p:sp>
      <p:sp>
        <p:nvSpPr>
          <p:cNvPr id="80980" name="Text Box 84"/>
          <p:cNvSpPr txBox="1">
            <a:spLocks noChangeArrowheads="1"/>
          </p:cNvSpPr>
          <p:nvPr/>
        </p:nvSpPr>
        <p:spPr bwMode="auto">
          <a:xfrm>
            <a:off x="6400800" y="2819400"/>
            <a:ext cx="685800" cy="466725"/>
          </a:xfrm>
          <a:prstGeom prst="rect">
            <a:avLst/>
          </a:prstGeom>
          <a:noFill/>
          <a:ln w="9525">
            <a:solidFill>
              <a:schemeClr val="bg1"/>
            </a:solidFill>
            <a:miter lim="800000"/>
            <a:headEnd/>
            <a:tailEnd/>
          </a:ln>
          <a:effectLst/>
        </p:spPr>
        <p:txBody>
          <a:bodyPr>
            <a:spAutoFit/>
          </a:bodyPr>
          <a:lstStyle/>
          <a:p>
            <a:pPr algn="l"/>
            <a:r>
              <a:rPr lang="en-US" altLang="zh-CN" sz="2400"/>
              <a:t>{ p }</a:t>
            </a:r>
            <a:endParaRPr lang="en-US" altLang="zh-CN" sz="2400" baseline="-25000"/>
          </a:p>
        </p:txBody>
      </p:sp>
      <p:sp>
        <p:nvSpPr>
          <p:cNvPr id="80981" name="Text Box 85"/>
          <p:cNvSpPr txBox="1">
            <a:spLocks noChangeArrowheads="1"/>
          </p:cNvSpPr>
          <p:nvPr/>
        </p:nvSpPr>
        <p:spPr bwMode="auto">
          <a:xfrm>
            <a:off x="7315200" y="2819400"/>
            <a:ext cx="990600" cy="466725"/>
          </a:xfrm>
          <a:prstGeom prst="rect">
            <a:avLst/>
          </a:prstGeom>
          <a:noFill/>
          <a:ln w="9525">
            <a:solidFill>
              <a:schemeClr val="bg1"/>
            </a:solidFill>
            <a:miter lim="800000"/>
            <a:headEnd/>
            <a:tailEnd/>
          </a:ln>
          <a:effectLst/>
        </p:spPr>
        <p:txBody>
          <a:bodyPr>
            <a:spAutoFit/>
          </a:bodyPr>
          <a:lstStyle/>
          <a:p>
            <a:pPr algn="l"/>
            <a:r>
              <a:rPr lang="en-US" altLang="zh-CN" sz="2400"/>
              <a:t>{ p</a:t>
            </a:r>
            <a:r>
              <a:rPr lang="en-US" altLang="zh-CN" sz="2400">
                <a:latin typeface="Arial" pitchFamily="34" charset="0"/>
              </a:rPr>
              <a:t>, </a:t>
            </a:r>
            <a:r>
              <a:rPr lang="en-US" altLang="zh-CN" sz="2400"/>
              <a:t>q }</a:t>
            </a:r>
          </a:p>
        </p:txBody>
      </p:sp>
      <p:sp>
        <p:nvSpPr>
          <p:cNvPr id="80982" name="Text Box 86"/>
          <p:cNvSpPr txBox="1">
            <a:spLocks noChangeArrowheads="1"/>
          </p:cNvSpPr>
          <p:nvPr/>
        </p:nvSpPr>
        <p:spPr bwMode="auto">
          <a:xfrm>
            <a:off x="4953000" y="3267075"/>
            <a:ext cx="990600" cy="466725"/>
          </a:xfrm>
          <a:prstGeom prst="rect">
            <a:avLst/>
          </a:prstGeom>
          <a:noFill/>
          <a:ln w="9525">
            <a:solidFill>
              <a:schemeClr val="bg1"/>
            </a:solidFill>
            <a:miter lim="800000"/>
            <a:headEnd/>
            <a:tailEnd/>
          </a:ln>
          <a:effectLst/>
        </p:spPr>
        <p:txBody>
          <a:bodyPr>
            <a:spAutoFit/>
          </a:bodyPr>
          <a:lstStyle/>
          <a:p>
            <a:pPr algn="l"/>
            <a:r>
              <a:rPr lang="en-US" altLang="zh-CN" sz="2400"/>
              <a:t>{ p</a:t>
            </a:r>
            <a:r>
              <a:rPr lang="en-US" altLang="zh-CN" sz="2400">
                <a:latin typeface="Arial" pitchFamily="34" charset="0"/>
              </a:rPr>
              <a:t>, </a:t>
            </a:r>
            <a:r>
              <a:rPr lang="en-US" altLang="zh-CN" sz="2400"/>
              <a:t>q }</a:t>
            </a:r>
          </a:p>
        </p:txBody>
      </p:sp>
      <p:sp>
        <p:nvSpPr>
          <p:cNvPr id="80983" name="Text Box 87"/>
          <p:cNvSpPr txBox="1">
            <a:spLocks noChangeArrowheads="1"/>
          </p:cNvSpPr>
          <p:nvPr/>
        </p:nvSpPr>
        <p:spPr bwMode="auto">
          <a:xfrm>
            <a:off x="6248400" y="3276600"/>
            <a:ext cx="914400" cy="466725"/>
          </a:xfrm>
          <a:prstGeom prst="rect">
            <a:avLst/>
          </a:prstGeom>
          <a:noFill/>
          <a:ln w="9525">
            <a:solidFill>
              <a:schemeClr val="bg1"/>
            </a:solidFill>
            <a:miter lim="800000"/>
            <a:headEnd/>
            <a:tailEnd/>
          </a:ln>
          <a:effectLst/>
        </p:spPr>
        <p:txBody>
          <a:bodyPr>
            <a:spAutoFit/>
          </a:bodyPr>
          <a:lstStyle/>
          <a:p>
            <a:pPr algn="l"/>
            <a:r>
              <a:rPr lang="en-US" altLang="zh-CN" sz="2400"/>
              <a:t>{ p</a:t>
            </a:r>
            <a:r>
              <a:rPr lang="en-US" altLang="zh-CN" sz="2400">
                <a:latin typeface="Arial" pitchFamily="34" charset="0"/>
              </a:rPr>
              <a:t>, </a:t>
            </a:r>
            <a:r>
              <a:rPr lang="en-US" altLang="zh-CN" sz="2400"/>
              <a:t>r }</a:t>
            </a:r>
          </a:p>
        </p:txBody>
      </p:sp>
      <p:sp>
        <p:nvSpPr>
          <p:cNvPr id="80984" name="Rectangle 88"/>
          <p:cNvSpPr>
            <a:spLocks noChangeArrowheads="1"/>
          </p:cNvSpPr>
          <p:nvPr/>
        </p:nvSpPr>
        <p:spPr bwMode="auto">
          <a:xfrm>
            <a:off x="7292975" y="3276600"/>
            <a:ext cx="1309688" cy="457200"/>
          </a:xfrm>
          <a:prstGeom prst="rect">
            <a:avLst/>
          </a:prstGeom>
          <a:noFill/>
          <a:ln w="9525">
            <a:noFill/>
            <a:miter lim="800000"/>
            <a:headEnd/>
            <a:tailEnd/>
          </a:ln>
          <a:effectLst/>
        </p:spPr>
        <p:txBody>
          <a:bodyPr wrap="none">
            <a:spAutoFit/>
          </a:bodyPr>
          <a:lstStyle/>
          <a:p>
            <a:pPr algn="l"/>
            <a:r>
              <a:rPr lang="en-US" altLang="zh-CN" sz="2400"/>
              <a:t>{ p</a:t>
            </a:r>
            <a:r>
              <a:rPr lang="en-US" altLang="zh-CN" sz="2400">
                <a:latin typeface="Arial" pitchFamily="34" charset="0"/>
              </a:rPr>
              <a:t>, </a:t>
            </a:r>
            <a:r>
              <a:rPr lang="en-US" altLang="zh-CN" sz="2400"/>
              <a:t>q</a:t>
            </a:r>
            <a:r>
              <a:rPr lang="en-US" altLang="zh-CN" sz="2400">
                <a:latin typeface="Arial" pitchFamily="34" charset="0"/>
              </a:rPr>
              <a:t>, </a:t>
            </a:r>
            <a:r>
              <a:rPr lang="en-US" altLang="zh-CN" sz="2400"/>
              <a:t>r }</a:t>
            </a:r>
          </a:p>
        </p:txBody>
      </p:sp>
      <p:sp>
        <p:nvSpPr>
          <p:cNvPr id="80985" name="Text Box 89"/>
          <p:cNvSpPr txBox="1">
            <a:spLocks noChangeArrowheads="1"/>
          </p:cNvSpPr>
          <p:nvPr/>
        </p:nvSpPr>
        <p:spPr bwMode="auto">
          <a:xfrm>
            <a:off x="4800600" y="3724275"/>
            <a:ext cx="1066800" cy="466725"/>
          </a:xfrm>
          <a:prstGeom prst="rect">
            <a:avLst/>
          </a:prstGeom>
          <a:noFill/>
          <a:ln w="9525">
            <a:solidFill>
              <a:schemeClr val="bg1"/>
            </a:solidFill>
            <a:miter lim="800000"/>
            <a:headEnd/>
            <a:tailEnd/>
          </a:ln>
          <a:effectLst/>
        </p:spPr>
        <p:txBody>
          <a:bodyPr>
            <a:spAutoFit/>
          </a:bodyPr>
          <a:lstStyle/>
          <a:p>
            <a:pPr algn="l"/>
            <a:r>
              <a:rPr lang="en-US" altLang="zh-CN" sz="2400" i="0">
                <a:sym typeface="Symbol" pitchFamily="18" charset="2"/>
              </a:rPr>
              <a:t></a:t>
            </a:r>
            <a:r>
              <a:rPr lang="en-US" altLang="zh-CN" sz="2400"/>
              <a:t>{ p</a:t>
            </a:r>
            <a:r>
              <a:rPr lang="en-US" altLang="zh-CN" sz="2400">
                <a:latin typeface="Arial" pitchFamily="34" charset="0"/>
              </a:rPr>
              <a:t>, </a:t>
            </a:r>
            <a:r>
              <a:rPr lang="en-US" altLang="zh-CN" sz="2400"/>
              <a:t>r }</a:t>
            </a:r>
          </a:p>
        </p:txBody>
      </p:sp>
      <p:sp>
        <p:nvSpPr>
          <p:cNvPr id="80986" name="Text Box 90"/>
          <p:cNvSpPr txBox="1">
            <a:spLocks noChangeArrowheads="1"/>
          </p:cNvSpPr>
          <p:nvPr/>
        </p:nvSpPr>
        <p:spPr bwMode="auto">
          <a:xfrm>
            <a:off x="6248400" y="4181475"/>
            <a:ext cx="914400" cy="466725"/>
          </a:xfrm>
          <a:prstGeom prst="rect">
            <a:avLst/>
          </a:prstGeom>
          <a:noFill/>
          <a:ln w="9525">
            <a:solidFill>
              <a:schemeClr val="bg1"/>
            </a:solidFill>
            <a:miter lim="800000"/>
            <a:headEnd/>
            <a:tailEnd/>
          </a:ln>
          <a:effectLst/>
        </p:spPr>
        <p:txBody>
          <a:bodyPr>
            <a:spAutoFit/>
          </a:bodyPr>
          <a:lstStyle/>
          <a:p>
            <a:pPr algn="l"/>
            <a:r>
              <a:rPr lang="en-US" altLang="zh-CN" sz="2400"/>
              <a:t>{ p</a:t>
            </a:r>
            <a:r>
              <a:rPr lang="en-US" altLang="zh-CN" sz="2400">
                <a:latin typeface="Arial" pitchFamily="34" charset="0"/>
              </a:rPr>
              <a:t>, </a:t>
            </a:r>
            <a:r>
              <a:rPr lang="en-US" altLang="zh-CN" sz="2400"/>
              <a:t>r }</a:t>
            </a:r>
          </a:p>
        </p:txBody>
      </p:sp>
      <p:sp>
        <p:nvSpPr>
          <p:cNvPr id="80987" name="Rectangle 91"/>
          <p:cNvSpPr>
            <a:spLocks noChangeArrowheads="1"/>
          </p:cNvSpPr>
          <p:nvPr/>
        </p:nvSpPr>
        <p:spPr bwMode="auto">
          <a:xfrm>
            <a:off x="7315200" y="4191000"/>
            <a:ext cx="1309688" cy="457200"/>
          </a:xfrm>
          <a:prstGeom prst="rect">
            <a:avLst/>
          </a:prstGeom>
          <a:noFill/>
          <a:ln w="9525">
            <a:noFill/>
            <a:miter lim="800000"/>
            <a:headEnd/>
            <a:tailEnd/>
          </a:ln>
          <a:effectLst/>
        </p:spPr>
        <p:txBody>
          <a:bodyPr wrap="none">
            <a:spAutoFit/>
          </a:bodyPr>
          <a:lstStyle/>
          <a:p>
            <a:pPr algn="l"/>
            <a:r>
              <a:rPr lang="en-US" altLang="zh-CN" sz="2400"/>
              <a:t>{ p</a:t>
            </a:r>
            <a:r>
              <a:rPr lang="en-US" altLang="zh-CN" sz="2400">
                <a:latin typeface="Arial" pitchFamily="34" charset="0"/>
              </a:rPr>
              <a:t>, </a:t>
            </a:r>
            <a:r>
              <a:rPr lang="en-US" altLang="zh-CN" sz="2400"/>
              <a:t>q</a:t>
            </a:r>
            <a:r>
              <a:rPr lang="en-US" altLang="zh-CN" sz="2400">
                <a:latin typeface="Arial" pitchFamily="34" charset="0"/>
              </a:rPr>
              <a:t>, </a:t>
            </a:r>
            <a:r>
              <a:rPr lang="en-US" altLang="zh-CN" sz="2400"/>
              <a:t>r }</a:t>
            </a:r>
          </a:p>
        </p:txBody>
      </p:sp>
      <p:graphicFrame>
        <p:nvGraphicFramePr>
          <p:cNvPr id="80988" name="Object 92"/>
          <p:cNvGraphicFramePr>
            <a:graphicFrameLocks noChangeAspect="1"/>
          </p:cNvGraphicFramePr>
          <p:nvPr/>
        </p:nvGraphicFramePr>
        <p:xfrm>
          <a:off x="993775" y="4495800"/>
          <a:ext cx="4340225" cy="2152650"/>
        </p:xfrm>
        <a:graphic>
          <a:graphicData uri="http://schemas.openxmlformats.org/presentationml/2006/ole">
            <mc:AlternateContent xmlns:mc="http://schemas.openxmlformats.org/markup-compatibility/2006">
              <mc:Choice xmlns:v="urn:schemas-microsoft-com:vml" Requires="v">
                <p:oleObj spid="_x0000_s81064" name="VISIO" r:id="rId3" imgW="3806640" imgH="1887840" progId="Visio.Drawing.11">
                  <p:embed/>
                </p:oleObj>
              </mc:Choice>
              <mc:Fallback>
                <p:oleObj name="VISIO" r:id="rId3" imgW="3806640" imgH="1887840" progId="Visio.Drawing.11">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775" y="4495800"/>
                        <a:ext cx="434022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89" name="Rectangle 93"/>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80990" name="Text Box 94">
            <a:hlinkClick r:id="rId5" action="ppaction://hlinksldjump"/>
          </p:cNvPr>
          <p:cNvSpPr txBox="1">
            <a:spLocks noChangeArrowheads="1"/>
          </p:cNvSpPr>
          <p:nvPr/>
        </p:nvSpPr>
        <p:spPr bwMode="auto">
          <a:xfrm>
            <a:off x="755650" y="1193800"/>
            <a:ext cx="374491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子集构造法举例</a:t>
            </a:r>
          </a:p>
        </p:txBody>
      </p:sp>
      <p:sp>
        <p:nvSpPr>
          <p:cNvPr id="48" name="文本框 47">
            <a:extLst>
              <a:ext uri="{FF2B5EF4-FFF2-40B4-BE49-F238E27FC236}">
                <a16:creationId xmlns:a16="http://schemas.microsoft.com/office/drawing/2014/main" id="{E2CAC2A9-3ADE-1141-8CC5-241E5471CFBC}"/>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64</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9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0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09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09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09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09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09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09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09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09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09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809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09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80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32" grpId="0" animBg="1"/>
      <p:bldP spid="80937" grpId="0" animBg="1" autoUpdateAnimBg="0"/>
      <p:bldP spid="80943" grpId="0" animBg="1" autoUpdateAnimBg="0"/>
      <p:bldP spid="80946" grpId="0" animBg="1" autoUpdateAnimBg="0"/>
      <p:bldP spid="80947" grpId="0" animBg="1" autoUpdateAnimBg="0"/>
      <p:bldP spid="80980" grpId="0" animBg="1" autoUpdateAnimBg="0"/>
      <p:bldP spid="80981" grpId="0" animBg="1" autoUpdateAnimBg="0"/>
      <p:bldP spid="80982" grpId="0" animBg="1" autoUpdateAnimBg="0"/>
      <p:bldP spid="80983" grpId="0" animBg="1" autoUpdateAnimBg="0"/>
      <p:bldP spid="80984" grpId="0" autoUpdateAnimBg="0"/>
      <p:bldP spid="80985" grpId="0" animBg="1" autoUpdateAnimBg="0"/>
      <p:bldP spid="80986" grpId="0" animBg="1" autoUpdateAnimBg="0"/>
      <p:bldP spid="80987"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48" name="文本框 47">
            <a:extLst>
              <a:ext uri="{FF2B5EF4-FFF2-40B4-BE49-F238E27FC236}">
                <a16:creationId xmlns:a16="http://schemas.microsoft.com/office/drawing/2014/main" id="{E2CAC2A9-3ADE-1141-8CC5-241E5471CFBC}"/>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65</a:t>
            </a:r>
            <a:endParaRPr kumimoji="1" lang="zh-CN" altLang="en-US" sz="2000" b="0" i="0" dirty="0">
              <a:solidFill>
                <a:srgbClr val="000066"/>
              </a:solidFill>
            </a:endParaRPr>
          </a:p>
        </p:txBody>
      </p:sp>
      <p:sp>
        <p:nvSpPr>
          <p:cNvPr id="49" name="文本框 48">
            <a:extLst>
              <a:ext uri="{FF2B5EF4-FFF2-40B4-BE49-F238E27FC236}">
                <a16:creationId xmlns:a16="http://schemas.microsoft.com/office/drawing/2014/main" id="{02534371-7E66-AF40-8529-FA2BA08C72C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14</a:t>
            </a:r>
            <a:r>
              <a:rPr kumimoji="1" lang="zh-CN" altLang="en-US" sz="2400" b="0" i="0" dirty="0">
                <a:solidFill>
                  <a:srgbClr val="000000"/>
                </a:solidFill>
              </a:rPr>
              <a:t>：利用子集构造法将以下</a:t>
            </a:r>
            <a:r>
              <a:rPr kumimoji="1" lang="en-US" altLang="zh-CN" sz="2400" b="0" i="0" dirty="0">
                <a:solidFill>
                  <a:srgbClr val="000000"/>
                </a:solidFill>
              </a:rPr>
              <a:t>NFA</a:t>
            </a:r>
            <a:r>
              <a:rPr kumimoji="1" lang="zh-CN" altLang="en-US" sz="2400" b="0" i="0" dirty="0">
                <a:solidFill>
                  <a:srgbClr val="000000"/>
                </a:solidFill>
              </a:rPr>
              <a:t>转为</a:t>
            </a:r>
            <a:r>
              <a:rPr kumimoji="1" lang="en-US" altLang="zh-CN" sz="2400" b="0" i="0" dirty="0">
                <a:solidFill>
                  <a:srgbClr val="000000"/>
                </a:solidFill>
              </a:rPr>
              <a:t>DFA</a:t>
            </a:r>
            <a:r>
              <a:rPr kumimoji="1" lang="zh-CN" altLang="en-US" sz="2400" b="0" i="0" dirty="0">
                <a:solidFill>
                  <a:srgbClr val="000000"/>
                </a:solidFill>
              </a:rPr>
              <a:t>。</a:t>
            </a:r>
          </a:p>
        </p:txBody>
      </p:sp>
      <p:pic>
        <p:nvPicPr>
          <p:cNvPr id="2" name="图片 1">
            <a:extLst>
              <a:ext uri="{FF2B5EF4-FFF2-40B4-BE49-F238E27FC236}">
                <a16:creationId xmlns:a16="http://schemas.microsoft.com/office/drawing/2014/main" id="{8A1A5D7F-499B-B645-8D33-77B344A35F08}"/>
              </a:ext>
            </a:extLst>
          </p:cNvPr>
          <p:cNvPicPr>
            <a:picLocks noChangeAspect="1"/>
          </p:cNvPicPr>
          <p:nvPr/>
        </p:nvPicPr>
        <p:blipFill>
          <a:blip r:embed="rId2"/>
          <a:stretch>
            <a:fillRect/>
          </a:stretch>
        </p:blipFill>
        <p:spPr>
          <a:xfrm>
            <a:off x="827583" y="2099104"/>
            <a:ext cx="2649351" cy="1800200"/>
          </a:xfrm>
          <a:prstGeom prst="rect">
            <a:avLst/>
          </a:prstGeom>
        </p:spPr>
      </p:pic>
      <p:pic>
        <p:nvPicPr>
          <p:cNvPr id="3" name="图片 2">
            <a:extLst>
              <a:ext uri="{FF2B5EF4-FFF2-40B4-BE49-F238E27FC236}">
                <a16:creationId xmlns:a16="http://schemas.microsoft.com/office/drawing/2014/main" id="{4994733A-525C-DD41-9E51-76C3C9FB7C24}"/>
              </a:ext>
            </a:extLst>
          </p:cNvPr>
          <p:cNvPicPr>
            <a:picLocks noChangeAspect="1"/>
          </p:cNvPicPr>
          <p:nvPr/>
        </p:nvPicPr>
        <p:blipFill>
          <a:blip r:embed="rId3"/>
          <a:stretch>
            <a:fillRect/>
          </a:stretch>
        </p:blipFill>
        <p:spPr>
          <a:xfrm>
            <a:off x="4071667" y="2093498"/>
            <a:ext cx="4244750" cy="2914055"/>
          </a:xfrm>
          <a:prstGeom prst="rect">
            <a:avLst/>
          </a:prstGeom>
        </p:spPr>
      </p:pic>
      <p:grpSp>
        <p:nvGrpSpPr>
          <p:cNvPr id="52" name="组合 51">
            <a:extLst>
              <a:ext uri="{FF2B5EF4-FFF2-40B4-BE49-F238E27FC236}">
                <a16:creationId xmlns:a16="http://schemas.microsoft.com/office/drawing/2014/main" id="{FE8F7801-B027-064D-BB3D-7579EB7CED45}"/>
              </a:ext>
            </a:extLst>
          </p:cNvPr>
          <p:cNvGrpSpPr/>
          <p:nvPr/>
        </p:nvGrpSpPr>
        <p:grpSpPr>
          <a:xfrm>
            <a:off x="514340" y="5156189"/>
            <a:ext cx="8239600" cy="1441163"/>
            <a:chOff x="514340" y="5316549"/>
            <a:chExt cx="8239600" cy="1441163"/>
          </a:xfrm>
        </p:grpSpPr>
        <p:sp>
          <p:nvSpPr>
            <p:cNvPr id="53" name="文本框 52">
              <a:extLst>
                <a:ext uri="{FF2B5EF4-FFF2-40B4-BE49-F238E27FC236}">
                  <a16:creationId xmlns:a16="http://schemas.microsoft.com/office/drawing/2014/main" id="{3D365B72-A8B4-3645-B9F2-41F2D63C7839}"/>
                </a:ext>
              </a:extLst>
            </p:cNvPr>
            <p:cNvSpPr txBox="1"/>
            <p:nvPr/>
          </p:nvSpPr>
          <p:spPr>
            <a:xfrm>
              <a:off x="514340" y="5316549"/>
              <a:ext cx="8234124" cy="461665"/>
            </a:xfrm>
            <a:prstGeom prst="rect">
              <a:avLst/>
            </a:prstGeom>
            <a:noFill/>
          </p:spPr>
          <p:txBody>
            <a:bodyPr wrap="square" rtlCol="0">
              <a:spAutoFit/>
            </a:bodyPr>
            <a:lstStyle/>
            <a:p>
              <a:pPr algn="l"/>
              <a:r>
                <a:rPr lang="zh-CN" altLang="en-US" sz="2400" b="0" i="0" dirty="0">
                  <a:solidFill>
                    <a:srgbClr val="000000"/>
                  </a:solidFill>
                </a:rPr>
                <a:t>解：子集构造法的流程很清晰，从入口出发，不断求并集，</a:t>
              </a:r>
              <a:endParaRPr kumimoji="1" lang="zh-CN" altLang="en-US" sz="2400" b="0" i="0" dirty="0">
                <a:solidFill>
                  <a:srgbClr val="000000"/>
                </a:solidFill>
              </a:endParaRPr>
            </a:p>
          </p:txBody>
        </p:sp>
        <p:sp>
          <p:nvSpPr>
            <p:cNvPr id="54" name="文本框 53">
              <a:extLst>
                <a:ext uri="{FF2B5EF4-FFF2-40B4-BE49-F238E27FC236}">
                  <a16:creationId xmlns:a16="http://schemas.microsoft.com/office/drawing/2014/main" id="{B742ECCE-D525-3548-AFEE-BE16B3B389B3}"/>
                </a:ext>
              </a:extLst>
            </p:cNvPr>
            <p:cNvSpPr txBox="1"/>
            <p:nvPr/>
          </p:nvSpPr>
          <p:spPr>
            <a:xfrm>
              <a:off x="519816" y="5835186"/>
              <a:ext cx="8234124" cy="461665"/>
            </a:xfrm>
            <a:prstGeom prst="rect">
              <a:avLst/>
            </a:prstGeom>
            <a:noFill/>
          </p:spPr>
          <p:txBody>
            <a:bodyPr wrap="square" rtlCol="0">
              <a:spAutoFit/>
            </a:bodyPr>
            <a:lstStyle/>
            <a:p>
              <a:pPr algn="l"/>
              <a:r>
                <a:rPr kumimoji="1" lang="zh-CN" altLang="en-US" sz="2400" b="0" i="0" dirty="0">
                  <a:solidFill>
                    <a:srgbClr val="000000"/>
                  </a:solidFill>
                </a:rPr>
                <a:t>得到新的状态。如果该状态包含原先</a:t>
              </a:r>
              <a:r>
                <a:rPr kumimoji="1" lang="en-US" altLang="zh-CN" sz="2400" b="0" i="0" dirty="0">
                  <a:solidFill>
                    <a:srgbClr val="000000"/>
                  </a:solidFill>
                </a:rPr>
                <a:t>NFA</a:t>
              </a:r>
              <a:r>
                <a:rPr kumimoji="1" lang="zh-CN" altLang="en-US" sz="2400" b="0" i="0" dirty="0">
                  <a:solidFill>
                    <a:srgbClr val="000000"/>
                  </a:solidFill>
                </a:rPr>
                <a:t>的终止状态，则是</a:t>
              </a:r>
            </a:p>
          </p:txBody>
        </p:sp>
        <p:sp>
          <p:nvSpPr>
            <p:cNvPr id="55" name="文本框 54">
              <a:extLst>
                <a:ext uri="{FF2B5EF4-FFF2-40B4-BE49-F238E27FC236}">
                  <a16:creationId xmlns:a16="http://schemas.microsoft.com/office/drawing/2014/main" id="{520C6098-D8CE-9447-BB1D-5615FA64F98D}"/>
                </a:ext>
              </a:extLst>
            </p:cNvPr>
            <p:cNvSpPr txBox="1"/>
            <p:nvPr/>
          </p:nvSpPr>
          <p:spPr>
            <a:xfrm>
              <a:off x="514340" y="6296047"/>
              <a:ext cx="8234124" cy="461665"/>
            </a:xfrm>
            <a:prstGeom prst="rect">
              <a:avLst/>
            </a:prstGeom>
            <a:noFill/>
          </p:spPr>
          <p:txBody>
            <a:bodyPr wrap="square" rtlCol="0">
              <a:spAutoFit/>
            </a:bodyPr>
            <a:lstStyle/>
            <a:p>
              <a:pPr algn="l"/>
              <a:r>
                <a:rPr kumimoji="1" lang="en-US" altLang="zh-CN" sz="2400" b="0" i="0" dirty="0">
                  <a:solidFill>
                    <a:srgbClr val="000000"/>
                  </a:solidFill>
                </a:rPr>
                <a:t>DFA</a:t>
              </a:r>
              <a:r>
                <a:rPr kumimoji="1" lang="zh-CN" altLang="en-US" sz="2400" b="0" i="0" dirty="0">
                  <a:solidFill>
                    <a:srgbClr val="000000"/>
                  </a:solidFill>
                </a:rPr>
                <a:t>的终止状态。执行上述过程直至没有新的状态产生为止。</a:t>
              </a:r>
            </a:p>
          </p:txBody>
        </p:sp>
      </p:grpSp>
      <p:sp>
        <p:nvSpPr>
          <p:cNvPr id="7" name="矩形 6">
            <a:extLst>
              <a:ext uri="{FF2B5EF4-FFF2-40B4-BE49-F238E27FC236}">
                <a16:creationId xmlns:a16="http://schemas.microsoft.com/office/drawing/2014/main" id="{DD48DE89-A5CF-784B-835A-BDEA70877FF5}"/>
              </a:ext>
            </a:extLst>
          </p:cNvPr>
          <p:cNvSpPr/>
          <p:nvPr/>
        </p:nvSpPr>
        <p:spPr bwMode="auto">
          <a:xfrm>
            <a:off x="4932040" y="2564904"/>
            <a:ext cx="576064" cy="21602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pic>
        <p:nvPicPr>
          <p:cNvPr id="6" name="图片 5">
            <a:extLst>
              <a:ext uri="{FF2B5EF4-FFF2-40B4-BE49-F238E27FC236}">
                <a16:creationId xmlns:a16="http://schemas.microsoft.com/office/drawing/2014/main" id="{C1FB402D-6A97-514E-A190-486C3A44A196}"/>
              </a:ext>
            </a:extLst>
          </p:cNvPr>
          <p:cNvPicPr>
            <a:picLocks noChangeAspect="1"/>
          </p:cNvPicPr>
          <p:nvPr/>
        </p:nvPicPr>
        <p:blipFill>
          <a:blip r:embed="rId4"/>
          <a:stretch>
            <a:fillRect/>
          </a:stretch>
        </p:blipFill>
        <p:spPr>
          <a:xfrm>
            <a:off x="4283968" y="2529991"/>
            <a:ext cx="1656184" cy="250937"/>
          </a:xfrm>
          <a:prstGeom prst="rect">
            <a:avLst/>
          </a:prstGeom>
        </p:spPr>
      </p:pic>
      <p:sp>
        <p:nvSpPr>
          <p:cNvPr id="22" name="矩形 21">
            <a:extLst>
              <a:ext uri="{FF2B5EF4-FFF2-40B4-BE49-F238E27FC236}">
                <a16:creationId xmlns:a16="http://schemas.microsoft.com/office/drawing/2014/main" id="{2DD1FBEE-4783-234B-AD89-EFA326EF7EB5}"/>
              </a:ext>
            </a:extLst>
          </p:cNvPr>
          <p:cNvSpPr/>
          <p:nvPr/>
        </p:nvSpPr>
        <p:spPr bwMode="auto">
          <a:xfrm>
            <a:off x="4067969" y="2093497"/>
            <a:ext cx="4248448" cy="73462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3" name="矩形 22">
            <a:extLst>
              <a:ext uri="{FF2B5EF4-FFF2-40B4-BE49-F238E27FC236}">
                <a16:creationId xmlns:a16="http://schemas.microsoft.com/office/drawing/2014/main" id="{3BEBC096-9927-B145-9859-04193E8A2F8B}"/>
              </a:ext>
            </a:extLst>
          </p:cNvPr>
          <p:cNvSpPr/>
          <p:nvPr/>
        </p:nvSpPr>
        <p:spPr bwMode="auto">
          <a:xfrm>
            <a:off x="4067969" y="2791007"/>
            <a:ext cx="4248448" cy="31180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4" name="矩形 23">
            <a:extLst>
              <a:ext uri="{FF2B5EF4-FFF2-40B4-BE49-F238E27FC236}">
                <a16:creationId xmlns:a16="http://schemas.microsoft.com/office/drawing/2014/main" id="{70893FD6-6DE2-5344-9A95-34F2E5A6DFE2}"/>
              </a:ext>
            </a:extLst>
          </p:cNvPr>
          <p:cNvSpPr/>
          <p:nvPr/>
        </p:nvSpPr>
        <p:spPr bwMode="auto">
          <a:xfrm>
            <a:off x="4067969" y="3102812"/>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5" name="矩形 24">
            <a:extLst>
              <a:ext uri="{FF2B5EF4-FFF2-40B4-BE49-F238E27FC236}">
                <a16:creationId xmlns:a16="http://schemas.microsoft.com/office/drawing/2014/main" id="{9ACB08B7-797B-2E49-8654-28ABBAAD8B34}"/>
              </a:ext>
            </a:extLst>
          </p:cNvPr>
          <p:cNvSpPr/>
          <p:nvPr/>
        </p:nvSpPr>
        <p:spPr bwMode="auto">
          <a:xfrm>
            <a:off x="4067969" y="3390845"/>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6" name="矩形 25">
            <a:extLst>
              <a:ext uri="{FF2B5EF4-FFF2-40B4-BE49-F238E27FC236}">
                <a16:creationId xmlns:a16="http://schemas.microsoft.com/office/drawing/2014/main" id="{3C0AC6E1-0DD9-7A42-8EFB-DC600FD5F9CA}"/>
              </a:ext>
            </a:extLst>
          </p:cNvPr>
          <p:cNvSpPr/>
          <p:nvPr/>
        </p:nvSpPr>
        <p:spPr bwMode="auto">
          <a:xfrm>
            <a:off x="4067969" y="3711626"/>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7" name="矩形 26">
            <a:extLst>
              <a:ext uri="{FF2B5EF4-FFF2-40B4-BE49-F238E27FC236}">
                <a16:creationId xmlns:a16="http://schemas.microsoft.com/office/drawing/2014/main" id="{03913806-5AF4-CF49-BD3D-3904F2E7BED8}"/>
              </a:ext>
            </a:extLst>
          </p:cNvPr>
          <p:cNvSpPr/>
          <p:nvPr/>
        </p:nvSpPr>
        <p:spPr bwMode="auto">
          <a:xfrm>
            <a:off x="4067969" y="4041504"/>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8" name="矩形 27">
            <a:extLst>
              <a:ext uri="{FF2B5EF4-FFF2-40B4-BE49-F238E27FC236}">
                <a16:creationId xmlns:a16="http://schemas.microsoft.com/office/drawing/2014/main" id="{6BB1B8A4-4448-C64B-828D-5C20E5D4A3D5}"/>
              </a:ext>
            </a:extLst>
          </p:cNvPr>
          <p:cNvSpPr/>
          <p:nvPr/>
        </p:nvSpPr>
        <p:spPr bwMode="auto">
          <a:xfrm>
            <a:off x="4067969" y="4353233"/>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9" name="矩形 28">
            <a:extLst>
              <a:ext uri="{FF2B5EF4-FFF2-40B4-BE49-F238E27FC236}">
                <a16:creationId xmlns:a16="http://schemas.microsoft.com/office/drawing/2014/main" id="{0DAF4667-3759-E442-880D-354D8640196D}"/>
              </a:ext>
            </a:extLst>
          </p:cNvPr>
          <p:cNvSpPr/>
          <p:nvPr/>
        </p:nvSpPr>
        <p:spPr bwMode="auto">
          <a:xfrm>
            <a:off x="4067969" y="4664720"/>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Tree>
    <p:extLst>
      <p:ext uri="{BB962C8B-B14F-4D97-AF65-F5344CB8AC3E}">
        <p14:creationId xmlns:p14="http://schemas.microsoft.com/office/powerpoint/2010/main" val="151848764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22"/>
                                        </p:tgtEl>
                                      </p:cBhvr>
                                    </p:animEffect>
                                    <p:set>
                                      <p:cBhvr>
                                        <p:cTn id="11" dur="1" fill="hold">
                                          <p:stCondLst>
                                            <p:cond delay="499"/>
                                          </p:stCondLst>
                                        </p:cTn>
                                        <p:tgtEl>
                                          <p:spTgt spid="2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25"/>
                                        </p:tgtEl>
                                      </p:cBhvr>
                                    </p:animEffect>
                                    <p:set>
                                      <p:cBhvr>
                                        <p:cTn id="26" dur="1" fill="hold">
                                          <p:stCondLst>
                                            <p:cond delay="499"/>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26"/>
                                        </p:tgtEl>
                                      </p:cBhvr>
                                    </p:animEffect>
                                    <p:set>
                                      <p:cBhvr>
                                        <p:cTn id="31" dur="1" fill="hold">
                                          <p:stCondLst>
                                            <p:cond delay="499"/>
                                          </p:stCondLst>
                                        </p:cTn>
                                        <p:tgtEl>
                                          <p:spTgt spid="2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27"/>
                                        </p:tgtEl>
                                      </p:cBhvr>
                                    </p:animEffect>
                                    <p:set>
                                      <p:cBhvr>
                                        <p:cTn id="36" dur="1" fill="hold">
                                          <p:stCondLst>
                                            <p:cond delay="499"/>
                                          </p:stCondLst>
                                        </p:cTn>
                                        <p:tgtEl>
                                          <p:spTgt spid="2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0" nodeType="clickEffect">
                                  <p:stCondLst>
                                    <p:cond delay="0"/>
                                  </p:stCondLst>
                                  <p:childTnLst>
                                    <p:animEffect transition="out" filter="blinds(horizontal)">
                                      <p:cBhvr>
                                        <p:cTn id="40" dur="500"/>
                                        <p:tgtEl>
                                          <p:spTgt spid="28"/>
                                        </p:tgtEl>
                                      </p:cBhvr>
                                    </p:animEffect>
                                    <p:set>
                                      <p:cBhvr>
                                        <p:cTn id="41" dur="1" fill="hold">
                                          <p:stCondLst>
                                            <p:cond delay="499"/>
                                          </p:stCondLst>
                                        </p:cTn>
                                        <p:tgtEl>
                                          <p:spTgt spid="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0" nodeType="clickEffect">
                                  <p:stCondLst>
                                    <p:cond delay="0"/>
                                  </p:stCondLst>
                                  <p:childTnLst>
                                    <p:animEffect transition="out" filter="blinds(horizontal)">
                                      <p:cBhvr>
                                        <p:cTn id="45" dur="500"/>
                                        <p:tgtEl>
                                          <p:spTgt spid="29"/>
                                        </p:tgtEl>
                                      </p:cBhvr>
                                    </p:animEffect>
                                    <p:set>
                                      <p:cBhvr>
                                        <p:cTn id="46"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Text Box 7"/>
          <p:cNvSpPr txBox="1">
            <a:spLocks noChangeArrowheads="1"/>
          </p:cNvSpPr>
          <p:nvPr/>
        </p:nvSpPr>
        <p:spPr bwMode="auto">
          <a:xfrm>
            <a:off x="685800" y="1752600"/>
            <a:ext cx="8062913" cy="1704975"/>
          </a:xfrm>
          <a:prstGeom prst="rect">
            <a:avLst/>
          </a:prstGeom>
          <a:noFill/>
          <a:ln w="9525">
            <a:noFill/>
            <a:miter lim="800000"/>
            <a:headEnd/>
            <a:tailEnd/>
          </a:ln>
          <a:effectLst/>
        </p:spPr>
        <p:txBody>
          <a:bodyPr>
            <a:spAutoFit/>
          </a:bodyPr>
          <a:lstStyle/>
          <a:p>
            <a:pPr algn="just">
              <a:buClr>
                <a:srgbClr val="800080"/>
              </a:buClr>
              <a:buFont typeface="Wingdings" pitchFamily="2" charset="2"/>
              <a:buNone/>
            </a:pPr>
            <a:r>
              <a:rPr lang="zh-CN" altLang="en-US" sz="2400" i="0" dirty="0">
                <a:latin typeface="Arial" pitchFamily="34" charset="0"/>
                <a:ea typeface="楷体_GB2312" pitchFamily="49" charset="-122"/>
              </a:rPr>
              <a:t>定理</a:t>
            </a:r>
            <a:r>
              <a:rPr lang="en-US" altLang="zh-CN" sz="2400" i="0" dirty="0">
                <a:latin typeface="Arial" pitchFamily="34" charset="0"/>
                <a:ea typeface="楷体_GB2312" pitchFamily="49" charset="-122"/>
              </a:rPr>
              <a:t>:</a:t>
            </a:r>
            <a:r>
              <a:rPr lang="en-US" altLang="zh-CN" i="0" dirty="0">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设 </a:t>
            </a:r>
            <a:r>
              <a:rPr lang="en-US" altLang="zh-CN" sz="2400" dirty="0">
                <a:solidFill>
                  <a:srgbClr val="333399"/>
                </a:solidFill>
                <a:latin typeface="Arial" pitchFamily="34" charset="0"/>
                <a:ea typeface="楷体_GB2312" pitchFamily="49" charset="-122"/>
              </a:rPr>
              <a:t>N = </a:t>
            </a:r>
            <a:r>
              <a:rPr lang="en-US" altLang="zh-CN"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N</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N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 F</a:t>
            </a:r>
            <a:r>
              <a:rPr lang="en-US" altLang="zh-CN" sz="2400" baseline="-25000" dirty="0">
                <a:solidFill>
                  <a:srgbClr val="333399"/>
                </a:solidFill>
                <a:latin typeface="Arial" pitchFamily="34" charset="0"/>
                <a:ea typeface="楷体_GB2312" pitchFamily="49" charset="-122"/>
              </a:rPr>
              <a:t>N</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是一个 </a:t>
            </a:r>
            <a:r>
              <a:rPr lang="en-US" altLang="zh-CN" sz="2400" dirty="0">
                <a:solidFill>
                  <a:srgbClr val="333399"/>
                </a:solidFill>
                <a:latin typeface="Arial" pitchFamily="34" charset="0"/>
                <a:ea typeface="楷体_GB2312" pitchFamily="49" charset="-122"/>
              </a:rPr>
              <a:t>NFA</a:t>
            </a:r>
            <a:r>
              <a:rPr lang="en-US" altLang="zh-CN" sz="2400" i="0" dirty="0">
                <a:solidFill>
                  <a:srgbClr val="333399"/>
                </a:solidFill>
                <a:latin typeface="Arial" pitchFamily="34" charset="0"/>
                <a:ea typeface="楷体_GB2312" pitchFamily="49" charset="-122"/>
              </a:rPr>
              <a:t> , </a:t>
            </a:r>
            <a:r>
              <a:rPr lang="zh-CN" altLang="en-US" sz="2400" i="0" dirty="0">
                <a:solidFill>
                  <a:srgbClr val="333399"/>
                </a:solidFill>
                <a:latin typeface="Arial" pitchFamily="34" charset="0"/>
                <a:ea typeface="楷体_GB2312" pitchFamily="49" charset="-122"/>
              </a:rPr>
              <a:t>通过子集构</a:t>
            </a:r>
          </a:p>
          <a:p>
            <a:pPr algn="just">
              <a:buClr>
                <a:srgbClr val="800080"/>
              </a:buClr>
              <a:buFont typeface="Wingdings" pitchFamily="2" charset="2"/>
              <a:buNone/>
            </a:pPr>
            <a:r>
              <a:rPr lang="zh-CN" altLang="en-US" sz="2400" i="0" dirty="0">
                <a:solidFill>
                  <a:srgbClr val="333399"/>
                </a:solidFill>
                <a:latin typeface="Arial" pitchFamily="34" charset="0"/>
                <a:ea typeface="楷体_GB2312" pitchFamily="49" charset="-122"/>
              </a:rPr>
              <a:t>          造法得到相应的</a:t>
            </a:r>
            <a:r>
              <a:rPr lang="en-US" altLang="zh-CN" sz="2400" dirty="0">
                <a:solidFill>
                  <a:srgbClr val="333399"/>
                </a:solidFill>
                <a:latin typeface="Arial" pitchFamily="34" charset="0"/>
                <a:ea typeface="楷体_GB2312" pitchFamily="49" charset="-122"/>
              </a:rPr>
              <a:t>DFA D = </a:t>
            </a:r>
            <a:r>
              <a:rPr lang="en-US" altLang="zh-CN"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D</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 F</a:t>
            </a:r>
            <a:r>
              <a:rPr lang="en-US" altLang="zh-CN" sz="2400" baseline="-25000" dirty="0">
                <a:solidFill>
                  <a:srgbClr val="333399"/>
                </a:solidFill>
                <a:latin typeface="Arial" pitchFamily="34" charset="0"/>
                <a:ea typeface="楷体_GB2312" pitchFamily="49" charset="-122"/>
              </a:rPr>
              <a:t>D</a:t>
            </a:r>
            <a:r>
              <a:rPr lang="en-US" altLang="zh-CN" sz="240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则</a:t>
            </a:r>
          </a:p>
          <a:p>
            <a:pPr algn="just">
              <a:buClr>
                <a:srgbClr val="800080"/>
              </a:buClr>
              <a:buFont typeface="Wingdings" pitchFamily="2" charset="2"/>
              <a:buNone/>
            </a:pPr>
            <a:r>
              <a:rPr lang="zh-CN" altLang="en-US" sz="2400" i="0" dirty="0">
                <a:solidFill>
                  <a:srgbClr val="333399"/>
                </a:solidFill>
                <a:latin typeface="Arial" pitchFamily="34" charset="0"/>
                <a:ea typeface="楷体_GB2312" pitchFamily="49" charset="-122"/>
              </a:rPr>
              <a:t>          对任何</a:t>
            </a:r>
            <a:r>
              <a:rPr lang="en-US" altLang="zh-CN" sz="2400" dirty="0">
                <a:solidFill>
                  <a:srgbClr val="333399"/>
                </a:solidFill>
                <a:latin typeface="Arial" pitchFamily="34" charset="0"/>
                <a:ea typeface="楷体_GB2312" pitchFamily="49" charset="-122"/>
              </a:rPr>
              <a:t>w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 </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a:t>
            </a:r>
            <a:r>
              <a:rPr lang="en-US" altLang="zh-CN" sz="2400" baseline="-250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 w ) =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N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,w).</a:t>
            </a:r>
            <a:r>
              <a:rPr lang="en-US" altLang="zh-CN" sz="1000" i="0" dirty="0">
                <a:solidFill>
                  <a:srgbClr val="333399"/>
                </a:solidFill>
                <a:latin typeface="Arial" pitchFamily="34" charset="0"/>
                <a:ea typeface="楷体_GB2312" pitchFamily="49" charset="-122"/>
              </a:rPr>
              <a:t> </a:t>
            </a:r>
          </a:p>
          <a:p>
            <a:pPr algn="just">
              <a:buClr>
                <a:srgbClr val="800080"/>
              </a:buClr>
            </a:pPr>
            <a:r>
              <a:rPr lang="en-US" altLang="zh-CN" sz="1000" i="0" dirty="0">
                <a:solidFill>
                  <a:srgbClr val="333399"/>
                </a:solidFill>
                <a:latin typeface="Arial" pitchFamily="34" charset="0"/>
                <a:ea typeface="楷体_GB2312" pitchFamily="49" charset="-122"/>
              </a:rPr>
              <a:t> </a:t>
            </a:r>
            <a:endParaRPr lang="en-US" altLang="zh-CN" sz="800" i="0" dirty="0">
              <a:solidFill>
                <a:srgbClr val="333399"/>
              </a:solidFill>
              <a:latin typeface="Arial" pitchFamily="34" charset="0"/>
              <a:ea typeface="楷体_GB2312" pitchFamily="49" charset="-122"/>
            </a:endParaRPr>
          </a:p>
          <a:p>
            <a:pPr algn="just">
              <a:buClr>
                <a:srgbClr val="800080"/>
              </a:buClr>
              <a:buFont typeface="Wingdings" pitchFamily="2" charset="2"/>
              <a:buNone/>
            </a:pPr>
            <a:r>
              <a:rPr lang="zh-CN" altLang="en-US" sz="2400" i="0" dirty="0">
                <a:latin typeface="Arial" pitchFamily="34" charset="0"/>
                <a:ea typeface="楷体_GB2312" pitchFamily="49" charset="-122"/>
              </a:rPr>
              <a:t>证明</a:t>
            </a:r>
            <a:r>
              <a:rPr lang="en-US" altLang="zh-CN" sz="2400" i="0" dirty="0">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归纳于 </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w</a:t>
            </a:r>
            <a:r>
              <a:rPr lang="en-US" altLang="zh-CN" sz="2400" i="0" dirty="0">
                <a:solidFill>
                  <a:srgbClr val="333399"/>
                </a:solidFill>
                <a:latin typeface="Arial" pitchFamily="34" charset="0"/>
                <a:ea typeface="楷体_GB2312" pitchFamily="49" charset="-122"/>
              </a:rPr>
              <a:t> | </a:t>
            </a:r>
          </a:p>
        </p:txBody>
      </p:sp>
      <p:sp>
        <p:nvSpPr>
          <p:cNvPr id="81929" name="Rectangle 9"/>
          <p:cNvSpPr>
            <a:spLocks noChangeArrowheads="1"/>
          </p:cNvSpPr>
          <p:nvPr/>
        </p:nvSpPr>
        <p:spPr bwMode="auto">
          <a:xfrm>
            <a:off x="1143000" y="3429000"/>
            <a:ext cx="4572000" cy="45720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dirty="0">
                <a:latin typeface="Arial" pitchFamily="34" charset="0"/>
                <a:ea typeface="楷体_GB2312" pitchFamily="49" charset="-122"/>
              </a:rPr>
              <a:t>1</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设</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w</a:t>
            </a:r>
            <a:r>
              <a:rPr lang="en-US" altLang="zh-CN" sz="2400" i="0" dirty="0">
                <a:solidFill>
                  <a:srgbClr val="333399"/>
                </a:solidFill>
                <a:latin typeface="Arial" pitchFamily="34" charset="0"/>
                <a:ea typeface="楷体_GB2312" pitchFamily="49" charset="-122"/>
              </a:rPr>
              <a:t> | = </a:t>
            </a:r>
            <a:r>
              <a:rPr lang="en-US" altLang="zh-CN" sz="2400" dirty="0">
                <a:solidFill>
                  <a:srgbClr val="333399"/>
                </a:solidFill>
                <a:latin typeface="Arial" pitchFamily="34" charset="0"/>
                <a:ea typeface="楷体_GB2312" pitchFamily="49" charset="-122"/>
              </a:rPr>
              <a:t>0, </a:t>
            </a:r>
            <a:r>
              <a:rPr lang="zh-CN" altLang="en-US" sz="2400" i="0" dirty="0">
                <a:solidFill>
                  <a:srgbClr val="333399"/>
                </a:solidFill>
                <a:latin typeface="Arial" pitchFamily="34" charset="0"/>
                <a:ea typeface="楷体_GB2312" pitchFamily="49" charset="-122"/>
              </a:rPr>
              <a:t>即 </a:t>
            </a:r>
            <a:r>
              <a:rPr lang="en-US" altLang="zh-CN" sz="2400" dirty="0">
                <a:solidFill>
                  <a:srgbClr val="333399"/>
                </a:solidFill>
                <a:latin typeface="Arial" pitchFamily="34" charset="0"/>
                <a:ea typeface="楷体_GB2312" pitchFamily="49" charset="-122"/>
              </a:rPr>
              <a:t>w</a:t>
            </a:r>
            <a:r>
              <a:rPr lang="en-US" altLang="zh-CN" sz="2400" i="0" dirty="0">
                <a:solidFill>
                  <a:srgbClr val="333399"/>
                </a:solidFill>
                <a:latin typeface="Arial" pitchFamily="34" charset="0"/>
                <a:ea typeface="楷体_GB2312" pitchFamily="49" charset="-122"/>
              </a:rPr>
              <a:t> = </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 </a:t>
            </a:r>
            <a:endParaRPr lang="en-US" altLang="zh-CN" sz="2400" i="0" dirty="0">
              <a:solidFill>
                <a:srgbClr val="333399"/>
              </a:solidFill>
              <a:latin typeface="Arial" pitchFamily="34" charset="0"/>
              <a:ea typeface="楷体_GB2312" pitchFamily="49" charset="-122"/>
            </a:endParaRPr>
          </a:p>
        </p:txBody>
      </p:sp>
      <p:sp>
        <p:nvSpPr>
          <p:cNvPr id="81930" name="Rectangle 10"/>
          <p:cNvSpPr>
            <a:spLocks noChangeArrowheads="1"/>
          </p:cNvSpPr>
          <p:nvPr/>
        </p:nvSpPr>
        <p:spPr bwMode="auto">
          <a:xfrm>
            <a:off x="1219200" y="6324600"/>
            <a:ext cx="457200" cy="45720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i="0">
                <a:solidFill>
                  <a:srgbClr val="333399"/>
                </a:solidFill>
                <a:cs typeface="Times New Roman" pitchFamily="18" charset="0"/>
                <a:sym typeface="Symbol" pitchFamily="18" charset="2"/>
              </a:rPr>
              <a:t></a:t>
            </a:r>
          </a:p>
        </p:txBody>
      </p:sp>
      <p:sp>
        <p:nvSpPr>
          <p:cNvPr id="81931" name="Rectangle 11"/>
          <p:cNvSpPr>
            <a:spLocks noChangeArrowheads="1"/>
          </p:cNvSpPr>
          <p:nvPr/>
        </p:nvSpPr>
        <p:spPr bwMode="auto">
          <a:xfrm>
            <a:off x="1116013" y="3789363"/>
            <a:ext cx="6858000" cy="45720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由定义知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a:t>
            </a:r>
            <a:r>
              <a:rPr lang="en-US" altLang="zh-CN" sz="2400" baseline="-250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 ) =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N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a:t>
            </a:r>
            <a:r>
              <a:rPr lang="en-US" altLang="zh-CN" sz="2400" baseline="-250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 </a:t>
            </a:r>
          </a:p>
        </p:txBody>
      </p:sp>
      <p:sp>
        <p:nvSpPr>
          <p:cNvPr id="81932" name="Rectangle 12"/>
          <p:cNvSpPr>
            <a:spLocks noChangeArrowheads="1"/>
          </p:cNvSpPr>
          <p:nvPr/>
        </p:nvSpPr>
        <p:spPr bwMode="auto">
          <a:xfrm>
            <a:off x="1143000" y="4267200"/>
            <a:ext cx="7391400" cy="457200"/>
          </a:xfrm>
          <a:prstGeom prst="rect">
            <a:avLst/>
          </a:prstGeom>
          <a:noFill/>
          <a:ln w="9525">
            <a:noFill/>
            <a:miter lim="800000"/>
            <a:headEnd/>
            <a:tailEnd/>
          </a:ln>
          <a:effectLst/>
        </p:spPr>
        <p:txBody>
          <a:bodyPr>
            <a:spAutoFit/>
          </a:bodyPr>
          <a:lstStyle/>
          <a:p>
            <a:pPr marL="457200" indent="-457200" algn="l">
              <a:spcBef>
                <a:spcPct val="50000"/>
              </a:spcBef>
              <a:buFont typeface="Wingdings" pitchFamily="2" charset="2"/>
              <a:buNone/>
            </a:pPr>
            <a:r>
              <a:rPr lang="en-US" altLang="zh-CN" sz="2400" dirty="0">
                <a:latin typeface="Arial" pitchFamily="34" charset="0"/>
                <a:ea typeface="楷体_GB2312" pitchFamily="49" charset="-122"/>
              </a:rPr>
              <a:t>2</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设</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w</a:t>
            </a:r>
            <a:r>
              <a:rPr lang="en-US" altLang="zh-CN" sz="2400" i="0" dirty="0">
                <a:solidFill>
                  <a:srgbClr val="333399"/>
                </a:solidFill>
                <a:latin typeface="Arial" pitchFamily="34" charset="0"/>
                <a:ea typeface="楷体_GB2312" pitchFamily="49" charset="-122"/>
              </a:rPr>
              <a:t> | = </a:t>
            </a:r>
            <a:r>
              <a:rPr lang="en-US" altLang="zh-CN" sz="2400" dirty="0">
                <a:solidFill>
                  <a:srgbClr val="333399"/>
                </a:solidFill>
                <a:latin typeface="Arial" pitchFamily="34" charset="0"/>
                <a:ea typeface="楷体_GB2312" pitchFamily="49" charset="-122"/>
              </a:rPr>
              <a:t>n+1, </a:t>
            </a:r>
            <a:r>
              <a:rPr lang="zh-CN" altLang="en-US" sz="2400" i="0" dirty="0">
                <a:solidFill>
                  <a:srgbClr val="333399"/>
                </a:solidFill>
                <a:latin typeface="Arial" pitchFamily="34" charset="0"/>
                <a:ea typeface="楷体_GB2312" pitchFamily="49" charset="-122"/>
              </a:rPr>
              <a:t>并 </a:t>
            </a:r>
            <a:r>
              <a:rPr lang="en-US" altLang="zh-CN" sz="2400" dirty="0">
                <a:solidFill>
                  <a:srgbClr val="333399"/>
                </a:solidFill>
                <a:latin typeface="Arial" pitchFamily="34" charset="0"/>
                <a:ea typeface="楷体_GB2312" pitchFamily="49" charset="-122"/>
              </a:rPr>
              <a:t>w</a:t>
            </a:r>
            <a:r>
              <a:rPr lang="en-US" altLang="zh-CN" sz="2400" i="0" dirty="0">
                <a:solidFill>
                  <a:srgbClr val="333399"/>
                </a:solidFill>
                <a:latin typeface="Arial" pitchFamily="34" charset="0"/>
                <a:ea typeface="楷体_GB2312" pitchFamily="49" charset="-122"/>
              </a:rPr>
              <a:t> = </a:t>
            </a:r>
            <a:r>
              <a:rPr lang="en-US" altLang="zh-CN" sz="2400" dirty="0" err="1">
                <a:solidFill>
                  <a:srgbClr val="333399"/>
                </a:solidFill>
                <a:latin typeface="Arial" pitchFamily="34" charset="0"/>
                <a:ea typeface="楷体_GB2312" pitchFamily="49" charset="-122"/>
                <a:sym typeface="Symbol" pitchFamily="18" charset="2"/>
              </a:rPr>
              <a:t>xa</a:t>
            </a:r>
            <a:r>
              <a:rPr lang="en-US" altLang="zh-CN" sz="2400" dirty="0">
                <a:solidFill>
                  <a:srgbClr val="333399"/>
                </a:solidFill>
                <a:latin typeface="Arial" pitchFamily="34" charset="0"/>
                <a:ea typeface="楷体_GB2312" pitchFamily="49" charset="-122"/>
                <a:sym typeface="Symbol" pitchFamily="18" charset="2"/>
              </a:rPr>
              <a:t>, a </a:t>
            </a:r>
            <a:r>
              <a:rPr lang="en-US" altLang="zh-CN" sz="2400" i="0" dirty="0">
                <a:solidFill>
                  <a:srgbClr val="333399"/>
                </a:solidFill>
                <a:latin typeface="Arial" pitchFamily="34" charset="0"/>
                <a:ea typeface="楷体_GB2312" pitchFamily="49" charset="-122"/>
                <a:sym typeface="Symbol" pitchFamily="18" charset="2"/>
              </a:rPr>
              <a:t>  </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注意到</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x</a:t>
            </a:r>
            <a:r>
              <a:rPr lang="en-US" altLang="zh-CN" sz="2400" i="0" dirty="0">
                <a:solidFill>
                  <a:srgbClr val="333399"/>
                </a:solidFill>
                <a:latin typeface="Arial" pitchFamily="34" charset="0"/>
                <a:ea typeface="楷体_GB2312" pitchFamily="49" charset="-122"/>
              </a:rPr>
              <a:t> | = </a:t>
            </a:r>
            <a:r>
              <a:rPr lang="en-US" altLang="zh-CN" sz="2400" dirty="0">
                <a:solidFill>
                  <a:srgbClr val="333399"/>
                </a:solidFill>
                <a:latin typeface="Arial" pitchFamily="34" charset="0"/>
                <a:ea typeface="楷体_GB2312" pitchFamily="49" charset="-122"/>
              </a:rPr>
              <a:t>n. </a:t>
            </a:r>
          </a:p>
        </p:txBody>
      </p:sp>
      <p:sp>
        <p:nvSpPr>
          <p:cNvPr id="81934" name="Rectangle 14"/>
          <p:cNvSpPr>
            <a:spLocks noChangeArrowheads="1"/>
          </p:cNvSpPr>
          <p:nvPr/>
        </p:nvSpPr>
        <p:spPr bwMode="auto">
          <a:xfrm>
            <a:off x="1143000" y="4724400"/>
            <a:ext cx="7924800" cy="45720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假设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a:t>
            </a:r>
            <a:r>
              <a:rPr lang="en-US" altLang="zh-CN" sz="2400" baseline="-250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 x ) =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N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 x) </a:t>
            </a:r>
            <a:r>
              <a:rPr lang="en-US" altLang="zh-CN" sz="2400" dirty="0">
                <a:solidFill>
                  <a:srgbClr val="333399"/>
                </a:solidFill>
                <a:latin typeface="Arial" pitchFamily="34" charset="0"/>
                <a:ea typeface="楷体_GB2312" pitchFamily="49" charset="-122"/>
                <a:sym typeface="Symbol" pitchFamily="18" charset="2"/>
              </a:rPr>
              <a:t>= { p</a:t>
            </a:r>
            <a:r>
              <a:rPr lang="en-US" altLang="zh-CN" sz="2400" baseline="-25000" dirty="0">
                <a:solidFill>
                  <a:srgbClr val="333399"/>
                </a:solidFill>
                <a:latin typeface="Arial" pitchFamily="34" charset="0"/>
                <a:ea typeface="楷体_GB2312" pitchFamily="49" charset="-122"/>
                <a:sym typeface="Symbol" pitchFamily="18" charset="2"/>
              </a:rPr>
              <a:t>1 </a:t>
            </a:r>
            <a:r>
              <a:rPr lang="en-US" altLang="zh-CN" sz="2400" dirty="0">
                <a:solidFill>
                  <a:srgbClr val="333399"/>
                </a:solidFill>
                <a:latin typeface="Arial" pitchFamily="34" charset="0"/>
                <a:ea typeface="楷体_GB2312" pitchFamily="49" charset="-122"/>
                <a:sym typeface="Symbol" pitchFamily="18" charset="2"/>
              </a:rPr>
              <a:t>, p</a:t>
            </a:r>
            <a:r>
              <a:rPr lang="en-US" altLang="zh-CN" sz="2400" baseline="-25000" dirty="0">
                <a:solidFill>
                  <a:srgbClr val="333399"/>
                </a:solidFill>
                <a:latin typeface="Arial" pitchFamily="34" charset="0"/>
                <a:ea typeface="楷体_GB2312" pitchFamily="49" charset="-122"/>
                <a:sym typeface="Symbol" pitchFamily="18" charset="2"/>
              </a:rPr>
              <a:t>2 </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err="1">
                <a:solidFill>
                  <a:srgbClr val="333399"/>
                </a:solidFill>
                <a:latin typeface="Arial" pitchFamily="34" charset="0"/>
                <a:ea typeface="楷体_GB2312" pitchFamily="49" charset="-122"/>
                <a:sym typeface="Symbol" pitchFamily="18" charset="2"/>
              </a:rPr>
              <a:t>p</a:t>
            </a:r>
            <a:r>
              <a:rPr lang="en-US" altLang="zh-CN" sz="2400" baseline="-25000" dirty="0" err="1">
                <a:solidFill>
                  <a:srgbClr val="333399"/>
                </a:solidFill>
                <a:latin typeface="Arial" pitchFamily="34" charset="0"/>
                <a:ea typeface="楷体_GB2312" pitchFamily="49" charset="-122"/>
                <a:sym typeface="Symbol" pitchFamily="18" charset="2"/>
              </a:rPr>
              <a:t>k</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 </a:t>
            </a:r>
          </a:p>
        </p:txBody>
      </p:sp>
      <p:sp>
        <p:nvSpPr>
          <p:cNvPr id="81935" name="Rectangle 15"/>
          <p:cNvSpPr>
            <a:spLocks noChangeArrowheads="1"/>
          </p:cNvSpPr>
          <p:nvPr/>
        </p:nvSpPr>
        <p:spPr bwMode="auto">
          <a:xfrm>
            <a:off x="1143000" y="5181600"/>
            <a:ext cx="6019800" cy="45720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则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a:t>
            </a:r>
            <a:r>
              <a:rPr lang="en-US" altLang="zh-CN" sz="2400" baseline="-250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 w ) =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a:t>
            </a:r>
            <a:r>
              <a:rPr lang="en-US" altLang="zh-CN" sz="2400" baseline="-250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 x ) , a )</a:t>
            </a:r>
          </a:p>
        </p:txBody>
      </p:sp>
      <p:sp>
        <p:nvSpPr>
          <p:cNvPr id="81936" name="Rectangle 16"/>
          <p:cNvSpPr>
            <a:spLocks noChangeArrowheads="1"/>
          </p:cNvSpPr>
          <p:nvPr/>
        </p:nvSpPr>
        <p:spPr bwMode="auto">
          <a:xfrm>
            <a:off x="3200400" y="5638800"/>
            <a:ext cx="5943600" cy="45720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dirty="0">
                <a:solidFill>
                  <a:srgbClr val="333399"/>
                </a:solidFill>
                <a:latin typeface="Arial" pitchFamily="34" charset="0"/>
                <a:ea typeface="楷体_GB2312" pitchFamily="49" charset="-122"/>
              </a:rPr>
              <a:t> =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sym typeface="Symbol" pitchFamily="18" charset="2"/>
              </a:rPr>
              <a:t>{ p</a:t>
            </a:r>
            <a:r>
              <a:rPr lang="en-US" altLang="zh-CN" sz="2400" baseline="-25000" dirty="0">
                <a:solidFill>
                  <a:srgbClr val="333399"/>
                </a:solidFill>
                <a:latin typeface="Arial" pitchFamily="34" charset="0"/>
                <a:ea typeface="楷体_GB2312" pitchFamily="49" charset="-122"/>
                <a:sym typeface="Symbol" pitchFamily="18" charset="2"/>
              </a:rPr>
              <a:t>1 </a:t>
            </a:r>
            <a:r>
              <a:rPr lang="en-US" altLang="zh-CN" sz="2400" dirty="0">
                <a:solidFill>
                  <a:srgbClr val="333399"/>
                </a:solidFill>
                <a:latin typeface="Arial" pitchFamily="34" charset="0"/>
                <a:ea typeface="楷体_GB2312" pitchFamily="49" charset="-122"/>
                <a:sym typeface="Symbol" pitchFamily="18" charset="2"/>
              </a:rPr>
              <a:t>, p</a:t>
            </a:r>
            <a:r>
              <a:rPr lang="en-US" altLang="zh-CN" sz="2400" baseline="-25000" dirty="0">
                <a:solidFill>
                  <a:srgbClr val="333399"/>
                </a:solidFill>
                <a:latin typeface="Arial" pitchFamily="34" charset="0"/>
                <a:ea typeface="楷体_GB2312" pitchFamily="49" charset="-122"/>
                <a:sym typeface="Symbol" pitchFamily="18" charset="2"/>
              </a:rPr>
              <a:t>2 </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err="1">
                <a:solidFill>
                  <a:srgbClr val="333399"/>
                </a:solidFill>
                <a:latin typeface="Arial" pitchFamily="34" charset="0"/>
                <a:ea typeface="楷体_GB2312" pitchFamily="49" charset="-122"/>
                <a:sym typeface="Symbol" pitchFamily="18" charset="2"/>
              </a:rPr>
              <a:t>p</a:t>
            </a:r>
            <a:r>
              <a:rPr lang="en-US" altLang="zh-CN" sz="2400" baseline="-25000" dirty="0" err="1">
                <a:solidFill>
                  <a:srgbClr val="333399"/>
                </a:solidFill>
                <a:latin typeface="Arial" pitchFamily="34" charset="0"/>
                <a:ea typeface="楷体_GB2312" pitchFamily="49" charset="-122"/>
                <a:sym typeface="Symbol" pitchFamily="18" charset="2"/>
              </a:rPr>
              <a:t>k</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 a ) =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N </a:t>
            </a:r>
            <a:r>
              <a:rPr lang="en-US" altLang="zh-CN" sz="2400" dirty="0">
                <a:solidFill>
                  <a:srgbClr val="333399"/>
                </a:solidFill>
                <a:latin typeface="Arial" pitchFamily="34" charset="0"/>
                <a:ea typeface="楷体_GB2312" pitchFamily="49" charset="-122"/>
              </a:rPr>
              <a:t>(p</a:t>
            </a:r>
            <a:r>
              <a:rPr lang="en-US" altLang="zh-CN" sz="2400" baseline="-25000" dirty="0">
                <a:solidFill>
                  <a:srgbClr val="333399"/>
                </a:solidFill>
                <a:latin typeface="Arial" pitchFamily="34" charset="0"/>
                <a:ea typeface="楷体_GB2312" pitchFamily="49" charset="-122"/>
              </a:rPr>
              <a:t>i </a:t>
            </a:r>
            <a:r>
              <a:rPr lang="en-US" altLang="zh-CN" sz="2400" dirty="0">
                <a:solidFill>
                  <a:srgbClr val="333399"/>
                </a:solidFill>
                <a:latin typeface="Arial" pitchFamily="34" charset="0"/>
                <a:ea typeface="楷体_GB2312" pitchFamily="49" charset="-122"/>
              </a:rPr>
              <a:t>, a) </a:t>
            </a:r>
          </a:p>
        </p:txBody>
      </p:sp>
      <p:sp>
        <p:nvSpPr>
          <p:cNvPr id="81937" name="Rectangle 17"/>
          <p:cNvSpPr>
            <a:spLocks noChangeArrowheads="1"/>
          </p:cNvSpPr>
          <p:nvPr/>
        </p:nvSpPr>
        <p:spPr bwMode="auto">
          <a:xfrm>
            <a:off x="3200400" y="6096000"/>
            <a:ext cx="3886200" cy="45720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dirty="0">
                <a:solidFill>
                  <a:srgbClr val="333399"/>
                </a:solidFill>
                <a:latin typeface="Arial" pitchFamily="34" charset="0"/>
                <a:ea typeface="楷体_GB2312" pitchFamily="49" charset="-122"/>
              </a:rPr>
              <a:t> =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N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 w) </a:t>
            </a:r>
          </a:p>
        </p:txBody>
      </p:sp>
      <p:sp>
        <p:nvSpPr>
          <p:cNvPr id="81938" name="Text Box 18"/>
          <p:cNvSpPr txBox="1">
            <a:spLocks noChangeArrowheads="1"/>
          </p:cNvSpPr>
          <p:nvPr/>
        </p:nvSpPr>
        <p:spPr bwMode="auto">
          <a:xfrm>
            <a:off x="7080250" y="5911850"/>
            <a:ext cx="587375" cy="336550"/>
          </a:xfrm>
          <a:prstGeom prst="rect">
            <a:avLst/>
          </a:prstGeom>
          <a:noFill/>
          <a:ln w="9525">
            <a:noFill/>
            <a:miter lim="800000"/>
            <a:headEnd/>
            <a:tailEnd/>
          </a:ln>
          <a:effectLst/>
        </p:spPr>
        <p:txBody>
          <a:bodyPr wrap="none">
            <a:spAutoFit/>
          </a:bodyPr>
          <a:lstStyle/>
          <a:p>
            <a:pPr algn="l"/>
            <a:r>
              <a:rPr lang="en-US" altLang="zh-CN" sz="1600">
                <a:solidFill>
                  <a:srgbClr val="333399"/>
                </a:solidFill>
                <a:latin typeface="Arial" pitchFamily="34" charset="0"/>
                <a:ea typeface="楷体_GB2312" pitchFamily="49" charset="-122"/>
              </a:rPr>
              <a:t>i = 1</a:t>
            </a:r>
          </a:p>
        </p:txBody>
      </p:sp>
      <p:sp>
        <p:nvSpPr>
          <p:cNvPr id="81939" name="Text Box 19"/>
          <p:cNvSpPr txBox="1">
            <a:spLocks noChangeArrowheads="1"/>
          </p:cNvSpPr>
          <p:nvPr/>
        </p:nvSpPr>
        <p:spPr bwMode="auto">
          <a:xfrm>
            <a:off x="7232650" y="5530850"/>
            <a:ext cx="296863" cy="336550"/>
          </a:xfrm>
          <a:prstGeom prst="rect">
            <a:avLst/>
          </a:prstGeom>
          <a:noFill/>
          <a:ln w="9525">
            <a:noFill/>
            <a:miter lim="800000"/>
            <a:headEnd/>
            <a:tailEnd/>
          </a:ln>
          <a:effectLst/>
        </p:spPr>
        <p:txBody>
          <a:bodyPr>
            <a:spAutoFit/>
          </a:bodyPr>
          <a:lstStyle/>
          <a:p>
            <a:pPr algn="l"/>
            <a:r>
              <a:rPr lang="en-US" altLang="zh-CN" sz="1600">
                <a:solidFill>
                  <a:srgbClr val="333399"/>
                </a:solidFill>
                <a:latin typeface="Arial" pitchFamily="34" charset="0"/>
                <a:ea typeface="楷体_GB2312" pitchFamily="49" charset="-122"/>
              </a:rPr>
              <a:t>k</a:t>
            </a:r>
          </a:p>
        </p:txBody>
      </p:sp>
      <p:sp>
        <p:nvSpPr>
          <p:cNvPr id="81940" name="Rectangle 20"/>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81941" name="Text Box 21">
            <a:hlinkClick r:id="rId2" action="ppaction://hlinksldjump"/>
          </p:cNvPr>
          <p:cNvSpPr txBox="1">
            <a:spLocks noChangeArrowheads="1"/>
          </p:cNvSpPr>
          <p:nvPr/>
        </p:nvSpPr>
        <p:spPr bwMode="auto">
          <a:xfrm>
            <a:off x="611188" y="1125538"/>
            <a:ext cx="8137525" cy="579437"/>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从 </a:t>
            </a:r>
            <a:r>
              <a:rPr lang="en-US" altLang="zh-CN" sz="3200" b="0">
                <a:latin typeface="Arial" pitchFamily="34" charset="0"/>
                <a:ea typeface="楷体_GB2312" pitchFamily="49" charset="-122"/>
              </a:rPr>
              <a:t>NFA</a:t>
            </a:r>
            <a:r>
              <a:rPr lang="en-US" altLang="zh-CN" sz="3200">
                <a:latin typeface="Arial" pitchFamily="34" charset="0"/>
                <a:ea typeface="楷体_GB2312" pitchFamily="49" charset="-122"/>
              </a:rPr>
              <a:t> </a:t>
            </a:r>
            <a:r>
              <a:rPr lang="zh-CN" altLang="en-US" sz="3200" i="0">
                <a:latin typeface="Arial" pitchFamily="34" charset="0"/>
                <a:ea typeface="楷体_GB2312" pitchFamily="49" charset="-122"/>
              </a:rPr>
              <a:t>构造等价的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（子集构造法）</a:t>
            </a:r>
          </a:p>
        </p:txBody>
      </p:sp>
      <p:sp>
        <p:nvSpPr>
          <p:cNvPr id="15" name="文本框 14">
            <a:extLst>
              <a:ext uri="{FF2B5EF4-FFF2-40B4-BE49-F238E27FC236}">
                <a16:creationId xmlns:a16="http://schemas.microsoft.com/office/drawing/2014/main" id="{FAFAB400-885E-B04F-A2E7-F33A2EF12DE5}"/>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66</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29"/>
                                        </p:tgtEl>
                                        <p:attrNameLst>
                                          <p:attrName>style.visibility</p:attrName>
                                        </p:attrNameLst>
                                      </p:cBhvr>
                                      <p:to>
                                        <p:strVal val="visible"/>
                                      </p:to>
                                    </p:set>
                                    <p:animEffect transition="in" filter="slide(fromBottom)">
                                      <p:cBhvr>
                                        <p:cTn id="7" dur="500"/>
                                        <p:tgtEl>
                                          <p:spTgt spid="8192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1931"/>
                                        </p:tgtEl>
                                        <p:attrNameLst>
                                          <p:attrName>style.visibility</p:attrName>
                                        </p:attrNameLst>
                                      </p:cBhvr>
                                      <p:to>
                                        <p:strVal val="visible"/>
                                      </p:to>
                                    </p:set>
                                    <p:animEffect transition="in" filter="slide(fromBottom)">
                                      <p:cBhvr>
                                        <p:cTn id="12" dur="500"/>
                                        <p:tgtEl>
                                          <p:spTgt spid="8193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1932"/>
                                        </p:tgtEl>
                                        <p:attrNameLst>
                                          <p:attrName>style.visibility</p:attrName>
                                        </p:attrNameLst>
                                      </p:cBhvr>
                                      <p:to>
                                        <p:strVal val="visible"/>
                                      </p:to>
                                    </p:set>
                                    <p:animEffect transition="in" filter="slide(fromBottom)">
                                      <p:cBhvr>
                                        <p:cTn id="17" dur="500"/>
                                        <p:tgtEl>
                                          <p:spTgt spid="8193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1934"/>
                                        </p:tgtEl>
                                        <p:attrNameLst>
                                          <p:attrName>style.visibility</p:attrName>
                                        </p:attrNameLst>
                                      </p:cBhvr>
                                      <p:to>
                                        <p:strVal val="visible"/>
                                      </p:to>
                                    </p:set>
                                    <p:animEffect transition="in" filter="slide(fromBottom)">
                                      <p:cBhvr>
                                        <p:cTn id="22" dur="500"/>
                                        <p:tgtEl>
                                          <p:spTgt spid="8193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1935"/>
                                        </p:tgtEl>
                                        <p:attrNameLst>
                                          <p:attrName>style.visibility</p:attrName>
                                        </p:attrNameLst>
                                      </p:cBhvr>
                                      <p:to>
                                        <p:strVal val="visible"/>
                                      </p:to>
                                    </p:set>
                                    <p:animEffect transition="in" filter="slide(fromBottom)">
                                      <p:cBhvr>
                                        <p:cTn id="27" dur="500"/>
                                        <p:tgtEl>
                                          <p:spTgt spid="8193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81936"/>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81939"/>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499"/>
                                          </p:stCondLst>
                                        </p:cTn>
                                        <p:tgtEl>
                                          <p:spTgt spid="8193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81937"/>
                                        </p:tgtEl>
                                        <p:attrNameLst>
                                          <p:attrName>style.visibility</p:attrName>
                                        </p:attrNameLst>
                                      </p:cBhvr>
                                      <p:to>
                                        <p:strVal val="visible"/>
                                      </p:to>
                                    </p:set>
                                    <p:animEffect transition="in" filter="slide(fromBottom)">
                                      <p:cBhvr>
                                        <p:cTn id="42" dur="500"/>
                                        <p:tgtEl>
                                          <p:spTgt spid="819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9" grpId="0" autoUpdateAnimBg="0"/>
      <p:bldP spid="81930" grpId="0" autoUpdateAnimBg="0"/>
      <p:bldP spid="81931" grpId="0" autoUpdateAnimBg="0"/>
      <p:bldP spid="81932" grpId="0" autoUpdateAnimBg="0"/>
      <p:bldP spid="81934" grpId="0" autoUpdateAnimBg="0"/>
      <p:bldP spid="81935" grpId="0" autoUpdateAnimBg="0"/>
      <p:bldP spid="81936" grpId="0" autoUpdateAnimBg="0"/>
      <p:bldP spid="81937" grpId="0" autoUpdateAnimBg="0"/>
      <p:bldP spid="81938" grpId="0" autoUpdateAnimBg="0"/>
      <p:bldP spid="81939"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042988" y="2133600"/>
            <a:ext cx="7848600" cy="2959100"/>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dirty="0">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实践中</a:t>
            </a:r>
            <a:r>
              <a:rPr lang="en-US" altLang="zh-CN" sz="280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通过子集构造法得到的 </a:t>
            </a:r>
            <a:r>
              <a:rPr lang="en-US" altLang="zh-CN" sz="2800" dirty="0">
                <a:latin typeface="Arial" pitchFamily="34" charset="0"/>
                <a:ea typeface="楷体_GB2312" pitchFamily="49" charset="-122"/>
              </a:rPr>
              <a:t>DFA </a:t>
            </a:r>
            <a:r>
              <a:rPr lang="zh-CN" altLang="en-US" sz="2800" i="0" dirty="0">
                <a:latin typeface="Arial" pitchFamily="34" charset="0"/>
                <a:ea typeface="楷体_GB2312" pitchFamily="49" charset="-122"/>
              </a:rPr>
              <a:t>的状态</a:t>
            </a:r>
          </a:p>
          <a:p>
            <a:pPr algn="l">
              <a:buFont typeface="Symbol" pitchFamily="18" charset="2"/>
              <a:buNone/>
            </a:pPr>
            <a:r>
              <a:rPr lang="zh-CN" altLang="en-US" sz="2800" i="0" dirty="0">
                <a:latin typeface="Arial" pitchFamily="34" charset="0"/>
                <a:ea typeface="楷体_GB2312" pitchFamily="49" charset="-122"/>
              </a:rPr>
              <a:t>     数目</a:t>
            </a:r>
            <a:r>
              <a:rPr lang="zh-CN" altLang="en-US" sz="2800" i="0" dirty="0">
                <a:solidFill>
                  <a:srgbClr val="333399"/>
                </a:solidFill>
                <a:latin typeface="Arial" pitchFamily="34" charset="0"/>
                <a:ea typeface="楷体_GB2312" pitchFamily="49" charset="-122"/>
              </a:rPr>
              <a:t>与原 </a:t>
            </a:r>
            <a:r>
              <a:rPr lang="en-US" altLang="zh-CN" sz="2800" dirty="0">
                <a:latin typeface="Arial" pitchFamily="34" charset="0"/>
                <a:ea typeface="楷体_GB2312" pitchFamily="49" charset="-122"/>
              </a:rPr>
              <a:t>NFA </a:t>
            </a:r>
            <a:r>
              <a:rPr lang="zh-CN" altLang="en-US" sz="2800" i="0" dirty="0">
                <a:latin typeface="Arial" pitchFamily="34" charset="0"/>
                <a:ea typeface="楷体_GB2312" pitchFamily="49" charset="-122"/>
              </a:rPr>
              <a:t>的状态数目</a:t>
            </a:r>
            <a:r>
              <a:rPr lang="zh-CN" altLang="en-US" sz="2800" i="0" dirty="0">
                <a:solidFill>
                  <a:srgbClr val="333399"/>
                </a:solidFill>
                <a:latin typeface="Arial" pitchFamily="34" charset="0"/>
                <a:ea typeface="楷体_GB2312" pitchFamily="49" charset="-122"/>
              </a:rPr>
              <a:t>大体</a:t>
            </a:r>
            <a:r>
              <a:rPr lang="zh-CN" altLang="en-US" sz="2800" i="0" dirty="0">
                <a:latin typeface="Arial" pitchFamily="34" charset="0"/>
                <a:ea typeface="楷体_GB2312" pitchFamily="49" charset="-122"/>
              </a:rPr>
              <a:t>相当</a:t>
            </a:r>
            <a:endParaRPr lang="zh-CN" altLang="en-US" sz="2800" baseline="-25000" dirty="0">
              <a:latin typeface="Arial" pitchFamily="34" charset="0"/>
              <a:ea typeface="楷体_GB2312" pitchFamily="49" charset="-122"/>
            </a:endParaRPr>
          </a:p>
          <a:p>
            <a:pPr algn="l">
              <a:buFont typeface="Wingdings" pitchFamily="2" charset="2"/>
              <a:buChar char=" "/>
            </a:pPr>
            <a:r>
              <a:rPr lang="zh-CN" altLang="en-US" sz="1000" i="0" dirty="0">
                <a:solidFill>
                  <a:srgbClr val="333399"/>
                </a:solidFill>
                <a:latin typeface="Arial" pitchFamily="34" charset="0"/>
                <a:ea typeface="楷体_GB2312" pitchFamily="49" charset="-122"/>
              </a:rPr>
              <a:t> </a:t>
            </a:r>
          </a:p>
          <a:p>
            <a:pPr algn="l">
              <a:buClr>
                <a:srgbClr val="800080"/>
              </a:buClr>
              <a:buFont typeface="Symbol" pitchFamily="18" charset="2"/>
              <a:buChar char="-"/>
            </a:pPr>
            <a:r>
              <a:rPr lang="zh-CN" altLang="en-US" sz="2800" i="0" dirty="0">
                <a:solidFill>
                  <a:srgbClr val="333399"/>
                </a:solidFill>
                <a:latin typeface="Arial" pitchFamily="34" charset="0"/>
                <a:ea typeface="楷体_GB2312" pitchFamily="49" charset="-122"/>
              </a:rPr>
              <a:t>   在较坏的情况下</a:t>
            </a:r>
            <a:r>
              <a:rPr lang="en-US" altLang="zh-CN" sz="2800" dirty="0">
                <a:solidFill>
                  <a:srgbClr val="333399"/>
                </a:solidFill>
                <a:latin typeface="Arial" pitchFamily="34" charset="0"/>
                <a:ea typeface="楷体_GB2312" pitchFamily="49" charset="-122"/>
              </a:rPr>
              <a:t>,</a:t>
            </a:r>
            <a:r>
              <a:rPr lang="zh-CN" altLang="en-US" sz="2800" i="0" dirty="0">
                <a:solidFill>
                  <a:srgbClr val="333399"/>
                </a:solidFill>
                <a:latin typeface="Arial" pitchFamily="34" charset="0"/>
                <a:ea typeface="楷体_GB2312" pitchFamily="49" charset="-122"/>
              </a:rPr>
              <a:t>上述 </a:t>
            </a:r>
            <a:r>
              <a:rPr lang="en-US" altLang="zh-CN" sz="2800" dirty="0">
                <a:solidFill>
                  <a:srgbClr val="333399"/>
                </a:solidFill>
                <a:latin typeface="Arial" pitchFamily="34" charset="0"/>
                <a:ea typeface="楷体_GB2312" pitchFamily="49" charset="-122"/>
              </a:rPr>
              <a:t>DFA </a:t>
            </a:r>
            <a:r>
              <a:rPr lang="zh-CN" altLang="en-US" sz="2800" i="0" dirty="0">
                <a:solidFill>
                  <a:srgbClr val="333399"/>
                </a:solidFill>
                <a:latin typeface="Arial" pitchFamily="34" charset="0"/>
                <a:ea typeface="楷体_GB2312" pitchFamily="49" charset="-122"/>
              </a:rPr>
              <a:t>的状态数目接近 </a:t>
            </a:r>
          </a:p>
          <a:p>
            <a:pPr algn="l">
              <a:buClr>
                <a:srgbClr val="800080"/>
              </a:buClr>
              <a:buFont typeface="Wingdings" pitchFamily="2" charset="2"/>
              <a:buNone/>
            </a:pPr>
            <a:r>
              <a:rPr lang="zh-CN" altLang="en-US" sz="2800" i="0" dirty="0">
                <a:solidFill>
                  <a:srgbClr val="333399"/>
                </a:solidFill>
                <a:latin typeface="Arial" pitchFamily="34" charset="0"/>
                <a:ea typeface="楷体_GB2312" pitchFamily="49" charset="-122"/>
              </a:rPr>
              <a:t>     于所有子集的数目</a:t>
            </a:r>
            <a:endParaRPr lang="zh-CN" altLang="en-US" sz="2400" i="0" dirty="0">
              <a:latin typeface="Arial" pitchFamily="34" charset="0"/>
              <a:ea typeface="楷体_GB2312" pitchFamily="49" charset="-122"/>
            </a:endParaRPr>
          </a:p>
          <a:p>
            <a:pPr algn="l">
              <a:buFont typeface="Wingdings" pitchFamily="2" charset="2"/>
              <a:buChar char=" "/>
            </a:pPr>
            <a:r>
              <a:rPr lang="zh-CN" altLang="en-US" sz="1000" i="0" dirty="0">
                <a:solidFill>
                  <a:srgbClr val="333399"/>
                </a:solidFill>
                <a:latin typeface="Arial" pitchFamily="34" charset="0"/>
                <a:ea typeface="楷体_GB2312" pitchFamily="49" charset="-122"/>
              </a:rPr>
              <a:t> </a:t>
            </a:r>
          </a:p>
          <a:p>
            <a:pPr algn="l">
              <a:buFont typeface="Symbol" pitchFamily="18" charset="2"/>
              <a:buChar char="-"/>
            </a:pPr>
            <a:r>
              <a:rPr lang="zh-CN" altLang="en-US" sz="2800" i="0" dirty="0">
                <a:latin typeface="Arial" pitchFamily="34" charset="0"/>
                <a:ea typeface="楷体_GB2312" pitchFamily="49" charset="-122"/>
              </a:rPr>
              <a:t>   举例 </a:t>
            </a:r>
            <a:r>
              <a:rPr lang="zh-CN" altLang="en-US" sz="2800" i="0" dirty="0">
                <a:solidFill>
                  <a:srgbClr val="333399"/>
                </a:solidFill>
                <a:latin typeface="Arial" pitchFamily="34" charset="0"/>
                <a:ea typeface="楷体_GB2312" pitchFamily="49" charset="-122"/>
              </a:rPr>
              <a:t>由如下 </a:t>
            </a:r>
            <a:r>
              <a:rPr lang="en-US" altLang="zh-CN" sz="2800" dirty="0">
                <a:solidFill>
                  <a:srgbClr val="333399"/>
                </a:solidFill>
                <a:latin typeface="Arial" pitchFamily="34" charset="0"/>
                <a:ea typeface="楷体_GB2312" pitchFamily="49" charset="-122"/>
              </a:rPr>
              <a:t>NFA </a:t>
            </a:r>
            <a:r>
              <a:rPr lang="zh-CN" altLang="en-US" sz="2800" i="0" dirty="0">
                <a:solidFill>
                  <a:srgbClr val="333399"/>
                </a:solidFill>
                <a:latin typeface="Arial" pitchFamily="34" charset="0"/>
                <a:ea typeface="楷体_GB2312" pitchFamily="49" charset="-122"/>
              </a:rPr>
              <a:t>构造的 </a:t>
            </a:r>
            <a:r>
              <a:rPr lang="en-US" altLang="zh-CN" sz="2800" dirty="0">
                <a:solidFill>
                  <a:srgbClr val="333399"/>
                </a:solidFill>
                <a:latin typeface="Arial" pitchFamily="34" charset="0"/>
                <a:ea typeface="楷体_GB2312" pitchFamily="49" charset="-122"/>
              </a:rPr>
              <a:t>DFA </a:t>
            </a:r>
            <a:r>
              <a:rPr lang="zh-CN" altLang="en-US" sz="2800" i="0" dirty="0">
                <a:solidFill>
                  <a:srgbClr val="333399"/>
                </a:solidFill>
                <a:latin typeface="Arial" pitchFamily="34" charset="0"/>
                <a:ea typeface="楷体_GB2312" pitchFamily="49" charset="-122"/>
              </a:rPr>
              <a:t>的状态数目至</a:t>
            </a:r>
          </a:p>
          <a:p>
            <a:pPr algn="l">
              <a:buFont typeface="Wingdings" pitchFamily="2" charset="2"/>
              <a:buNone/>
            </a:pPr>
            <a:r>
              <a:rPr lang="zh-CN" altLang="en-US" sz="2800" i="0" dirty="0">
                <a:solidFill>
                  <a:srgbClr val="333399"/>
                </a:solidFill>
                <a:latin typeface="Arial" pitchFamily="34" charset="0"/>
                <a:ea typeface="楷体_GB2312" pitchFamily="49" charset="-122"/>
              </a:rPr>
              <a:t>     少为</a:t>
            </a:r>
            <a:r>
              <a:rPr lang="en-US" altLang="zh-CN" sz="2800" dirty="0">
                <a:solidFill>
                  <a:srgbClr val="333399"/>
                </a:solidFill>
                <a:latin typeface="Arial" pitchFamily="34" charset="0"/>
                <a:ea typeface="楷体_GB2312" pitchFamily="49" charset="-122"/>
              </a:rPr>
              <a:t>2</a:t>
            </a:r>
            <a:r>
              <a:rPr lang="en-US" altLang="zh-CN" sz="2800" baseline="30000" dirty="0">
                <a:solidFill>
                  <a:srgbClr val="333399"/>
                </a:solidFill>
                <a:latin typeface="Arial" pitchFamily="34" charset="0"/>
                <a:ea typeface="楷体_GB2312" pitchFamily="49" charset="-122"/>
              </a:rPr>
              <a:t>n</a:t>
            </a:r>
            <a:endParaRPr lang="en-US" altLang="zh-CN" sz="2800" i="0" dirty="0">
              <a:solidFill>
                <a:srgbClr val="333399"/>
              </a:solidFill>
              <a:latin typeface="Arial" pitchFamily="34" charset="0"/>
              <a:ea typeface="楷体_GB2312" pitchFamily="49" charset="-122"/>
            </a:endParaRPr>
          </a:p>
        </p:txBody>
      </p:sp>
      <p:graphicFrame>
        <p:nvGraphicFramePr>
          <p:cNvPr id="70669" name="Object 13"/>
          <p:cNvGraphicFramePr>
            <a:graphicFrameLocks noChangeAspect="1"/>
          </p:cNvGraphicFramePr>
          <p:nvPr/>
        </p:nvGraphicFramePr>
        <p:xfrm>
          <a:off x="971550" y="5157788"/>
          <a:ext cx="7226300" cy="1274762"/>
        </p:xfrm>
        <a:graphic>
          <a:graphicData uri="http://schemas.openxmlformats.org/presentationml/2006/ole">
            <mc:AlternateContent xmlns:mc="http://schemas.openxmlformats.org/markup-compatibility/2006">
              <mc:Choice xmlns:v="urn:schemas-microsoft-com:vml" Requires="v">
                <p:oleObj spid="_x0000_s70747" name="Visio" r:id="rId3" imgW="5472989" imgH="964692" progId="Visio.Drawing.11">
                  <p:embed/>
                </p:oleObj>
              </mc:Choice>
              <mc:Fallback>
                <p:oleObj name="Visio" r:id="rId3" imgW="5472989" imgH="964692" progId="Visio.Drawing.11">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5157788"/>
                        <a:ext cx="722630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70" name="Text Box 14"/>
          <p:cNvSpPr txBox="1">
            <a:spLocks noChangeArrowheads="1"/>
          </p:cNvSpPr>
          <p:nvPr/>
        </p:nvSpPr>
        <p:spPr bwMode="auto">
          <a:xfrm>
            <a:off x="2195513" y="58054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70671" name="Text Box 15"/>
          <p:cNvSpPr txBox="1">
            <a:spLocks noChangeArrowheads="1"/>
          </p:cNvSpPr>
          <p:nvPr/>
        </p:nvSpPr>
        <p:spPr bwMode="auto">
          <a:xfrm>
            <a:off x="3567113" y="58054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70672" name="Text Box 16"/>
          <p:cNvSpPr txBox="1">
            <a:spLocks noChangeArrowheads="1"/>
          </p:cNvSpPr>
          <p:nvPr/>
        </p:nvSpPr>
        <p:spPr bwMode="auto">
          <a:xfrm>
            <a:off x="4938713" y="58054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70673" name="Text Box 17"/>
          <p:cNvSpPr txBox="1">
            <a:spLocks noChangeArrowheads="1"/>
          </p:cNvSpPr>
          <p:nvPr/>
        </p:nvSpPr>
        <p:spPr bwMode="auto">
          <a:xfrm>
            <a:off x="7681913" y="58054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n</a:t>
            </a:r>
          </a:p>
        </p:txBody>
      </p:sp>
      <p:sp>
        <p:nvSpPr>
          <p:cNvPr id="70678" name="Rectangle 22"/>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70679" name="Text Box 23">
            <a:hlinkClick r:id="rId5" action="ppaction://hlinksldjump"/>
          </p:cNvPr>
          <p:cNvSpPr txBox="1">
            <a:spLocks noChangeArrowheads="1"/>
          </p:cNvSpPr>
          <p:nvPr/>
        </p:nvSpPr>
        <p:spPr bwMode="auto">
          <a:xfrm>
            <a:off x="755650" y="1409700"/>
            <a:ext cx="5472113"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dirty="0">
                <a:ea typeface="楷体_GB2312" pitchFamily="49" charset="-122"/>
              </a:rPr>
              <a:t>  </a:t>
            </a:r>
            <a:r>
              <a:rPr lang="zh-CN" altLang="en-US" sz="3200" i="0" dirty="0">
                <a:ea typeface="楷体_GB2312" pitchFamily="49" charset="-122"/>
              </a:rPr>
              <a:t>子集构造法得到的状态数</a:t>
            </a:r>
          </a:p>
        </p:txBody>
      </p:sp>
      <p:sp>
        <p:nvSpPr>
          <p:cNvPr id="10" name="文本框 9">
            <a:extLst>
              <a:ext uri="{FF2B5EF4-FFF2-40B4-BE49-F238E27FC236}">
                <a16:creationId xmlns:a16="http://schemas.microsoft.com/office/drawing/2014/main" id="{A98C975C-88F4-AE4D-9723-7F604C57AF14}"/>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67</a:t>
            </a:r>
            <a:endParaRPr kumimoji="1" lang="zh-CN" altLang="en-US" sz="2000" b="0" i="0" dirty="0">
              <a:solidFill>
                <a:srgbClr val="000066"/>
              </a:solidFill>
            </a:endParaRPr>
          </a:p>
        </p:txBody>
      </p:sp>
    </p:spTree>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8" name="Text Box 6"/>
          <p:cNvSpPr txBox="1">
            <a:spLocks noChangeArrowheads="1"/>
          </p:cNvSpPr>
          <p:nvPr/>
        </p:nvSpPr>
        <p:spPr bwMode="auto">
          <a:xfrm>
            <a:off x="838200" y="1724025"/>
            <a:ext cx="7848600" cy="822325"/>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上页例子的</a:t>
            </a:r>
            <a:r>
              <a:rPr lang="zh-CN" altLang="en-US" sz="2400" i="0" dirty="0">
                <a:latin typeface="Arial" pitchFamily="34" charset="0"/>
                <a:ea typeface="楷体_GB2312" pitchFamily="49" charset="-122"/>
              </a:rPr>
              <a:t>证明要点，</a:t>
            </a:r>
            <a:r>
              <a:rPr lang="zh-CN" altLang="en-US" sz="2400" i="0" dirty="0">
                <a:solidFill>
                  <a:srgbClr val="333399"/>
                </a:solidFill>
                <a:latin typeface="Arial" pitchFamily="34" charset="0"/>
                <a:ea typeface="楷体_GB2312" pitchFamily="49" charset="-122"/>
              </a:rPr>
              <a:t>采用</a:t>
            </a:r>
            <a:r>
              <a:rPr lang="zh-CN" altLang="en-US" sz="2400" i="0" dirty="0">
                <a:latin typeface="Arial" pitchFamily="34" charset="0"/>
                <a:ea typeface="楷体_GB2312" pitchFamily="49" charset="-122"/>
              </a:rPr>
              <a:t>反证法</a:t>
            </a:r>
          </a:p>
          <a:p>
            <a:pPr algn="l">
              <a:buFont typeface="Wingdings" pitchFamily="2" charset="2"/>
              <a:buNone/>
            </a:pPr>
            <a:r>
              <a:rPr lang="zh-CN" altLang="en-US" sz="2400" i="0" dirty="0">
                <a:solidFill>
                  <a:srgbClr val="333399"/>
                </a:solidFill>
                <a:latin typeface="Arial" pitchFamily="34" charset="0"/>
                <a:ea typeface="楷体_GB2312" pitchFamily="49" charset="-122"/>
              </a:rPr>
              <a:t>    假设由此 </a:t>
            </a:r>
            <a:r>
              <a:rPr lang="en-US" altLang="zh-CN" sz="2400" dirty="0">
                <a:solidFill>
                  <a:srgbClr val="333399"/>
                </a:solidFill>
                <a:latin typeface="Arial" pitchFamily="34" charset="0"/>
                <a:ea typeface="楷体_GB2312" pitchFamily="49" charset="-122"/>
              </a:rPr>
              <a:t>NFA </a:t>
            </a:r>
            <a:r>
              <a:rPr lang="zh-CN" altLang="en-US" sz="2400" i="0" dirty="0">
                <a:solidFill>
                  <a:srgbClr val="333399"/>
                </a:solidFill>
                <a:latin typeface="Arial" pitchFamily="34" charset="0"/>
                <a:ea typeface="楷体_GB2312" pitchFamily="49" charset="-122"/>
              </a:rPr>
              <a:t>构造的 </a:t>
            </a:r>
            <a:r>
              <a:rPr lang="en-US" altLang="zh-CN" sz="2400" dirty="0">
                <a:solidFill>
                  <a:srgbClr val="333399"/>
                </a:solidFill>
                <a:latin typeface="Arial" pitchFamily="34" charset="0"/>
                <a:ea typeface="楷体_GB2312" pitchFamily="49" charset="-122"/>
              </a:rPr>
              <a:t>DFA </a:t>
            </a:r>
            <a:r>
              <a:rPr lang="zh-CN" altLang="en-US" sz="2400" i="0" dirty="0">
                <a:solidFill>
                  <a:srgbClr val="333399"/>
                </a:solidFill>
                <a:latin typeface="Arial" pitchFamily="34" charset="0"/>
                <a:ea typeface="楷体_GB2312" pitchFamily="49" charset="-122"/>
              </a:rPr>
              <a:t>的状态数目少于</a:t>
            </a:r>
            <a:r>
              <a:rPr lang="en-US" altLang="zh-CN" sz="2400" dirty="0">
                <a:solidFill>
                  <a:srgbClr val="333399"/>
                </a:solidFill>
                <a:latin typeface="Arial" pitchFamily="34" charset="0"/>
                <a:ea typeface="楷体_GB2312" pitchFamily="49" charset="-122"/>
              </a:rPr>
              <a:t>2</a:t>
            </a:r>
            <a:r>
              <a:rPr lang="en-US" altLang="zh-CN" sz="2400" baseline="30000" dirty="0">
                <a:solidFill>
                  <a:srgbClr val="333399"/>
                </a:solidFill>
                <a:latin typeface="Arial" pitchFamily="34" charset="0"/>
                <a:ea typeface="楷体_GB2312" pitchFamily="49" charset="-122"/>
              </a:rPr>
              <a:t>n</a:t>
            </a:r>
            <a:endParaRPr lang="en-US" altLang="zh-CN" sz="1000" i="0" dirty="0">
              <a:solidFill>
                <a:srgbClr val="333399"/>
              </a:solidFill>
              <a:latin typeface="Arial" pitchFamily="34" charset="0"/>
              <a:ea typeface="楷体_GB2312" pitchFamily="49" charset="-122"/>
            </a:endParaRPr>
          </a:p>
        </p:txBody>
      </p:sp>
      <p:graphicFrame>
        <p:nvGraphicFramePr>
          <p:cNvPr id="90120" name="Object 8"/>
          <p:cNvGraphicFramePr>
            <a:graphicFrameLocks noChangeAspect="1"/>
          </p:cNvGraphicFramePr>
          <p:nvPr/>
        </p:nvGraphicFramePr>
        <p:xfrm>
          <a:off x="990600" y="5202238"/>
          <a:ext cx="7226300" cy="1274762"/>
        </p:xfrm>
        <a:graphic>
          <a:graphicData uri="http://schemas.openxmlformats.org/presentationml/2006/ole">
            <mc:AlternateContent xmlns:mc="http://schemas.openxmlformats.org/markup-compatibility/2006">
              <mc:Choice xmlns:v="urn:schemas-microsoft-com:vml" Requires="v">
                <p:oleObj spid="_x0000_s90197" name="VISIO" r:id="rId3" imgW="5473080" imgH="964440" progId="Visio.Drawing.11">
                  <p:embed/>
                </p:oleObj>
              </mc:Choice>
              <mc:Fallback>
                <p:oleObj name="VISIO" r:id="rId3" imgW="5473080" imgH="964440" progId="Visio.Drawing.11">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202238"/>
                        <a:ext cx="722630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21" name="Text Box 9"/>
          <p:cNvSpPr txBox="1">
            <a:spLocks noChangeArrowheads="1"/>
          </p:cNvSpPr>
          <p:nvPr/>
        </p:nvSpPr>
        <p:spPr bwMode="auto">
          <a:xfrm>
            <a:off x="2209800" y="586263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90122" name="Text Box 10"/>
          <p:cNvSpPr txBox="1">
            <a:spLocks noChangeArrowheads="1"/>
          </p:cNvSpPr>
          <p:nvPr/>
        </p:nvSpPr>
        <p:spPr bwMode="auto">
          <a:xfrm>
            <a:off x="3581400" y="586263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90123" name="Text Box 11"/>
          <p:cNvSpPr txBox="1">
            <a:spLocks noChangeArrowheads="1"/>
          </p:cNvSpPr>
          <p:nvPr/>
        </p:nvSpPr>
        <p:spPr bwMode="auto">
          <a:xfrm>
            <a:off x="4953000" y="586263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90124" name="Text Box 12"/>
          <p:cNvSpPr txBox="1">
            <a:spLocks noChangeArrowheads="1"/>
          </p:cNvSpPr>
          <p:nvPr/>
        </p:nvSpPr>
        <p:spPr bwMode="auto">
          <a:xfrm>
            <a:off x="7696200" y="586263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n</a:t>
            </a:r>
          </a:p>
        </p:txBody>
      </p:sp>
      <p:sp>
        <p:nvSpPr>
          <p:cNvPr id="90129" name="Text Box 17"/>
          <p:cNvSpPr txBox="1">
            <a:spLocks noChangeArrowheads="1"/>
          </p:cNvSpPr>
          <p:nvPr/>
        </p:nvSpPr>
        <p:spPr bwMode="auto">
          <a:xfrm>
            <a:off x="838200" y="2470150"/>
            <a:ext cx="7848600" cy="1187450"/>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考虑长度为 </a:t>
            </a:r>
            <a:r>
              <a:rPr lang="en-US" altLang="zh-CN" sz="2400" dirty="0">
                <a:solidFill>
                  <a:srgbClr val="333399"/>
                </a:solidFill>
                <a:latin typeface="Arial" pitchFamily="34" charset="0"/>
                <a:ea typeface="楷体_GB2312" pitchFamily="49" charset="-122"/>
              </a:rPr>
              <a:t>n </a:t>
            </a:r>
            <a:r>
              <a:rPr lang="zh-CN" altLang="en-US" sz="2400" i="0" dirty="0">
                <a:solidFill>
                  <a:srgbClr val="333399"/>
                </a:solidFill>
                <a:latin typeface="Arial" pitchFamily="34" charset="0"/>
                <a:ea typeface="楷体_GB2312" pitchFamily="49" charset="-122"/>
              </a:rPr>
              <a:t>的 </a:t>
            </a:r>
            <a:r>
              <a:rPr lang="en-US" altLang="zh-CN" sz="2400" dirty="0">
                <a:solidFill>
                  <a:srgbClr val="333399"/>
                </a:solidFill>
                <a:latin typeface="Arial" pitchFamily="34" charset="0"/>
                <a:ea typeface="楷体_GB2312" pitchFamily="49" charset="-122"/>
              </a:rPr>
              <a:t>0,1 </a:t>
            </a:r>
            <a:r>
              <a:rPr lang="zh-CN" altLang="en-US" sz="2400" i="0" dirty="0">
                <a:solidFill>
                  <a:srgbClr val="333399"/>
                </a:solidFill>
                <a:latin typeface="Arial" pitchFamily="34" charset="0"/>
                <a:ea typeface="楷体_GB2312" pitchFamily="49" charset="-122"/>
              </a:rPr>
              <a:t>串共有 </a:t>
            </a:r>
            <a:r>
              <a:rPr lang="en-US" altLang="zh-CN" sz="2400" dirty="0">
                <a:solidFill>
                  <a:srgbClr val="333399"/>
                </a:solidFill>
                <a:latin typeface="Arial" pitchFamily="34" charset="0"/>
                <a:ea typeface="楷体_GB2312" pitchFamily="49" charset="-122"/>
              </a:rPr>
              <a:t>2</a:t>
            </a:r>
            <a:r>
              <a:rPr lang="en-US" altLang="zh-CN" sz="2400" baseline="30000" dirty="0">
                <a:solidFill>
                  <a:srgbClr val="333399"/>
                </a:solidFill>
                <a:latin typeface="Arial" pitchFamily="34" charset="0"/>
                <a:ea typeface="楷体_GB2312" pitchFamily="49" charset="-122"/>
              </a:rPr>
              <a:t>n </a:t>
            </a:r>
            <a:r>
              <a:rPr lang="zh-CN" altLang="en-US" sz="2400" i="0" dirty="0">
                <a:solidFill>
                  <a:srgbClr val="333399"/>
                </a:solidFill>
                <a:latin typeface="Arial" pitchFamily="34" charset="0"/>
                <a:ea typeface="楷体_GB2312" pitchFamily="49" charset="-122"/>
              </a:rPr>
              <a:t>个，所以存在两个不同</a:t>
            </a:r>
          </a:p>
          <a:p>
            <a:pPr algn="l">
              <a:buFont typeface="Wingdings" pitchFamily="2" charset="2"/>
              <a:buNone/>
            </a:pPr>
            <a:r>
              <a:rPr lang="zh-CN" altLang="en-US" sz="2400" i="0" dirty="0">
                <a:solidFill>
                  <a:srgbClr val="333399"/>
                </a:solidFill>
                <a:latin typeface="Arial" pitchFamily="34" charset="0"/>
                <a:ea typeface="楷体_GB2312" pitchFamily="49" charset="-122"/>
              </a:rPr>
              <a:t>    的串</a:t>
            </a:r>
            <a:r>
              <a:rPr lang="en-US" altLang="zh-CN" sz="2400" dirty="0">
                <a:latin typeface="Arial" pitchFamily="34" charset="0"/>
                <a:ea typeface="楷体_GB2312" pitchFamily="49" charset="-122"/>
              </a:rPr>
              <a:t>a</a:t>
            </a:r>
            <a:r>
              <a:rPr lang="en-US" altLang="zh-CN" sz="2400" baseline="-25000" dirty="0">
                <a:latin typeface="Arial" pitchFamily="34" charset="0"/>
                <a:ea typeface="楷体_GB2312" pitchFamily="49" charset="-122"/>
              </a:rPr>
              <a:t>1</a:t>
            </a:r>
            <a:r>
              <a:rPr lang="en-US" altLang="zh-CN" sz="2400" dirty="0">
                <a:latin typeface="Arial" pitchFamily="34" charset="0"/>
                <a:ea typeface="楷体_GB2312" pitchFamily="49" charset="-122"/>
              </a:rPr>
              <a:t>a</a:t>
            </a:r>
            <a:r>
              <a:rPr lang="en-US" altLang="zh-CN" sz="2400" baseline="-25000" dirty="0">
                <a:latin typeface="Arial" pitchFamily="34" charset="0"/>
                <a:ea typeface="楷体_GB2312" pitchFamily="49" charset="-122"/>
              </a:rPr>
              <a:t>2</a:t>
            </a:r>
            <a:r>
              <a:rPr lang="en-US" altLang="zh-CN" sz="2400" dirty="0">
                <a:latin typeface="Arial" pitchFamily="34" charset="0"/>
                <a:ea typeface="楷体_GB2312" pitchFamily="49" charset="-122"/>
              </a:rPr>
              <a:t>…a</a:t>
            </a:r>
            <a:r>
              <a:rPr lang="en-US" altLang="zh-CN" sz="2400" baseline="-25000" dirty="0">
                <a:latin typeface="Arial" pitchFamily="34" charset="0"/>
                <a:ea typeface="楷体_GB2312" pitchFamily="49" charset="-122"/>
              </a:rPr>
              <a:t>n </a:t>
            </a:r>
            <a:r>
              <a:rPr lang="zh-CN" altLang="en-US" sz="2400" i="0" dirty="0">
                <a:solidFill>
                  <a:srgbClr val="333399"/>
                </a:solidFill>
                <a:latin typeface="Arial" pitchFamily="34" charset="0"/>
                <a:ea typeface="楷体_GB2312" pitchFamily="49" charset="-122"/>
              </a:rPr>
              <a:t>和 </a:t>
            </a:r>
            <a:r>
              <a:rPr lang="en-US" altLang="zh-CN" sz="2400" dirty="0">
                <a:latin typeface="Arial" pitchFamily="34" charset="0"/>
                <a:ea typeface="楷体_GB2312" pitchFamily="49" charset="-122"/>
              </a:rPr>
              <a:t>b</a:t>
            </a:r>
            <a:r>
              <a:rPr lang="en-US" altLang="zh-CN" sz="2400" baseline="-25000" dirty="0">
                <a:latin typeface="Arial" pitchFamily="34" charset="0"/>
                <a:ea typeface="楷体_GB2312" pitchFamily="49" charset="-122"/>
              </a:rPr>
              <a:t>1</a:t>
            </a:r>
            <a:r>
              <a:rPr lang="en-US" altLang="zh-CN" sz="2400" dirty="0">
                <a:latin typeface="Arial" pitchFamily="34" charset="0"/>
                <a:ea typeface="楷体_GB2312" pitchFamily="49" charset="-122"/>
              </a:rPr>
              <a:t>b</a:t>
            </a:r>
            <a:r>
              <a:rPr lang="en-US" altLang="zh-CN" sz="2400" baseline="-25000" dirty="0">
                <a:latin typeface="Arial" pitchFamily="34" charset="0"/>
                <a:ea typeface="楷体_GB2312" pitchFamily="49" charset="-122"/>
              </a:rPr>
              <a:t>2</a:t>
            </a:r>
            <a:r>
              <a:rPr lang="en-US" altLang="zh-CN" sz="2400" dirty="0">
                <a:latin typeface="Arial" pitchFamily="34" charset="0"/>
                <a:ea typeface="楷体_GB2312" pitchFamily="49" charset="-122"/>
              </a:rPr>
              <a:t>…</a:t>
            </a:r>
            <a:r>
              <a:rPr lang="en-US" altLang="zh-CN" sz="2400" dirty="0" err="1">
                <a:latin typeface="Arial" pitchFamily="34" charset="0"/>
                <a:ea typeface="楷体_GB2312" pitchFamily="49" charset="-122"/>
              </a:rPr>
              <a:t>b</a:t>
            </a:r>
            <a:r>
              <a:rPr lang="en-US" altLang="zh-CN" sz="2400" baseline="-25000" dirty="0" err="1">
                <a:latin typeface="Arial" pitchFamily="34" charset="0"/>
                <a:ea typeface="楷体_GB2312" pitchFamily="49" charset="-122"/>
              </a:rPr>
              <a:t>n</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做为该 </a:t>
            </a:r>
            <a:r>
              <a:rPr lang="en-US" altLang="zh-CN" sz="2400" dirty="0">
                <a:solidFill>
                  <a:srgbClr val="333399"/>
                </a:solidFill>
                <a:latin typeface="Arial" pitchFamily="34" charset="0"/>
                <a:ea typeface="楷体_GB2312" pitchFamily="49" charset="-122"/>
              </a:rPr>
              <a:t>DFA </a:t>
            </a:r>
            <a:r>
              <a:rPr lang="zh-CN" altLang="en-US" sz="2400" i="0" dirty="0">
                <a:solidFill>
                  <a:srgbClr val="333399"/>
                </a:solidFill>
                <a:latin typeface="Arial" pitchFamily="34" charset="0"/>
                <a:ea typeface="楷体_GB2312" pitchFamily="49" charset="-122"/>
              </a:rPr>
              <a:t>的输入，可以</a:t>
            </a:r>
          </a:p>
          <a:p>
            <a:pPr algn="l">
              <a:buFont typeface="Wingdings" pitchFamily="2" charset="2"/>
              <a:buNone/>
            </a:pPr>
            <a:r>
              <a:rPr lang="zh-CN" altLang="en-US" sz="2400" i="0" dirty="0">
                <a:solidFill>
                  <a:srgbClr val="333399"/>
                </a:solidFill>
                <a:latin typeface="Arial" pitchFamily="34" charset="0"/>
                <a:ea typeface="楷体_GB2312" pitchFamily="49" charset="-122"/>
              </a:rPr>
              <a:t>　到达同一状态 </a:t>
            </a:r>
            <a:r>
              <a:rPr lang="en-US" altLang="zh-CN" sz="2400" dirty="0">
                <a:solidFill>
                  <a:srgbClr val="333399"/>
                </a:solidFill>
                <a:latin typeface="Arial" pitchFamily="34" charset="0"/>
                <a:ea typeface="楷体_GB2312" pitchFamily="49" charset="-122"/>
              </a:rPr>
              <a:t>q</a:t>
            </a:r>
            <a:r>
              <a:rPr lang="en-US" altLang="zh-CN" sz="2400" i="0" dirty="0">
                <a:solidFill>
                  <a:srgbClr val="333399"/>
                </a:solidFill>
                <a:latin typeface="Arial" pitchFamily="34" charset="0"/>
                <a:ea typeface="楷体_GB2312" pitchFamily="49" charset="-122"/>
              </a:rPr>
              <a:t>.</a:t>
            </a:r>
            <a:r>
              <a:rPr lang="zh-CN" altLang="en-US" sz="2400" i="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by </a:t>
            </a:r>
            <a:r>
              <a:rPr lang="en-US" altLang="zh-CN" sz="2400" dirty="0">
                <a:latin typeface="Arial" pitchFamily="34" charset="0"/>
                <a:ea typeface="楷体_GB2312" pitchFamily="49" charset="-122"/>
              </a:rPr>
              <a:t>Pigeonhole Principle</a:t>
            </a:r>
            <a:r>
              <a:rPr lang="zh-CN" altLang="en-US" sz="2400" i="0" dirty="0">
                <a:solidFill>
                  <a:srgbClr val="333399"/>
                </a:solidFill>
                <a:latin typeface="Arial" pitchFamily="34" charset="0"/>
                <a:ea typeface="楷体_GB2312" pitchFamily="49" charset="-122"/>
              </a:rPr>
              <a:t>）</a:t>
            </a:r>
            <a:endParaRPr lang="zh-CN" altLang="en-US" sz="2400" baseline="30000" dirty="0">
              <a:solidFill>
                <a:srgbClr val="333399"/>
              </a:solidFill>
              <a:latin typeface="Arial" pitchFamily="34" charset="0"/>
              <a:ea typeface="楷体_GB2312" pitchFamily="49" charset="-122"/>
            </a:endParaRPr>
          </a:p>
        </p:txBody>
      </p:sp>
      <p:sp>
        <p:nvSpPr>
          <p:cNvPr id="90130" name="Text Box 18"/>
          <p:cNvSpPr txBox="1">
            <a:spLocks noChangeArrowheads="1"/>
          </p:cNvSpPr>
          <p:nvPr/>
        </p:nvSpPr>
        <p:spPr bwMode="auto">
          <a:xfrm>
            <a:off x="838200" y="3613150"/>
            <a:ext cx="7848600" cy="457200"/>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若</a:t>
            </a:r>
            <a:r>
              <a:rPr lang="en-US" altLang="zh-CN" sz="2400" dirty="0">
                <a:latin typeface="Arial" pitchFamily="34" charset="0"/>
                <a:ea typeface="楷体_GB2312" pitchFamily="49" charset="-122"/>
              </a:rPr>
              <a:t>a</a:t>
            </a:r>
            <a:r>
              <a:rPr lang="en-US" altLang="zh-CN" sz="2400" baseline="-25000" dirty="0">
                <a:latin typeface="Arial" pitchFamily="34" charset="0"/>
                <a:ea typeface="楷体_GB2312" pitchFamily="49" charset="-122"/>
              </a:rPr>
              <a:t>1</a:t>
            </a:r>
            <a:r>
              <a:rPr lang="en-US" altLang="zh-CN" sz="2400" i="0" dirty="0">
                <a:latin typeface="Arial" pitchFamily="34" charset="0"/>
                <a:ea typeface="楷体_GB2312" pitchFamily="49" charset="-122"/>
                <a:sym typeface="Symbol" pitchFamily="18" charset="2"/>
              </a:rPr>
              <a:t></a:t>
            </a:r>
            <a:r>
              <a:rPr lang="en-US" altLang="zh-CN" sz="2400" dirty="0">
                <a:latin typeface="Arial" pitchFamily="34" charset="0"/>
                <a:ea typeface="楷体_GB2312" pitchFamily="49" charset="-122"/>
              </a:rPr>
              <a:t>b</a:t>
            </a:r>
            <a:r>
              <a:rPr lang="en-US" altLang="zh-CN" sz="2400" baseline="-25000" dirty="0">
                <a:latin typeface="Arial" pitchFamily="34" charset="0"/>
                <a:ea typeface="楷体_GB2312" pitchFamily="49" charset="-122"/>
              </a:rPr>
              <a:t>1</a:t>
            </a:r>
            <a:r>
              <a:rPr lang="zh-CN" altLang="en-US" sz="2400" i="0" dirty="0">
                <a:solidFill>
                  <a:srgbClr val="333399"/>
                </a:solidFill>
                <a:latin typeface="Arial" pitchFamily="34" charset="0"/>
                <a:ea typeface="楷体_GB2312" pitchFamily="49" charset="-122"/>
              </a:rPr>
              <a:t>，则 </a:t>
            </a:r>
            <a:r>
              <a:rPr lang="en-US" altLang="zh-CN" sz="2400" dirty="0">
                <a:solidFill>
                  <a:srgbClr val="333399"/>
                </a:solidFill>
                <a:latin typeface="Arial" pitchFamily="34" charset="0"/>
                <a:ea typeface="楷体_GB2312" pitchFamily="49" charset="-122"/>
              </a:rPr>
              <a:t>q </a:t>
            </a:r>
            <a:r>
              <a:rPr lang="zh-CN" altLang="en-US" sz="2400" i="0" dirty="0">
                <a:solidFill>
                  <a:srgbClr val="333399"/>
                </a:solidFill>
                <a:latin typeface="Arial" pitchFamily="34" charset="0"/>
                <a:ea typeface="楷体_GB2312" pitchFamily="49" charset="-122"/>
              </a:rPr>
              <a:t>既是终态又是非终态，</a:t>
            </a:r>
            <a:r>
              <a:rPr lang="zh-CN" altLang="en-US" sz="2400" i="0" dirty="0">
                <a:latin typeface="Arial" pitchFamily="34" charset="0"/>
                <a:ea typeface="楷体_GB2312" pitchFamily="49" charset="-122"/>
              </a:rPr>
              <a:t>矛盾</a:t>
            </a:r>
            <a:r>
              <a:rPr lang="zh-CN" altLang="en-US" sz="2400" i="0" dirty="0">
                <a:solidFill>
                  <a:srgbClr val="333399"/>
                </a:solidFill>
                <a:latin typeface="Arial" pitchFamily="34" charset="0"/>
                <a:ea typeface="楷体_GB2312" pitchFamily="49" charset="-122"/>
              </a:rPr>
              <a:t>；</a:t>
            </a:r>
          </a:p>
        </p:txBody>
      </p:sp>
      <p:sp>
        <p:nvSpPr>
          <p:cNvPr id="90131" name="Text Box 19"/>
          <p:cNvSpPr txBox="1">
            <a:spLocks noChangeArrowheads="1"/>
          </p:cNvSpPr>
          <p:nvPr/>
        </p:nvSpPr>
        <p:spPr bwMode="auto">
          <a:xfrm>
            <a:off x="838200" y="4070350"/>
            <a:ext cx="7848600" cy="1200329"/>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一般情况，若 </a:t>
            </a:r>
            <a:r>
              <a:rPr lang="en-US" altLang="zh-CN" sz="2400" dirty="0" err="1">
                <a:latin typeface="Arial" pitchFamily="34" charset="0"/>
                <a:ea typeface="楷体_GB2312" pitchFamily="49" charset="-122"/>
              </a:rPr>
              <a:t>a</a:t>
            </a:r>
            <a:r>
              <a:rPr lang="en-US" altLang="zh-CN" sz="2400" baseline="-25000" dirty="0" err="1">
                <a:latin typeface="Arial" pitchFamily="34" charset="0"/>
                <a:ea typeface="楷体_GB2312" pitchFamily="49" charset="-122"/>
              </a:rPr>
              <a:t>k</a:t>
            </a:r>
            <a:r>
              <a:rPr lang="en-US" altLang="zh-CN" sz="2400" baseline="-25000" dirty="0">
                <a:latin typeface="Arial" pitchFamily="34" charset="0"/>
                <a:ea typeface="楷体_GB2312" pitchFamily="49" charset="-122"/>
              </a:rPr>
              <a:t> </a:t>
            </a:r>
            <a:r>
              <a:rPr lang="en-US" altLang="zh-CN" sz="2400" i="0" dirty="0">
                <a:latin typeface="Arial" pitchFamily="34" charset="0"/>
                <a:ea typeface="楷体_GB2312" pitchFamily="49" charset="-122"/>
                <a:sym typeface="Symbol" pitchFamily="18" charset="2"/>
              </a:rPr>
              <a:t></a:t>
            </a:r>
            <a:r>
              <a:rPr lang="en-US" altLang="zh-CN" sz="2400" dirty="0" err="1">
                <a:latin typeface="Arial" pitchFamily="34" charset="0"/>
                <a:ea typeface="楷体_GB2312" pitchFamily="49" charset="-122"/>
              </a:rPr>
              <a:t>b</a:t>
            </a:r>
            <a:r>
              <a:rPr lang="en-US" altLang="zh-CN" sz="2400" baseline="-25000" dirty="0" err="1">
                <a:latin typeface="Arial" pitchFamily="34" charset="0"/>
                <a:ea typeface="楷体_GB2312" pitchFamily="49" charset="-122"/>
              </a:rPr>
              <a:t>k</a:t>
            </a:r>
            <a:r>
              <a:rPr lang="en-US" altLang="zh-CN" sz="2400" baseline="-25000" dirty="0">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，设</a:t>
            </a:r>
            <a:r>
              <a:rPr lang="en-US" altLang="zh-CN" sz="2400" dirty="0">
                <a:latin typeface="Arial" pitchFamily="34" charset="0"/>
                <a:ea typeface="楷体_GB2312" pitchFamily="49" charset="-122"/>
              </a:rPr>
              <a:t>a</a:t>
            </a:r>
            <a:r>
              <a:rPr lang="en-US" altLang="zh-CN" sz="2400" baseline="-25000" dirty="0">
                <a:latin typeface="Arial" pitchFamily="34" charset="0"/>
                <a:ea typeface="楷体_GB2312" pitchFamily="49" charset="-122"/>
              </a:rPr>
              <a:t>1</a:t>
            </a:r>
            <a:r>
              <a:rPr lang="en-US" altLang="zh-CN" sz="2400" dirty="0">
                <a:latin typeface="Arial" pitchFamily="34" charset="0"/>
                <a:ea typeface="楷体_GB2312" pitchFamily="49" charset="-122"/>
              </a:rPr>
              <a:t>a</a:t>
            </a:r>
            <a:r>
              <a:rPr lang="en-US" altLang="zh-CN" sz="2400" baseline="-25000" dirty="0">
                <a:latin typeface="Arial" pitchFamily="34" charset="0"/>
                <a:ea typeface="楷体_GB2312" pitchFamily="49" charset="-122"/>
              </a:rPr>
              <a:t>2</a:t>
            </a:r>
            <a:r>
              <a:rPr lang="en-US" altLang="zh-CN" sz="2400" dirty="0">
                <a:latin typeface="Arial" pitchFamily="34" charset="0"/>
                <a:ea typeface="楷体_GB2312" pitchFamily="49" charset="-122"/>
              </a:rPr>
              <a:t>…a</a:t>
            </a:r>
            <a:r>
              <a:rPr lang="en-US" altLang="zh-CN" sz="2400" baseline="-25000" dirty="0">
                <a:latin typeface="Arial" pitchFamily="34" charset="0"/>
                <a:ea typeface="楷体_GB2312" pitchFamily="49" charset="-122"/>
              </a:rPr>
              <a:t>n</a:t>
            </a:r>
            <a:r>
              <a:rPr lang="en-US" altLang="zh-CN" sz="2400" dirty="0">
                <a:latin typeface="Arial" pitchFamily="34" charset="0"/>
                <a:ea typeface="楷体_GB2312" pitchFamily="49" charset="-122"/>
              </a:rPr>
              <a:t>00…0</a:t>
            </a:r>
            <a:r>
              <a:rPr lang="zh-CN" altLang="en-US"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k-1 </a:t>
            </a:r>
            <a:r>
              <a:rPr lang="zh-CN" altLang="en-US" sz="2400" i="0" dirty="0">
                <a:solidFill>
                  <a:srgbClr val="333399"/>
                </a:solidFill>
                <a:latin typeface="Arial" pitchFamily="34" charset="0"/>
                <a:ea typeface="楷体_GB2312" pitchFamily="49" charset="-122"/>
              </a:rPr>
              <a:t>个 </a:t>
            </a:r>
            <a:r>
              <a:rPr lang="en-US" altLang="zh-CN" sz="2400" dirty="0">
                <a:solidFill>
                  <a:srgbClr val="333399"/>
                </a:solidFill>
                <a:latin typeface="Arial" pitchFamily="34" charset="0"/>
                <a:ea typeface="楷体_GB2312" pitchFamily="49" charset="-122"/>
              </a:rPr>
              <a:t>0</a:t>
            </a:r>
            <a:r>
              <a:rPr lang="zh-CN" altLang="en-US" sz="2400" i="0" dirty="0">
                <a:solidFill>
                  <a:srgbClr val="333399"/>
                </a:solidFill>
                <a:latin typeface="Arial" pitchFamily="34" charset="0"/>
                <a:ea typeface="楷体_GB2312" pitchFamily="49" charset="-122"/>
              </a:rPr>
              <a:t>）</a:t>
            </a:r>
          </a:p>
          <a:p>
            <a:pPr algn="l">
              <a:buFont typeface="Wingdings" pitchFamily="2" charset="2"/>
              <a:buNone/>
            </a:pPr>
            <a:r>
              <a:rPr lang="zh-CN" altLang="en-US" sz="2400" i="0" dirty="0">
                <a:solidFill>
                  <a:srgbClr val="333399"/>
                </a:solidFill>
                <a:latin typeface="Arial" pitchFamily="34" charset="0"/>
                <a:ea typeface="楷体_GB2312" pitchFamily="49" charset="-122"/>
              </a:rPr>
              <a:t>　或</a:t>
            </a:r>
            <a:r>
              <a:rPr lang="en-US" altLang="zh-CN" sz="2400" dirty="0">
                <a:latin typeface="Arial" pitchFamily="34" charset="0"/>
                <a:ea typeface="楷体_GB2312" pitchFamily="49" charset="-122"/>
              </a:rPr>
              <a:t>b</a:t>
            </a:r>
            <a:r>
              <a:rPr lang="en-US" altLang="zh-CN" sz="2400" baseline="-25000" dirty="0">
                <a:latin typeface="Arial" pitchFamily="34" charset="0"/>
                <a:ea typeface="楷体_GB2312" pitchFamily="49" charset="-122"/>
              </a:rPr>
              <a:t>1</a:t>
            </a:r>
            <a:r>
              <a:rPr lang="en-US" altLang="zh-CN" sz="2400" dirty="0">
                <a:latin typeface="Arial" pitchFamily="34" charset="0"/>
                <a:ea typeface="楷体_GB2312" pitchFamily="49" charset="-122"/>
              </a:rPr>
              <a:t>b</a:t>
            </a:r>
            <a:r>
              <a:rPr lang="en-US" altLang="zh-CN" sz="2400" baseline="-25000" dirty="0">
                <a:latin typeface="Arial" pitchFamily="34" charset="0"/>
                <a:ea typeface="楷体_GB2312" pitchFamily="49" charset="-122"/>
              </a:rPr>
              <a:t>2</a:t>
            </a:r>
            <a:r>
              <a:rPr lang="en-US" altLang="zh-CN" sz="2400" dirty="0">
                <a:latin typeface="Arial" pitchFamily="34" charset="0"/>
                <a:ea typeface="楷体_GB2312" pitchFamily="49" charset="-122"/>
              </a:rPr>
              <a:t>…b</a:t>
            </a:r>
            <a:r>
              <a:rPr lang="en-US" altLang="zh-CN" sz="2400" baseline="-25000" dirty="0">
                <a:latin typeface="Arial" pitchFamily="34" charset="0"/>
                <a:ea typeface="楷体_GB2312" pitchFamily="49" charset="-122"/>
              </a:rPr>
              <a:t>n</a:t>
            </a:r>
            <a:r>
              <a:rPr lang="en-US" altLang="zh-CN" sz="2400" dirty="0">
                <a:latin typeface="Arial" pitchFamily="34" charset="0"/>
                <a:ea typeface="楷体_GB2312" pitchFamily="49" charset="-122"/>
              </a:rPr>
              <a:t>00…0</a:t>
            </a:r>
            <a:r>
              <a:rPr lang="zh-CN" altLang="en-US"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k-1 </a:t>
            </a:r>
            <a:r>
              <a:rPr lang="zh-CN" altLang="en-US" sz="2400" i="0" dirty="0">
                <a:solidFill>
                  <a:srgbClr val="333399"/>
                </a:solidFill>
                <a:latin typeface="Arial" pitchFamily="34" charset="0"/>
                <a:ea typeface="楷体_GB2312" pitchFamily="49" charset="-122"/>
              </a:rPr>
              <a:t>个 </a:t>
            </a:r>
            <a:r>
              <a:rPr lang="en-US" altLang="zh-CN" sz="2400" dirty="0">
                <a:solidFill>
                  <a:srgbClr val="333399"/>
                </a:solidFill>
                <a:latin typeface="Arial" pitchFamily="34" charset="0"/>
                <a:ea typeface="楷体_GB2312" pitchFamily="49" charset="-122"/>
              </a:rPr>
              <a:t>0</a:t>
            </a:r>
            <a:r>
              <a:rPr lang="zh-CN" altLang="en-US" sz="2400" i="0" dirty="0">
                <a:solidFill>
                  <a:srgbClr val="333399"/>
                </a:solidFill>
                <a:latin typeface="Arial" pitchFamily="34" charset="0"/>
                <a:ea typeface="楷体_GB2312" pitchFamily="49" charset="-122"/>
              </a:rPr>
              <a:t>）作为输入串时该 </a:t>
            </a:r>
            <a:r>
              <a:rPr lang="en-US" altLang="zh-CN" sz="2400" dirty="0">
                <a:solidFill>
                  <a:srgbClr val="333399"/>
                </a:solidFill>
                <a:latin typeface="Arial" pitchFamily="34" charset="0"/>
                <a:ea typeface="楷体_GB2312" pitchFamily="49" charset="-122"/>
              </a:rPr>
              <a:t>DFA</a:t>
            </a:r>
          </a:p>
          <a:p>
            <a:pPr algn="l">
              <a:buFont typeface="Wingdings" pitchFamily="2" charset="2"/>
              <a:buNone/>
            </a:pPr>
            <a:r>
              <a:rPr lang="zh-CN" altLang="en-US"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到达状态</a:t>
            </a:r>
            <a:r>
              <a:rPr lang="en-US" altLang="zh-CN" sz="2400" dirty="0">
                <a:solidFill>
                  <a:srgbClr val="333399"/>
                </a:solidFill>
                <a:latin typeface="Arial" pitchFamily="34" charset="0"/>
                <a:ea typeface="楷体_GB2312" pitchFamily="49" charset="-122"/>
              </a:rPr>
              <a:t>p, </a:t>
            </a:r>
            <a:r>
              <a:rPr lang="zh-CN" altLang="en-US" sz="2400" i="0" dirty="0">
                <a:solidFill>
                  <a:srgbClr val="333399"/>
                </a:solidFill>
                <a:latin typeface="Arial" pitchFamily="34" charset="0"/>
                <a:ea typeface="楷体_GB2312" pitchFamily="49" charset="-122"/>
              </a:rPr>
              <a:t>则 </a:t>
            </a:r>
            <a:r>
              <a:rPr lang="en-US" altLang="zh-CN" sz="2400" dirty="0">
                <a:solidFill>
                  <a:srgbClr val="333399"/>
                </a:solidFill>
                <a:latin typeface="Arial" pitchFamily="34" charset="0"/>
                <a:ea typeface="楷体_GB2312" pitchFamily="49" charset="-122"/>
              </a:rPr>
              <a:t>p </a:t>
            </a:r>
            <a:r>
              <a:rPr lang="zh-CN" altLang="en-US" sz="2400" i="0" dirty="0">
                <a:solidFill>
                  <a:srgbClr val="333399"/>
                </a:solidFill>
                <a:latin typeface="Arial" pitchFamily="34" charset="0"/>
                <a:ea typeface="楷体_GB2312" pitchFamily="49" charset="-122"/>
              </a:rPr>
              <a:t>既是终态又是非终态，</a:t>
            </a:r>
            <a:r>
              <a:rPr lang="zh-CN" altLang="en-US" sz="2400" i="0" dirty="0">
                <a:latin typeface="Arial" pitchFamily="34" charset="0"/>
                <a:ea typeface="楷体_GB2312" pitchFamily="49" charset="-122"/>
              </a:rPr>
              <a:t>矛盾</a:t>
            </a:r>
            <a:r>
              <a:rPr lang="zh-CN" altLang="en-US" sz="2400" i="0" dirty="0">
                <a:solidFill>
                  <a:srgbClr val="333399"/>
                </a:solidFill>
                <a:latin typeface="Arial" pitchFamily="34" charset="0"/>
                <a:ea typeface="楷体_GB2312" pitchFamily="49" charset="-122"/>
              </a:rPr>
              <a:t>。</a:t>
            </a:r>
          </a:p>
        </p:txBody>
      </p:sp>
      <p:sp>
        <p:nvSpPr>
          <p:cNvPr id="90132" name="Rectangle 20"/>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90133" name="Text Box 21">
            <a:hlinkClick r:id="rId5" action="ppaction://hlinksldjump"/>
          </p:cNvPr>
          <p:cNvSpPr txBox="1">
            <a:spLocks noChangeArrowheads="1"/>
          </p:cNvSpPr>
          <p:nvPr/>
        </p:nvSpPr>
        <p:spPr bwMode="auto">
          <a:xfrm>
            <a:off x="612775" y="1125538"/>
            <a:ext cx="5472113" cy="579437"/>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ea typeface="楷体_GB2312" pitchFamily="49" charset="-122"/>
              </a:rPr>
              <a:t>  </a:t>
            </a:r>
            <a:r>
              <a:rPr lang="zh-CN" altLang="en-US" sz="3200" i="0">
                <a:ea typeface="楷体_GB2312" pitchFamily="49" charset="-122"/>
              </a:rPr>
              <a:t>子集构造法得到的状态数</a:t>
            </a:r>
          </a:p>
        </p:txBody>
      </p:sp>
      <p:sp>
        <p:nvSpPr>
          <p:cNvPr id="13" name="文本框 12">
            <a:extLst>
              <a:ext uri="{FF2B5EF4-FFF2-40B4-BE49-F238E27FC236}">
                <a16:creationId xmlns:a16="http://schemas.microsoft.com/office/drawing/2014/main" id="{4104E291-9FE8-EE4F-987E-EC76FFB4C0EB}"/>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68</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0129"/>
                                        </p:tgtEl>
                                        <p:attrNameLst>
                                          <p:attrName>style.visibility</p:attrName>
                                        </p:attrNameLst>
                                      </p:cBhvr>
                                      <p:to>
                                        <p:strVal val="visible"/>
                                      </p:to>
                                    </p:set>
                                    <p:animEffect transition="in" filter="slide(fromBottom)">
                                      <p:cBhvr>
                                        <p:cTn id="7" dur="500"/>
                                        <p:tgtEl>
                                          <p:spTgt spid="9012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0130"/>
                                        </p:tgtEl>
                                        <p:attrNameLst>
                                          <p:attrName>style.visibility</p:attrName>
                                        </p:attrNameLst>
                                      </p:cBhvr>
                                      <p:to>
                                        <p:strVal val="visible"/>
                                      </p:to>
                                    </p:set>
                                    <p:animEffect transition="in" filter="slide(fromBottom)">
                                      <p:cBhvr>
                                        <p:cTn id="12" dur="500"/>
                                        <p:tgtEl>
                                          <p:spTgt spid="9013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0131"/>
                                        </p:tgtEl>
                                        <p:attrNameLst>
                                          <p:attrName>style.visibility</p:attrName>
                                        </p:attrNameLst>
                                      </p:cBhvr>
                                      <p:to>
                                        <p:strVal val="visible"/>
                                      </p:to>
                                    </p:set>
                                    <p:animEffect transition="in" filter="slide(fromBottom)">
                                      <p:cBhvr>
                                        <p:cTn id="17" dur="500"/>
                                        <p:tgtEl>
                                          <p:spTgt spid="90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9" grpId="0" autoUpdateAnimBg="0"/>
      <p:bldP spid="90130" grpId="0" autoUpdateAnimBg="0"/>
      <p:bldP spid="90131"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8" name="Text Box 6"/>
          <p:cNvSpPr txBox="1">
            <a:spLocks noChangeArrowheads="1"/>
          </p:cNvSpPr>
          <p:nvPr/>
        </p:nvSpPr>
        <p:spPr bwMode="auto">
          <a:xfrm>
            <a:off x="827088" y="1557338"/>
            <a:ext cx="7848600" cy="2193925"/>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i="0" dirty="0">
                <a:latin typeface="Arial" pitchFamily="34" charset="0"/>
                <a:ea typeface="楷体_GB2312" pitchFamily="49" charset="-122"/>
              </a:rPr>
              <a:t> </a:t>
            </a:r>
            <a:r>
              <a:rPr lang="zh-CN" altLang="en-US" sz="3200" i="0" dirty="0">
                <a:latin typeface="Arial" pitchFamily="34" charset="0"/>
                <a:ea typeface="楷体_GB2312" pitchFamily="49" charset="-122"/>
              </a:rPr>
              <a:t>举例  </a:t>
            </a:r>
            <a:r>
              <a:rPr lang="zh-CN" altLang="en-US" sz="3200" i="0" dirty="0">
                <a:solidFill>
                  <a:srgbClr val="333399"/>
                </a:solidFill>
                <a:latin typeface="Arial" pitchFamily="34" charset="0"/>
                <a:ea typeface="楷体_GB2312" pitchFamily="49" charset="-122"/>
              </a:rPr>
              <a:t>设计一个 </a:t>
            </a:r>
            <a:r>
              <a:rPr lang="en-US" altLang="zh-CN" sz="3200" dirty="0">
                <a:solidFill>
                  <a:srgbClr val="333399"/>
                </a:solidFill>
                <a:latin typeface="Arial" pitchFamily="34" charset="0"/>
                <a:ea typeface="楷体_GB2312" pitchFamily="49" charset="-122"/>
              </a:rPr>
              <a:t>NFA </a:t>
            </a:r>
            <a:r>
              <a:rPr lang="zh-CN" altLang="en-US" sz="3200" i="0" dirty="0">
                <a:solidFill>
                  <a:srgbClr val="333399"/>
                </a:solidFill>
                <a:latin typeface="Arial" pitchFamily="34" charset="0"/>
                <a:ea typeface="楷体_GB2312" pitchFamily="49" charset="-122"/>
              </a:rPr>
              <a:t>用来在文本中搜索</a:t>
            </a:r>
          </a:p>
          <a:p>
            <a:pPr algn="l">
              <a:buFont typeface="Wingdings" pitchFamily="2" charset="2"/>
              <a:buNone/>
            </a:pPr>
            <a:r>
              <a:rPr lang="zh-CN" altLang="en-US" sz="3200" i="0" dirty="0">
                <a:solidFill>
                  <a:srgbClr val="333399"/>
                </a:solidFill>
                <a:latin typeface="Arial" pitchFamily="34" charset="0"/>
                <a:ea typeface="楷体_GB2312" pitchFamily="49" charset="-122"/>
              </a:rPr>
              <a:t>       字符串</a:t>
            </a:r>
            <a:r>
              <a:rPr lang="en-US" altLang="zh-CN" sz="3200" dirty="0">
                <a:latin typeface="Arial" pitchFamily="34" charset="0"/>
                <a:ea typeface="楷体_GB2312" pitchFamily="49" charset="-122"/>
              </a:rPr>
              <a:t>web</a:t>
            </a:r>
            <a:r>
              <a:rPr lang="en-US" altLang="zh-CN" sz="3200" dirty="0">
                <a:solidFill>
                  <a:srgbClr val="333399"/>
                </a:solidFill>
                <a:latin typeface="Arial" pitchFamily="34" charset="0"/>
                <a:ea typeface="楷体_GB2312" pitchFamily="49" charset="-122"/>
              </a:rPr>
              <a:t> </a:t>
            </a:r>
            <a:r>
              <a:rPr lang="zh-CN" altLang="en-US" sz="3200" i="0" dirty="0">
                <a:solidFill>
                  <a:srgbClr val="333399"/>
                </a:solidFill>
                <a:latin typeface="Arial" pitchFamily="34" charset="0"/>
                <a:ea typeface="楷体_GB2312" pitchFamily="49" charset="-122"/>
              </a:rPr>
              <a:t>和</a:t>
            </a:r>
            <a:r>
              <a:rPr lang="en-US" altLang="zh-CN" sz="3200" dirty="0">
                <a:latin typeface="Arial" pitchFamily="34" charset="0"/>
                <a:ea typeface="楷体_GB2312" pitchFamily="49" charset="-122"/>
              </a:rPr>
              <a:t>ebb</a:t>
            </a:r>
            <a:r>
              <a:rPr lang="en-US" altLang="zh-CN" sz="3200" dirty="0">
                <a:solidFill>
                  <a:srgbClr val="333399"/>
                </a:solidFill>
                <a:latin typeface="Arial" pitchFamily="34" charset="0"/>
                <a:ea typeface="楷体_GB2312" pitchFamily="49" charset="-122"/>
              </a:rPr>
              <a:t>.</a:t>
            </a:r>
          </a:p>
          <a:p>
            <a:pPr algn="l">
              <a:buFont typeface="Wingdings" pitchFamily="2" charset="2"/>
              <a:buChar char=" "/>
            </a:pPr>
            <a:endParaRPr lang="en-US" altLang="zh-CN" sz="1000" i="0" dirty="0">
              <a:solidFill>
                <a:srgbClr val="333399"/>
              </a:solidFill>
              <a:latin typeface="Arial" pitchFamily="34" charset="0"/>
              <a:ea typeface="楷体_GB2312" pitchFamily="49" charset="-122"/>
            </a:endParaRPr>
          </a:p>
          <a:p>
            <a:pPr algn="l">
              <a:buFont typeface="Wingdings" pitchFamily="2" charset="2"/>
              <a:buChar char="²"/>
            </a:pPr>
            <a:r>
              <a:rPr lang="en-US" altLang="zh-CN" sz="3200" i="0" dirty="0">
                <a:latin typeface="Arial" pitchFamily="34" charset="0"/>
                <a:ea typeface="楷体_GB2312" pitchFamily="49" charset="-122"/>
              </a:rPr>
              <a:t> </a:t>
            </a:r>
            <a:r>
              <a:rPr lang="zh-CN" altLang="en-US" sz="3200" i="0" dirty="0">
                <a:latin typeface="Arial" pitchFamily="34" charset="0"/>
                <a:ea typeface="楷体_GB2312" pitchFamily="49" charset="-122"/>
              </a:rPr>
              <a:t>解   </a:t>
            </a:r>
            <a:r>
              <a:rPr lang="zh-CN" altLang="en-US" sz="3200" i="0" dirty="0">
                <a:solidFill>
                  <a:srgbClr val="333399"/>
                </a:solidFill>
                <a:latin typeface="Arial" pitchFamily="34" charset="0"/>
                <a:ea typeface="楷体_GB2312" pitchFamily="49" charset="-122"/>
              </a:rPr>
              <a:t>下图为一个满足条件的 </a:t>
            </a:r>
            <a:r>
              <a:rPr lang="en-US" altLang="zh-CN" sz="3200" dirty="0">
                <a:solidFill>
                  <a:srgbClr val="333399"/>
                </a:solidFill>
                <a:latin typeface="Arial" pitchFamily="34" charset="0"/>
                <a:ea typeface="楷体_GB2312" pitchFamily="49" charset="-122"/>
              </a:rPr>
              <a:t>NFA</a:t>
            </a:r>
            <a:r>
              <a:rPr lang="zh-CN" altLang="en-US" sz="3200" dirty="0">
                <a:solidFill>
                  <a:srgbClr val="333399"/>
                </a:solidFill>
                <a:latin typeface="Arial" pitchFamily="34" charset="0"/>
                <a:ea typeface="楷体_GB2312" pitchFamily="49" charset="-122"/>
              </a:rPr>
              <a:t>，</a:t>
            </a:r>
            <a:r>
              <a:rPr lang="zh-CN" altLang="en-US" sz="3200" i="0" dirty="0">
                <a:solidFill>
                  <a:srgbClr val="333399"/>
                </a:solidFill>
                <a:latin typeface="Arial" pitchFamily="34" charset="0"/>
                <a:ea typeface="楷体_GB2312" pitchFamily="49" charset="-122"/>
              </a:rPr>
              <a:t>其中</a:t>
            </a:r>
          </a:p>
          <a:p>
            <a:pPr algn="l">
              <a:buFont typeface="Wingdings" pitchFamily="2" charset="2"/>
              <a:buNone/>
            </a:pPr>
            <a:r>
              <a:rPr lang="zh-CN" altLang="en-US" sz="3200" i="0" dirty="0">
                <a:solidFill>
                  <a:srgbClr val="333399"/>
                </a:solidFill>
                <a:latin typeface="Arial" pitchFamily="34" charset="0"/>
                <a:ea typeface="楷体_GB2312" pitchFamily="49" charset="-122"/>
              </a:rPr>
              <a:t>     </a:t>
            </a:r>
            <a:r>
              <a:rPr lang="zh-CN" altLang="en-US" sz="3200" i="0" dirty="0">
                <a:solidFill>
                  <a:srgbClr val="333399"/>
                </a:solidFill>
                <a:latin typeface="Arial" pitchFamily="34" charset="0"/>
                <a:ea typeface="楷体_GB2312" pitchFamily="49" charset="-122"/>
                <a:sym typeface="Symbol" pitchFamily="18" charset="2"/>
              </a:rPr>
              <a:t> </a:t>
            </a:r>
            <a:r>
              <a:rPr lang="zh-CN" altLang="en-US" sz="3200" i="0" dirty="0">
                <a:solidFill>
                  <a:srgbClr val="333399"/>
                </a:solidFill>
                <a:latin typeface="Arial" pitchFamily="34" charset="0"/>
                <a:ea typeface="楷体_GB2312" pitchFamily="49" charset="-122"/>
              </a:rPr>
              <a:t>代表所有 </a:t>
            </a:r>
            <a:r>
              <a:rPr lang="en-US" altLang="zh-CN" sz="3200" dirty="0">
                <a:solidFill>
                  <a:srgbClr val="333399"/>
                </a:solidFill>
                <a:latin typeface="Arial" pitchFamily="34" charset="0"/>
                <a:ea typeface="楷体_GB2312" pitchFamily="49" charset="-122"/>
              </a:rPr>
              <a:t>ASCII</a:t>
            </a:r>
            <a:r>
              <a:rPr lang="en-US" altLang="zh-CN" sz="3200" i="0" dirty="0">
                <a:solidFill>
                  <a:srgbClr val="333399"/>
                </a:solidFill>
                <a:latin typeface="Arial" pitchFamily="34" charset="0"/>
                <a:ea typeface="楷体_GB2312" pitchFamily="49" charset="-122"/>
              </a:rPr>
              <a:t> </a:t>
            </a:r>
            <a:r>
              <a:rPr lang="zh-CN" altLang="en-US" sz="3200" i="0" dirty="0">
                <a:solidFill>
                  <a:srgbClr val="333399"/>
                </a:solidFill>
                <a:latin typeface="Arial" pitchFamily="34" charset="0"/>
                <a:ea typeface="楷体_GB2312" pitchFamily="49" charset="-122"/>
              </a:rPr>
              <a:t>字符的集合</a:t>
            </a:r>
            <a:r>
              <a:rPr lang="en-US" altLang="zh-CN" sz="3200" i="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endParaRPr lang="en-US" altLang="zh-CN" sz="2400" dirty="0">
              <a:latin typeface="Arial" pitchFamily="34" charset="0"/>
              <a:ea typeface="楷体_GB2312" pitchFamily="49" charset="-122"/>
              <a:cs typeface="Arial" pitchFamily="34" charset="0"/>
              <a:sym typeface="Symbol" pitchFamily="18" charset="2"/>
            </a:endParaRPr>
          </a:p>
        </p:txBody>
      </p:sp>
      <p:grpSp>
        <p:nvGrpSpPr>
          <p:cNvPr id="115719" name="Group 7"/>
          <p:cNvGrpSpPr>
            <a:grpSpLocks/>
          </p:cNvGrpSpPr>
          <p:nvPr/>
        </p:nvGrpSpPr>
        <p:grpSpPr bwMode="auto">
          <a:xfrm>
            <a:off x="1727201" y="4114801"/>
            <a:ext cx="5688012" cy="1858962"/>
            <a:chOff x="861" y="2855"/>
            <a:chExt cx="3583" cy="1171"/>
          </a:xfrm>
        </p:grpSpPr>
        <p:graphicFrame>
          <p:nvGraphicFramePr>
            <p:cNvPr id="115720" name="Object 8"/>
            <p:cNvGraphicFramePr>
              <a:graphicFrameLocks noChangeAspect="1"/>
            </p:cNvGraphicFramePr>
            <p:nvPr>
              <p:extLst>
                <p:ext uri="{D42A27DB-BD31-4B8C-83A1-F6EECF244321}">
                  <p14:modId xmlns:p14="http://schemas.microsoft.com/office/powerpoint/2010/main" val="2246198868"/>
                </p:ext>
              </p:extLst>
            </p:nvPr>
          </p:nvGraphicFramePr>
          <p:xfrm>
            <a:off x="861" y="2855"/>
            <a:ext cx="3583" cy="1171"/>
          </p:xfrm>
          <a:graphic>
            <a:graphicData uri="http://schemas.openxmlformats.org/presentationml/2006/ole">
              <mc:AlternateContent xmlns:mc="http://schemas.openxmlformats.org/markup-compatibility/2006">
                <mc:Choice xmlns:v="urn:schemas-microsoft-com:vml" Requires="v">
                  <p:oleObj spid="_x0000_s115797" name="Visio" r:id="rId3" imgW="4501591" imgH="1472489" progId="Visio.Drawing.11">
                    <p:embed/>
                  </p:oleObj>
                </mc:Choice>
                <mc:Fallback>
                  <p:oleObj name="Visio" r:id="rId3" imgW="4501591" imgH="1472489" progId="Visio.Drawing.11">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 y="2855"/>
                          <a:ext cx="3583" cy="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21" name="Rectangle 9"/>
            <p:cNvSpPr>
              <a:spLocks noChangeArrowheads="1"/>
            </p:cNvSpPr>
            <p:nvPr/>
          </p:nvSpPr>
          <p:spPr bwMode="auto">
            <a:xfrm>
              <a:off x="1440" y="3120"/>
              <a:ext cx="192" cy="212"/>
            </a:xfrm>
            <a:prstGeom prst="rect">
              <a:avLst/>
            </a:prstGeom>
            <a:noFill/>
            <a:ln w="9525">
              <a:noFill/>
              <a:miter lim="800000"/>
              <a:headEnd/>
              <a:tailEnd/>
            </a:ln>
            <a:effectLst/>
          </p:spPr>
          <p:txBody>
            <a:bodyPr>
              <a:spAutoFit/>
            </a:bodyPr>
            <a:lstStyle/>
            <a:p>
              <a:pPr algn="l"/>
              <a:r>
                <a:rPr lang="en-US" altLang="zh-CN" sz="1600" i="0">
                  <a:latin typeface="Arial" pitchFamily="34" charset="0"/>
                  <a:ea typeface="华文行楷" pitchFamily="2" charset="-122"/>
                  <a:sym typeface="Symbol" pitchFamily="18" charset="2"/>
                </a:rPr>
                <a:t></a:t>
              </a:r>
              <a:endParaRPr lang="en-US" altLang="zh-CN" sz="1600">
                <a:latin typeface="Arial" pitchFamily="34" charset="0"/>
                <a:cs typeface="Arial" pitchFamily="34" charset="0"/>
                <a:sym typeface="Symbol" pitchFamily="18" charset="2"/>
              </a:endParaRPr>
            </a:p>
          </p:txBody>
        </p:sp>
      </p:grpSp>
      <p:sp>
        <p:nvSpPr>
          <p:cNvPr id="115722" name="Rectangle 10"/>
          <p:cNvSpPr>
            <a:spLocks noChangeArrowheads="1"/>
          </p:cNvSpPr>
          <p:nvPr/>
        </p:nvSpPr>
        <p:spPr bwMode="auto">
          <a:xfrm>
            <a:off x="1476375" y="195263"/>
            <a:ext cx="2216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文本搜索</a:t>
            </a:r>
          </a:p>
        </p:txBody>
      </p:sp>
      <p:sp>
        <p:nvSpPr>
          <p:cNvPr id="7" name="文本框 6">
            <a:extLst>
              <a:ext uri="{FF2B5EF4-FFF2-40B4-BE49-F238E27FC236}">
                <a16:creationId xmlns:a16="http://schemas.microsoft.com/office/drawing/2014/main" id="{FDEF1727-5C41-F049-9AD4-63DF758F377B}"/>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69</a:t>
            </a:r>
            <a:endParaRPr kumimoji="1" lang="zh-CN" altLang="en-US" sz="2000" b="0" i="0" dirty="0">
              <a:solidFill>
                <a:srgbClr val="000066"/>
              </a:solidFill>
            </a:endParaRPr>
          </a:p>
        </p:txBody>
      </p:sp>
      <p:pic>
        <p:nvPicPr>
          <p:cNvPr id="2" name="图片 1">
            <a:extLst>
              <a:ext uri="{FF2B5EF4-FFF2-40B4-BE49-F238E27FC236}">
                <a16:creationId xmlns:a16="http://schemas.microsoft.com/office/drawing/2014/main" id="{52D625BF-700D-A640-917D-F7629AF9C434}"/>
              </a:ext>
            </a:extLst>
          </p:cNvPr>
          <p:cNvPicPr>
            <a:picLocks noChangeAspect="1"/>
          </p:cNvPicPr>
          <p:nvPr/>
        </p:nvPicPr>
        <p:blipFill>
          <a:blip r:embed="rId5"/>
          <a:stretch>
            <a:fillRect/>
          </a:stretch>
        </p:blipFill>
        <p:spPr>
          <a:xfrm>
            <a:off x="2646363" y="6194395"/>
            <a:ext cx="4496474" cy="400110"/>
          </a:xfrm>
          <a:prstGeom prst="rect">
            <a:avLst/>
          </a:prstGeom>
        </p:spPr>
      </p:pic>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95" name="Line 43"/>
          <p:cNvSpPr>
            <a:spLocks noChangeShapeType="1"/>
          </p:cNvSpPr>
          <p:nvPr/>
        </p:nvSpPr>
        <p:spPr bwMode="auto">
          <a:xfrm flipV="1">
            <a:off x="5795963" y="3200400"/>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74798" name="Text Box 46"/>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74799" name="Text Box 47"/>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74800" name="Text Box 48"/>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74801" name="Object 49"/>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74961" name="Visio" r:id="rId3" imgW="3203753" imgH="2543251" progId="Visio.Drawing.11">
                  <p:embed/>
                </p:oleObj>
              </mc:Choice>
              <mc:Fallback>
                <p:oleObj name="Visio" r:id="rId3" imgW="3203753" imgH="2543251" progId="Visio.Drawing.11">
                  <p:embed/>
                  <p:pic>
                    <p:nvPicPr>
                      <p:cNvPr id="0"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807" name="Text Box 55"/>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graphicFrame>
        <p:nvGraphicFramePr>
          <p:cNvPr id="74808" name="Object 56"/>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74962" name="Visio" r:id="rId5" imgW="2099914" imgH="374769" progId="Visio.Drawing.11">
                  <p:embed/>
                </p:oleObj>
              </mc:Choice>
              <mc:Fallback>
                <p:oleObj name="Visio" r:id="rId5" imgW="2099914" imgH="374769" progId="Visio.Drawing.11">
                  <p:embed/>
                  <p:pic>
                    <p:nvPicPr>
                      <p:cNvPr id="0"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809" name="Rectangle 57"/>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74810" name="Text Box 58">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50FF5452-F6DC-4149-9711-53C26232B903}"/>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07</a:t>
            </a:r>
            <a:endParaRPr kumimoji="1" lang="zh-CN" altLang="en-US" sz="2000" b="0" i="0" dirty="0">
              <a:solidFill>
                <a:srgbClr val="000066"/>
              </a:solidFill>
            </a:endParaRPr>
          </a:p>
        </p:txBody>
      </p:sp>
    </p:spTree>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2" name="Text Box 6"/>
          <p:cNvSpPr txBox="1">
            <a:spLocks noChangeArrowheads="1"/>
          </p:cNvSpPr>
          <p:nvPr/>
        </p:nvSpPr>
        <p:spPr bwMode="auto">
          <a:xfrm>
            <a:off x="619125" y="1412875"/>
            <a:ext cx="5105400" cy="1066800"/>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举例   </a:t>
            </a:r>
            <a:r>
              <a:rPr lang="zh-CN" altLang="en-US" sz="3200" i="0">
                <a:solidFill>
                  <a:srgbClr val="333399"/>
                </a:solidFill>
                <a:latin typeface="Arial" pitchFamily="34" charset="0"/>
                <a:ea typeface="楷体_GB2312" pitchFamily="49" charset="-122"/>
              </a:rPr>
              <a:t>构造与前面 </a:t>
            </a:r>
            <a:r>
              <a:rPr lang="en-US" altLang="zh-CN" sz="3200">
                <a:solidFill>
                  <a:srgbClr val="333399"/>
                </a:solidFill>
                <a:latin typeface="Arial" pitchFamily="34" charset="0"/>
                <a:ea typeface="楷体_GB2312" pitchFamily="49" charset="-122"/>
              </a:rPr>
              <a:t>NFA</a:t>
            </a:r>
          </a:p>
          <a:p>
            <a:pPr algn="l">
              <a:buFont typeface="Wingdings" pitchFamily="2" charset="2"/>
              <a:buNone/>
            </a:pPr>
            <a:r>
              <a:rPr lang="en-US" altLang="zh-CN" sz="3200">
                <a:solidFill>
                  <a:srgbClr val="333399"/>
                </a:solidFill>
                <a:latin typeface="Arial" pitchFamily="34" charset="0"/>
                <a:ea typeface="楷体_GB2312" pitchFamily="49" charset="-122"/>
              </a:rPr>
              <a:t>    </a:t>
            </a:r>
            <a:r>
              <a:rPr lang="zh-CN" altLang="en-US" sz="3200" i="0">
                <a:solidFill>
                  <a:srgbClr val="333399"/>
                </a:solidFill>
                <a:latin typeface="Arial" pitchFamily="34" charset="0"/>
                <a:ea typeface="楷体_GB2312" pitchFamily="49" charset="-122"/>
              </a:rPr>
              <a:t>等价的 </a:t>
            </a:r>
            <a:r>
              <a:rPr lang="en-US" altLang="zh-CN" sz="3200">
                <a:solidFill>
                  <a:srgbClr val="333399"/>
                </a:solidFill>
                <a:latin typeface="Arial" pitchFamily="34" charset="0"/>
                <a:ea typeface="楷体_GB2312" pitchFamily="49" charset="-122"/>
              </a:rPr>
              <a:t>DFA</a:t>
            </a:r>
            <a:r>
              <a:rPr lang="en-US" altLang="zh-CN" sz="3200" i="0">
                <a:solidFill>
                  <a:srgbClr val="333399"/>
                </a:solidFill>
                <a:latin typeface="Arial" pitchFamily="34" charset="0"/>
                <a:ea typeface="楷体_GB2312" pitchFamily="49" charset="-122"/>
              </a:rPr>
              <a:t>.</a:t>
            </a:r>
          </a:p>
        </p:txBody>
      </p:sp>
      <p:grpSp>
        <p:nvGrpSpPr>
          <p:cNvPr id="116782" name="Group 46"/>
          <p:cNvGrpSpPr>
            <a:grpSpLocks/>
          </p:cNvGrpSpPr>
          <p:nvPr/>
        </p:nvGrpSpPr>
        <p:grpSpPr bwMode="auto">
          <a:xfrm>
            <a:off x="5540375" y="1778000"/>
            <a:ext cx="3505200" cy="1146175"/>
            <a:chOff x="3490" y="1243"/>
            <a:chExt cx="2208" cy="722"/>
          </a:xfrm>
        </p:grpSpPr>
        <p:graphicFrame>
          <p:nvGraphicFramePr>
            <p:cNvPr id="116783" name="Object 47"/>
            <p:cNvGraphicFramePr>
              <a:graphicFrameLocks noChangeAspect="1"/>
            </p:cNvGraphicFramePr>
            <p:nvPr/>
          </p:nvGraphicFramePr>
          <p:xfrm>
            <a:off x="3490" y="1243"/>
            <a:ext cx="2208" cy="722"/>
          </p:xfrm>
          <a:graphic>
            <a:graphicData uri="http://schemas.openxmlformats.org/presentationml/2006/ole">
              <mc:AlternateContent xmlns:mc="http://schemas.openxmlformats.org/markup-compatibility/2006">
                <mc:Choice xmlns:v="urn:schemas-microsoft-com:vml" Requires="v">
                  <p:oleObj spid="_x0000_s206882" name="Visio" r:id="rId3" imgW="4501599" imgH="1472660" progId="Visio.Drawing.11">
                    <p:embed/>
                  </p:oleObj>
                </mc:Choice>
                <mc:Fallback>
                  <p:oleObj name="Visio" r:id="rId3" imgW="4501599" imgH="1472660" progId="Visio.Drawing.11">
                    <p:embed/>
                    <p:pic>
                      <p:nvPicPr>
                        <p:cNvPr id="116783" name="Object 47"/>
                        <p:cNvPicPr>
                          <a:picLocks noChangeAspect="1" noChangeArrowheads="1"/>
                        </p:cNvPicPr>
                        <p:nvPr/>
                      </p:nvPicPr>
                      <p:blipFill>
                        <a:blip r:embed="rId4"/>
                        <a:srcRect/>
                        <a:stretch>
                          <a:fillRect/>
                        </a:stretch>
                      </p:blipFill>
                      <p:spPr bwMode="auto">
                        <a:xfrm>
                          <a:off x="3490" y="1243"/>
                          <a:ext cx="2208"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84" name="Rectangle 48"/>
            <p:cNvSpPr>
              <a:spLocks noChangeArrowheads="1"/>
            </p:cNvSpPr>
            <p:nvPr/>
          </p:nvSpPr>
          <p:spPr bwMode="auto">
            <a:xfrm>
              <a:off x="3600" y="1440"/>
              <a:ext cx="192" cy="192"/>
            </a:xfrm>
            <a:prstGeom prst="rect">
              <a:avLst/>
            </a:prstGeom>
            <a:noFill/>
            <a:ln w="9525">
              <a:noFill/>
              <a:miter lim="800000"/>
              <a:headEnd/>
              <a:tailEnd/>
            </a:ln>
            <a:effectLst/>
          </p:spPr>
          <p:txBody>
            <a:bodyPr>
              <a:spAutoFit/>
            </a:bodyPr>
            <a:lstStyle/>
            <a:p>
              <a:pPr algn="l"/>
              <a:r>
                <a:rPr lang="en-US" altLang="zh-CN" sz="1400" i="0">
                  <a:latin typeface="Arial" pitchFamily="34" charset="0"/>
                  <a:ea typeface="华文行楷" pitchFamily="2" charset="-122"/>
                  <a:sym typeface="Symbol" pitchFamily="18" charset="2"/>
                </a:rPr>
                <a:t></a:t>
              </a:r>
              <a:endParaRPr lang="en-US" altLang="zh-CN" sz="1400">
                <a:latin typeface="Arial" pitchFamily="34" charset="0"/>
                <a:cs typeface="Arial" pitchFamily="34" charset="0"/>
                <a:sym typeface="Symbol" pitchFamily="18" charset="2"/>
              </a:endParaRPr>
            </a:p>
          </p:txBody>
        </p:sp>
      </p:grpSp>
      <p:sp>
        <p:nvSpPr>
          <p:cNvPr id="116785" name="Rectangle 49"/>
          <p:cNvSpPr>
            <a:spLocks noChangeArrowheads="1"/>
          </p:cNvSpPr>
          <p:nvPr/>
        </p:nvSpPr>
        <p:spPr bwMode="auto">
          <a:xfrm>
            <a:off x="1476375" y="195263"/>
            <a:ext cx="2216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文本搜索</a:t>
            </a:r>
          </a:p>
        </p:txBody>
      </p:sp>
      <p:sp>
        <p:nvSpPr>
          <p:cNvPr id="46" name="文本框 45">
            <a:extLst>
              <a:ext uri="{FF2B5EF4-FFF2-40B4-BE49-F238E27FC236}">
                <a16:creationId xmlns:a16="http://schemas.microsoft.com/office/drawing/2014/main" id="{2B3492A5-9405-8B42-A4EC-47A3827E75C3}"/>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70</a:t>
            </a:r>
            <a:endParaRPr kumimoji="1" lang="zh-CN" altLang="en-US" sz="2000" b="0" i="0" dirty="0">
              <a:solidFill>
                <a:srgbClr val="000066"/>
              </a:solidFill>
            </a:endParaRPr>
          </a:p>
        </p:txBody>
      </p:sp>
      <p:pic>
        <p:nvPicPr>
          <p:cNvPr id="3" name="图片 2">
            <a:extLst>
              <a:ext uri="{FF2B5EF4-FFF2-40B4-BE49-F238E27FC236}">
                <a16:creationId xmlns:a16="http://schemas.microsoft.com/office/drawing/2014/main" id="{75ECF743-618B-874B-B504-E1C418C1A067}"/>
              </a:ext>
            </a:extLst>
          </p:cNvPr>
          <p:cNvPicPr>
            <a:picLocks noChangeAspect="1"/>
          </p:cNvPicPr>
          <p:nvPr/>
        </p:nvPicPr>
        <p:blipFill>
          <a:blip r:embed="rId5"/>
          <a:stretch>
            <a:fillRect/>
          </a:stretch>
        </p:blipFill>
        <p:spPr>
          <a:xfrm>
            <a:off x="1187624" y="3429000"/>
            <a:ext cx="7036172" cy="2695548"/>
          </a:xfrm>
          <a:prstGeom prst="rect">
            <a:avLst/>
          </a:prstGeom>
        </p:spPr>
      </p:pic>
      <p:sp>
        <p:nvSpPr>
          <p:cNvPr id="4" name="矩形 3">
            <a:extLst>
              <a:ext uri="{FF2B5EF4-FFF2-40B4-BE49-F238E27FC236}">
                <a16:creationId xmlns:a16="http://schemas.microsoft.com/office/drawing/2014/main" id="{950229AF-4CFC-3A45-831B-8BEF5BEA14F1}"/>
              </a:ext>
            </a:extLst>
          </p:cNvPr>
          <p:cNvSpPr/>
          <p:nvPr/>
        </p:nvSpPr>
        <p:spPr bwMode="auto">
          <a:xfrm>
            <a:off x="1187624" y="3429000"/>
            <a:ext cx="7036172" cy="43204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0" name="矩形 49">
            <a:extLst>
              <a:ext uri="{FF2B5EF4-FFF2-40B4-BE49-F238E27FC236}">
                <a16:creationId xmlns:a16="http://schemas.microsoft.com/office/drawing/2014/main" id="{376DEA54-B0E4-574B-B72D-84C8F8DE6D7F}"/>
              </a:ext>
            </a:extLst>
          </p:cNvPr>
          <p:cNvSpPr/>
          <p:nvPr/>
        </p:nvSpPr>
        <p:spPr bwMode="auto">
          <a:xfrm>
            <a:off x="1187624" y="3789040"/>
            <a:ext cx="7036172" cy="36004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1" name="矩形 50">
            <a:extLst>
              <a:ext uri="{FF2B5EF4-FFF2-40B4-BE49-F238E27FC236}">
                <a16:creationId xmlns:a16="http://schemas.microsoft.com/office/drawing/2014/main" id="{2BA39ED2-D812-9344-A6E1-769125A8BFED}"/>
              </a:ext>
            </a:extLst>
          </p:cNvPr>
          <p:cNvSpPr/>
          <p:nvPr/>
        </p:nvSpPr>
        <p:spPr bwMode="auto">
          <a:xfrm>
            <a:off x="1187624" y="4149080"/>
            <a:ext cx="7036172" cy="35148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2" name="矩形 51">
            <a:extLst>
              <a:ext uri="{FF2B5EF4-FFF2-40B4-BE49-F238E27FC236}">
                <a16:creationId xmlns:a16="http://schemas.microsoft.com/office/drawing/2014/main" id="{02A2A0FE-2B87-8242-8793-24F5FB324DEB}"/>
              </a:ext>
            </a:extLst>
          </p:cNvPr>
          <p:cNvSpPr/>
          <p:nvPr/>
        </p:nvSpPr>
        <p:spPr bwMode="auto">
          <a:xfrm>
            <a:off x="1187624" y="4500562"/>
            <a:ext cx="7036172" cy="30981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3" name="矩形 52">
            <a:extLst>
              <a:ext uri="{FF2B5EF4-FFF2-40B4-BE49-F238E27FC236}">
                <a16:creationId xmlns:a16="http://schemas.microsoft.com/office/drawing/2014/main" id="{3A3D50D0-E44B-664B-A270-4283A046AE3A}"/>
              </a:ext>
            </a:extLst>
          </p:cNvPr>
          <p:cNvSpPr/>
          <p:nvPr/>
        </p:nvSpPr>
        <p:spPr bwMode="auto">
          <a:xfrm>
            <a:off x="1187624" y="4810373"/>
            <a:ext cx="7036172" cy="35148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4" name="矩形 53">
            <a:extLst>
              <a:ext uri="{FF2B5EF4-FFF2-40B4-BE49-F238E27FC236}">
                <a16:creationId xmlns:a16="http://schemas.microsoft.com/office/drawing/2014/main" id="{0DE33429-B8C1-A74C-A22F-5AA14FC6755F}"/>
              </a:ext>
            </a:extLst>
          </p:cNvPr>
          <p:cNvSpPr/>
          <p:nvPr/>
        </p:nvSpPr>
        <p:spPr bwMode="auto">
          <a:xfrm>
            <a:off x="1187624" y="5161855"/>
            <a:ext cx="7036172" cy="35148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5" name="矩形 54">
            <a:extLst>
              <a:ext uri="{FF2B5EF4-FFF2-40B4-BE49-F238E27FC236}">
                <a16:creationId xmlns:a16="http://schemas.microsoft.com/office/drawing/2014/main" id="{F37BD46D-6A75-8F4F-82A6-2E7515CB0C32}"/>
              </a:ext>
            </a:extLst>
          </p:cNvPr>
          <p:cNvSpPr/>
          <p:nvPr/>
        </p:nvSpPr>
        <p:spPr bwMode="auto">
          <a:xfrm>
            <a:off x="1187624" y="5445126"/>
            <a:ext cx="7036172" cy="35148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6" name="矩形 55">
            <a:extLst>
              <a:ext uri="{FF2B5EF4-FFF2-40B4-BE49-F238E27FC236}">
                <a16:creationId xmlns:a16="http://schemas.microsoft.com/office/drawing/2014/main" id="{B6D8005A-0824-044E-8306-A68A510F1B23}"/>
              </a:ext>
            </a:extLst>
          </p:cNvPr>
          <p:cNvSpPr/>
          <p:nvPr/>
        </p:nvSpPr>
        <p:spPr bwMode="auto">
          <a:xfrm>
            <a:off x="1187624" y="5796607"/>
            <a:ext cx="7036172" cy="41969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Tree>
    <p:extLst>
      <p:ext uri="{BB962C8B-B14F-4D97-AF65-F5344CB8AC3E}">
        <p14:creationId xmlns:p14="http://schemas.microsoft.com/office/powerpoint/2010/main" val="33412326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0"/>
                                        </p:tgtEl>
                                      </p:cBhvr>
                                    </p:animEffect>
                                    <p:set>
                                      <p:cBhvr>
                                        <p:cTn id="12" dur="1" fill="hold">
                                          <p:stCondLst>
                                            <p:cond delay="499"/>
                                          </p:stCondLst>
                                        </p:cTn>
                                        <p:tgtEl>
                                          <p:spTgt spid="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51"/>
                                        </p:tgtEl>
                                      </p:cBhvr>
                                    </p:animEffect>
                                    <p:set>
                                      <p:cBhvr>
                                        <p:cTn id="17" dur="1" fill="hold">
                                          <p:stCondLst>
                                            <p:cond delay="499"/>
                                          </p:stCondLst>
                                        </p:cTn>
                                        <p:tgtEl>
                                          <p:spTgt spid="5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52"/>
                                        </p:tgtEl>
                                      </p:cBhvr>
                                    </p:animEffect>
                                    <p:set>
                                      <p:cBhvr>
                                        <p:cTn id="22" dur="1" fill="hold">
                                          <p:stCondLst>
                                            <p:cond delay="499"/>
                                          </p:stCondLst>
                                        </p:cTn>
                                        <p:tgtEl>
                                          <p:spTgt spid="5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53"/>
                                        </p:tgtEl>
                                      </p:cBhvr>
                                    </p:animEffect>
                                    <p:set>
                                      <p:cBhvr>
                                        <p:cTn id="27" dur="1" fill="hold">
                                          <p:stCondLst>
                                            <p:cond delay="499"/>
                                          </p:stCondLst>
                                        </p:cTn>
                                        <p:tgtEl>
                                          <p:spTgt spid="5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54"/>
                                        </p:tgtEl>
                                      </p:cBhvr>
                                    </p:animEffect>
                                    <p:set>
                                      <p:cBhvr>
                                        <p:cTn id="32" dur="1" fill="hold">
                                          <p:stCondLst>
                                            <p:cond delay="499"/>
                                          </p:stCondLst>
                                        </p:cTn>
                                        <p:tgtEl>
                                          <p:spTgt spid="5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55"/>
                                        </p:tgtEl>
                                      </p:cBhvr>
                                    </p:animEffect>
                                    <p:set>
                                      <p:cBhvr>
                                        <p:cTn id="37" dur="1" fill="hold">
                                          <p:stCondLst>
                                            <p:cond delay="499"/>
                                          </p:stCondLst>
                                        </p:cTn>
                                        <p:tgtEl>
                                          <p:spTgt spid="5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56"/>
                                        </p:tgtEl>
                                      </p:cBhvr>
                                    </p:animEffect>
                                    <p:set>
                                      <p:cBhvr>
                                        <p:cTn id="42"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0" grpId="0" animBg="1"/>
      <p:bldP spid="51" grpId="0" animBg="1"/>
      <p:bldP spid="52" grpId="0" animBg="1"/>
      <p:bldP spid="53" grpId="0" animBg="1"/>
      <p:bldP spid="54" grpId="0" animBg="1"/>
      <p:bldP spid="55" grpId="0" animBg="1"/>
      <p:bldP spid="5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2" name="Text Box 6"/>
          <p:cNvSpPr txBox="1">
            <a:spLocks noChangeArrowheads="1"/>
          </p:cNvSpPr>
          <p:nvPr/>
        </p:nvSpPr>
        <p:spPr bwMode="auto">
          <a:xfrm>
            <a:off x="619125" y="1412875"/>
            <a:ext cx="5105400" cy="1066800"/>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举例   </a:t>
            </a:r>
            <a:r>
              <a:rPr lang="zh-CN" altLang="en-US" sz="3200" i="0">
                <a:solidFill>
                  <a:srgbClr val="333399"/>
                </a:solidFill>
                <a:latin typeface="Arial" pitchFamily="34" charset="0"/>
                <a:ea typeface="楷体_GB2312" pitchFamily="49" charset="-122"/>
              </a:rPr>
              <a:t>构造与前面 </a:t>
            </a:r>
            <a:r>
              <a:rPr lang="en-US" altLang="zh-CN" sz="3200">
                <a:solidFill>
                  <a:srgbClr val="333399"/>
                </a:solidFill>
                <a:latin typeface="Arial" pitchFamily="34" charset="0"/>
                <a:ea typeface="楷体_GB2312" pitchFamily="49" charset="-122"/>
              </a:rPr>
              <a:t>NFA</a:t>
            </a:r>
          </a:p>
          <a:p>
            <a:pPr algn="l">
              <a:buFont typeface="Wingdings" pitchFamily="2" charset="2"/>
              <a:buNone/>
            </a:pPr>
            <a:r>
              <a:rPr lang="en-US" altLang="zh-CN" sz="3200">
                <a:solidFill>
                  <a:srgbClr val="333399"/>
                </a:solidFill>
                <a:latin typeface="Arial" pitchFamily="34" charset="0"/>
                <a:ea typeface="楷体_GB2312" pitchFamily="49" charset="-122"/>
              </a:rPr>
              <a:t>    </a:t>
            </a:r>
            <a:r>
              <a:rPr lang="zh-CN" altLang="en-US" sz="3200" i="0">
                <a:solidFill>
                  <a:srgbClr val="333399"/>
                </a:solidFill>
                <a:latin typeface="Arial" pitchFamily="34" charset="0"/>
                <a:ea typeface="楷体_GB2312" pitchFamily="49" charset="-122"/>
              </a:rPr>
              <a:t>等价的 </a:t>
            </a:r>
            <a:r>
              <a:rPr lang="en-US" altLang="zh-CN" sz="3200">
                <a:solidFill>
                  <a:srgbClr val="333399"/>
                </a:solidFill>
                <a:latin typeface="Arial" pitchFamily="34" charset="0"/>
                <a:ea typeface="楷体_GB2312" pitchFamily="49" charset="-122"/>
              </a:rPr>
              <a:t>DFA</a:t>
            </a:r>
            <a:r>
              <a:rPr lang="en-US" altLang="zh-CN" sz="3200" i="0">
                <a:solidFill>
                  <a:srgbClr val="333399"/>
                </a:solidFill>
                <a:latin typeface="Arial" pitchFamily="34" charset="0"/>
                <a:ea typeface="楷体_GB2312" pitchFamily="49" charset="-122"/>
              </a:rPr>
              <a:t>.</a:t>
            </a:r>
          </a:p>
        </p:txBody>
      </p:sp>
      <p:graphicFrame>
        <p:nvGraphicFramePr>
          <p:cNvPr id="116743" name="Object 7"/>
          <p:cNvGraphicFramePr>
            <a:graphicFrameLocks noChangeAspect="1"/>
          </p:cNvGraphicFramePr>
          <p:nvPr/>
        </p:nvGraphicFramePr>
        <p:xfrm>
          <a:off x="3656013" y="3705225"/>
          <a:ext cx="515937" cy="515938"/>
        </p:xfrm>
        <a:graphic>
          <a:graphicData uri="http://schemas.openxmlformats.org/presentationml/2006/ole">
            <mc:AlternateContent xmlns:mc="http://schemas.openxmlformats.org/markup-compatibility/2006">
              <mc:Choice xmlns:v="urn:schemas-microsoft-com:vml" Requires="v">
                <p:oleObj spid="_x0000_s236028" name="VISIO" r:id="rId3" imgW="516240" imgH="516240" progId="Visio.Drawing.11">
                  <p:embed/>
                </p:oleObj>
              </mc:Choice>
              <mc:Fallback>
                <p:oleObj name="VISIO" r:id="rId3" imgW="516240" imgH="516240" progId="Visio.Drawing.11">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013" y="3705225"/>
                        <a:ext cx="515937"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4" name="Object 8"/>
          <p:cNvGraphicFramePr>
            <a:graphicFrameLocks noChangeAspect="1"/>
          </p:cNvGraphicFramePr>
          <p:nvPr/>
        </p:nvGraphicFramePr>
        <p:xfrm>
          <a:off x="5027613" y="3857625"/>
          <a:ext cx="515937" cy="515938"/>
        </p:xfrm>
        <a:graphic>
          <a:graphicData uri="http://schemas.openxmlformats.org/presentationml/2006/ole">
            <mc:AlternateContent xmlns:mc="http://schemas.openxmlformats.org/markup-compatibility/2006">
              <mc:Choice xmlns:v="urn:schemas-microsoft-com:vml" Requires="v">
                <p:oleObj spid="_x0000_s236029" name="VISIO" r:id="rId5" imgW="516240" imgH="516240" progId="Visio.Drawing.11">
                  <p:embed/>
                </p:oleObj>
              </mc:Choice>
              <mc:Fallback>
                <p:oleObj name="VISIO" r:id="rId5" imgW="516240" imgH="516240" progId="Visio.Drawing.11">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7613" y="3857625"/>
                        <a:ext cx="515937"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5" name="Object 9"/>
          <p:cNvGraphicFramePr>
            <a:graphicFrameLocks noChangeAspect="1"/>
          </p:cNvGraphicFramePr>
          <p:nvPr/>
        </p:nvGraphicFramePr>
        <p:xfrm>
          <a:off x="3656013" y="4865688"/>
          <a:ext cx="515937" cy="515937"/>
        </p:xfrm>
        <a:graphic>
          <a:graphicData uri="http://schemas.openxmlformats.org/presentationml/2006/ole">
            <mc:AlternateContent xmlns:mc="http://schemas.openxmlformats.org/markup-compatibility/2006">
              <mc:Choice xmlns:v="urn:schemas-microsoft-com:vml" Requires="v">
                <p:oleObj spid="_x0000_s236030" name="VISIO" r:id="rId7" imgW="516240" imgH="516240" progId="Visio.Drawing.11">
                  <p:embed/>
                </p:oleObj>
              </mc:Choice>
              <mc:Fallback>
                <p:oleObj name="VISIO" r:id="rId7" imgW="516240" imgH="516240" progId="Visio.Drawing.11">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6013" y="4865688"/>
                        <a:ext cx="515937"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6" name="Object 10"/>
          <p:cNvGraphicFramePr>
            <a:graphicFrameLocks noChangeAspect="1"/>
          </p:cNvGraphicFramePr>
          <p:nvPr/>
        </p:nvGraphicFramePr>
        <p:xfrm>
          <a:off x="5027613" y="4865688"/>
          <a:ext cx="515937" cy="515937"/>
        </p:xfrm>
        <a:graphic>
          <a:graphicData uri="http://schemas.openxmlformats.org/presentationml/2006/ole">
            <mc:AlternateContent xmlns:mc="http://schemas.openxmlformats.org/markup-compatibility/2006">
              <mc:Choice xmlns:v="urn:schemas-microsoft-com:vml" Requires="v">
                <p:oleObj spid="_x0000_s236031" name="VISIO" r:id="rId9" imgW="516240" imgH="516240" progId="Visio.Drawing.11">
                  <p:embed/>
                </p:oleObj>
              </mc:Choice>
              <mc:Fallback>
                <p:oleObj name="VISIO" r:id="rId9" imgW="516240" imgH="516240" progId="Visio.Drawing.11">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7613" y="4865688"/>
                        <a:ext cx="515937"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7" name="Object 11"/>
          <p:cNvGraphicFramePr>
            <a:graphicFrameLocks noChangeAspect="1"/>
          </p:cNvGraphicFramePr>
          <p:nvPr/>
        </p:nvGraphicFramePr>
        <p:xfrm>
          <a:off x="2644775" y="4017963"/>
          <a:ext cx="1222375" cy="601662"/>
        </p:xfrm>
        <a:graphic>
          <a:graphicData uri="http://schemas.openxmlformats.org/presentationml/2006/ole">
            <mc:AlternateContent xmlns:mc="http://schemas.openxmlformats.org/markup-compatibility/2006">
              <mc:Choice xmlns:v="urn:schemas-microsoft-com:vml" Requires="v">
                <p:oleObj spid="_x0000_s236032" name="VISIO" r:id="rId11" imgW="1222920" imgH="601560" progId="Visio.Drawing.11">
                  <p:embed/>
                </p:oleObj>
              </mc:Choice>
              <mc:Fallback>
                <p:oleObj name="VISIO" r:id="rId11" imgW="1222920" imgH="601560" progId="Visio.Drawing.11">
                  <p:embed/>
                  <p:pic>
                    <p:nvPicPr>
                      <p:cNvPr id="0"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44775" y="4017963"/>
                        <a:ext cx="1222375"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8" name="Object 12"/>
          <p:cNvGraphicFramePr>
            <a:graphicFrameLocks noChangeAspect="1"/>
          </p:cNvGraphicFramePr>
          <p:nvPr/>
        </p:nvGraphicFramePr>
        <p:xfrm>
          <a:off x="2647950" y="4543425"/>
          <a:ext cx="1233488" cy="577850"/>
        </p:xfrm>
        <a:graphic>
          <a:graphicData uri="http://schemas.openxmlformats.org/presentationml/2006/ole">
            <mc:AlternateContent xmlns:mc="http://schemas.openxmlformats.org/markup-compatibility/2006">
              <mc:Choice xmlns:v="urn:schemas-microsoft-com:vml" Requires="v">
                <p:oleObj spid="_x0000_s236033" name="VISIO" r:id="rId13" imgW="1235520" imgH="577440" progId="Visio.Drawing.11">
                  <p:embed/>
                </p:oleObj>
              </mc:Choice>
              <mc:Fallback>
                <p:oleObj name="VISIO" r:id="rId13" imgW="1235520" imgH="577440" progId="Visio.Drawing.11">
                  <p:embed/>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7950" y="4543425"/>
                        <a:ext cx="123348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9" name="Object 13"/>
          <p:cNvGraphicFramePr>
            <a:graphicFrameLocks noChangeAspect="1"/>
          </p:cNvGraphicFramePr>
          <p:nvPr/>
        </p:nvGraphicFramePr>
        <p:xfrm>
          <a:off x="3562350" y="3132138"/>
          <a:ext cx="708025" cy="801687"/>
        </p:xfrm>
        <a:graphic>
          <a:graphicData uri="http://schemas.openxmlformats.org/presentationml/2006/ole">
            <mc:AlternateContent xmlns:mc="http://schemas.openxmlformats.org/markup-compatibility/2006">
              <mc:Choice xmlns:v="urn:schemas-microsoft-com:vml" Requires="v">
                <p:oleObj spid="_x0000_s236034" name="VISIO" r:id="rId15" imgW="707400" imgH="801720" progId="Visio.Drawing.11">
                  <p:embed/>
                </p:oleObj>
              </mc:Choice>
              <mc:Fallback>
                <p:oleObj name="VISIO" r:id="rId15" imgW="707400" imgH="801720" progId="Visio.Drawing.11">
                  <p:embed/>
                  <p:pic>
                    <p:nvPicPr>
                      <p:cNvPr id="0"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2350" y="3132138"/>
                        <a:ext cx="708025"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0" name="Object 14"/>
          <p:cNvGraphicFramePr>
            <a:graphicFrameLocks noChangeAspect="1"/>
          </p:cNvGraphicFramePr>
          <p:nvPr/>
        </p:nvGraphicFramePr>
        <p:xfrm>
          <a:off x="4019550" y="3813175"/>
          <a:ext cx="1165225" cy="425450"/>
        </p:xfrm>
        <a:graphic>
          <a:graphicData uri="http://schemas.openxmlformats.org/presentationml/2006/ole">
            <mc:AlternateContent xmlns:mc="http://schemas.openxmlformats.org/markup-compatibility/2006">
              <mc:Choice xmlns:v="urn:schemas-microsoft-com:vml" Requires="v">
                <p:oleObj spid="_x0000_s236035" name="VISIO" r:id="rId17" imgW="1164600" imgH="425160" progId="Visio.Drawing.11">
                  <p:embed/>
                </p:oleObj>
              </mc:Choice>
              <mc:Fallback>
                <p:oleObj name="VISIO" r:id="rId17" imgW="1164600" imgH="425160" progId="Visio.Drawing.11">
                  <p:embed/>
                  <p:pic>
                    <p:nvPicPr>
                      <p:cNvPr id="0" name="Picture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19550" y="3813175"/>
                        <a:ext cx="1165225"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1" name="Object 15"/>
          <p:cNvGraphicFramePr>
            <a:graphicFrameLocks noChangeAspect="1"/>
          </p:cNvGraphicFramePr>
          <p:nvPr/>
        </p:nvGraphicFramePr>
        <p:xfrm>
          <a:off x="5391150" y="4010025"/>
          <a:ext cx="1165225" cy="482600"/>
        </p:xfrm>
        <a:graphic>
          <a:graphicData uri="http://schemas.openxmlformats.org/presentationml/2006/ole">
            <mc:AlternateContent xmlns:mc="http://schemas.openxmlformats.org/markup-compatibility/2006">
              <mc:Choice xmlns:v="urn:schemas-microsoft-com:vml" Requires="v">
                <p:oleObj spid="_x0000_s236036" name="VISIO" r:id="rId19" imgW="1164600" imgH="482400" progId="Visio.Drawing.11">
                  <p:embed/>
                </p:oleObj>
              </mc:Choice>
              <mc:Fallback>
                <p:oleObj name="VISIO" r:id="rId19" imgW="1164600" imgH="482400" progId="Visio.Drawing.11">
                  <p:embed/>
                  <p:pic>
                    <p:nvPicPr>
                      <p:cNvPr id="0" name="Picture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91150" y="4010025"/>
                        <a:ext cx="1165225"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2" name="Object 16"/>
          <p:cNvGraphicFramePr>
            <a:graphicFrameLocks noChangeAspect="1"/>
          </p:cNvGraphicFramePr>
          <p:nvPr/>
        </p:nvGraphicFramePr>
        <p:xfrm>
          <a:off x="5391150" y="5000625"/>
          <a:ext cx="1165225" cy="396875"/>
        </p:xfrm>
        <a:graphic>
          <a:graphicData uri="http://schemas.openxmlformats.org/presentationml/2006/ole">
            <mc:AlternateContent xmlns:mc="http://schemas.openxmlformats.org/markup-compatibility/2006">
              <mc:Choice xmlns:v="urn:schemas-microsoft-com:vml" Requires="v">
                <p:oleObj spid="_x0000_s236037" name="VISIO" r:id="rId21" imgW="1164600" imgH="396720" progId="Visio.Drawing.11">
                  <p:embed/>
                </p:oleObj>
              </mc:Choice>
              <mc:Fallback>
                <p:oleObj name="VISIO" r:id="rId21" imgW="1164600" imgH="396720" progId="Visio.Drawing.11">
                  <p:embed/>
                  <p:pic>
                    <p:nvPicPr>
                      <p:cNvPr id="0" name="Picture 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91150" y="5000625"/>
                        <a:ext cx="1165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3" name="Object 17"/>
          <p:cNvGraphicFramePr>
            <a:graphicFrameLocks noChangeAspect="1"/>
          </p:cNvGraphicFramePr>
          <p:nvPr/>
        </p:nvGraphicFramePr>
        <p:xfrm>
          <a:off x="6399213" y="4103688"/>
          <a:ext cx="515937" cy="515937"/>
        </p:xfrm>
        <a:graphic>
          <a:graphicData uri="http://schemas.openxmlformats.org/presentationml/2006/ole">
            <mc:AlternateContent xmlns:mc="http://schemas.openxmlformats.org/markup-compatibility/2006">
              <mc:Choice xmlns:v="urn:schemas-microsoft-com:vml" Requires="v">
                <p:oleObj spid="_x0000_s236038" name="VISIO" r:id="rId23" imgW="516240" imgH="516240" progId="Visio.Drawing.11">
                  <p:embed/>
                </p:oleObj>
              </mc:Choice>
              <mc:Fallback>
                <p:oleObj name="VISIO" r:id="rId23" imgW="516240" imgH="516240" progId="Visio.Drawing.11">
                  <p:embed/>
                  <p:pic>
                    <p:nvPicPr>
                      <p:cNvPr id="0" name="Picture 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99213" y="4103688"/>
                        <a:ext cx="515937"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4" name="Object 18"/>
          <p:cNvGraphicFramePr>
            <a:graphicFrameLocks noChangeAspect="1"/>
          </p:cNvGraphicFramePr>
          <p:nvPr/>
        </p:nvGraphicFramePr>
        <p:xfrm>
          <a:off x="6399213" y="4865688"/>
          <a:ext cx="515937" cy="515937"/>
        </p:xfrm>
        <a:graphic>
          <a:graphicData uri="http://schemas.openxmlformats.org/presentationml/2006/ole">
            <mc:AlternateContent xmlns:mc="http://schemas.openxmlformats.org/markup-compatibility/2006">
              <mc:Choice xmlns:v="urn:schemas-microsoft-com:vml" Requires="v">
                <p:oleObj spid="_x0000_s236039" name="VISIO" r:id="rId25" imgW="516240" imgH="516240" progId="Visio.Drawing.11">
                  <p:embed/>
                </p:oleObj>
              </mc:Choice>
              <mc:Fallback>
                <p:oleObj name="VISIO" r:id="rId25" imgW="516240" imgH="516240" progId="Visio.Drawing.11">
                  <p:embed/>
                  <p:pic>
                    <p:nvPicPr>
                      <p:cNvPr id="0" name="Picture 1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99213" y="4865688"/>
                        <a:ext cx="515937"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5" name="Object 19"/>
          <p:cNvGraphicFramePr>
            <a:graphicFrameLocks noChangeAspect="1"/>
          </p:cNvGraphicFramePr>
          <p:nvPr>
            <p:extLst>
              <p:ext uri="{D42A27DB-BD31-4B8C-83A1-F6EECF244321}">
                <p14:modId xmlns:p14="http://schemas.microsoft.com/office/powerpoint/2010/main" val="468953374"/>
              </p:ext>
            </p:extLst>
          </p:nvPr>
        </p:nvGraphicFramePr>
        <p:xfrm>
          <a:off x="6608539" y="4437112"/>
          <a:ext cx="339725" cy="593725"/>
        </p:xfrm>
        <a:graphic>
          <a:graphicData uri="http://schemas.openxmlformats.org/presentationml/2006/ole">
            <mc:AlternateContent xmlns:mc="http://schemas.openxmlformats.org/markup-compatibility/2006">
              <mc:Choice xmlns:v="urn:schemas-microsoft-com:vml" Requires="v">
                <p:oleObj spid="_x0000_s236040" name="VISIO" r:id="rId27" imgW="339480" imgH="593280" progId="Visio.Drawing.11">
                  <p:embed/>
                </p:oleObj>
              </mc:Choice>
              <mc:Fallback>
                <p:oleObj name="VISIO" r:id="rId27" imgW="339480" imgH="593280" progId="Visio.Drawing.11">
                  <p:embed/>
                  <p:pic>
                    <p:nvPicPr>
                      <p:cNvPr id="0" name="Picture 1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608539" y="4437112"/>
                        <a:ext cx="33972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6" name="Object 20"/>
          <p:cNvGraphicFramePr>
            <a:graphicFrameLocks noChangeAspect="1"/>
          </p:cNvGraphicFramePr>
          <p:nvPr/>
        </p:nvGraphicFramePr>
        <p:xfrm>
          <a:off x="4019550" y="5000625"/>
          <a:ext cx="1165225" cy="396875"/>
        </p:xfrm>
        <a:graphic>
          <a:graphicData uri="http://schemas.openxmlformats.org/presentationml/2006/ole">
            <mc:AlternateContent xmlns:mc="http://schemas.openxmlformats.org/markup-compatibility/2006">
              <mc:Choice xmlns:v="urn:schemas-microsoft-com:vml" Requires="v">
                <p:oleObj spid="_x0000_s236041" name="VISIO" r:id="rId29" imgW="1164600" imgH="396720" progId="Visio.Drawing.11">
                  <p:embed/>
                </p:oleObj>
              </mc:Choice>
              <mc:Fallback>
                <p:oleObj name="VISIO" r:id="rId29" imgW="1164600" imgH="396720" progId="Visio.Drawing.11">
                  <p:embed/>
                  <p:pic>
                    <p:nvPicPr>
                      <p:cNvPr id="0"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19550" y="5000625"/>
                        <a:ext cx="1165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7" name="Object 21"/>
          <p:cNvGraphicFramePr>
            <a:graphicFrameLocks noChangeAspect="1"/>
          </p:cNvGraphicFramePr>
          <p:nvPr/>
        </p:nvGraphicFramePr>
        <p:xfrm>
          <a:off x="4019550" y="3603625"/>
          <a:ext cx="1252538" cy="482600"/>
        </p:xfrm>
        <a:graphic>
          <a:graphicData uri="http://schemas.openxmlformats.org/presentationml/2006/ole">
            <mc:AlternateContent xmlns:mc="http://schemas.openxmlformats.org/markup-compatibility/2006">
              <mc:Choice xmlns:v="urn:schemas-microsoft-com:vml" Requires="v">
                <p:oleObj spid="_x0000_s236042" name="VISIO" r:id="rId30" imgW="1253160" imgH="482400" progId="Visio.Drawing.11">
                  <p:embed/>
                </p:oleObj>
              </mc:Choice>
              <mc:Fallback>
                <p:oleObj name="VISIO" r:id="rId30" imgW="1253160" imgH="482400" progId="Visio.Drawing.11">
                  <p:embed/>
                  <p:pic>
                    <p:nvPicPr>
                      <p:cNvPr id="0" name="Picture 2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019550" y="3603625"/>
                        <a:ext cx="125253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8" name="Object 22"/>
          <p:cNvGraphicFramePr>
            <a:graphicFrameLocks noChangeAspect="1"/>
          </p:cNvGraphicFramePr>
          <p:nvPr/>
        </p:nvGraphicFramePr>
        <p:xfrm>
          <a:off x="4006850" y="4206875"/>
          <a:ext cx="1308100" cy="946150"/>
        </p:xfrm>
        <a:graphic>
          <a:graphicData uri="http://schemas.openxmlformats.org/presentationml/2006/ole">
            <mc:AlternateContent xmlns:mc="http://schemas.openxmlformats.org/markup-compatibility/2006">
              <mc:Choice xmlns:v="urn:schemas-microsoft-com:vml" Requires="v">
                <p:oleObj spid="_x0000_s236043" name="VISIO" r:id="rId32" imgW="1308600" imgH="946080" progId="Visio.Drawing.11">
                  <p:embed/>
                </p:oleObj>
              </mc:Choice>
              <mc:Fallback>
                <p:oleObj name="VISIO" r:id="rId32" imgW="1308600" imgH="946080" progId="Visio.Drawing.11">
                  <p:embed/>
                  <p:pic>
                    <p:nvPicPr>
                      <p:cNvPr id="0" name="Picture 2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006850" y="4206875"/>
                        <a:ext cx="13081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9" name="Object 23"/>
          <p:cNvGraphicFramePr>
            <a:graphicFrameLocks noChangeAspect="1"/>
          </p:cNvGraphicFramePr>
          <p:nvPr/>
        </p:nvGraphicFramePr>
        <p:xfrm>
          <a:off x="3998913" y="3394075"/>
          <a:ext cx="2611437" cy="920750"/>
        </p:xfrm>
        <a:graphic>
          <a:graphicData uri="http://schemas.openxmlformats.org/presentationml/2006/ole">
            <mc:AlternateContent xmlns:mc="http://schemas.openxmlformats.org/markup-compatibility/2006">
              <mc:Choice xmlns:v="urn:schemas-microsoft-com:vml" Requires="v">
                <p:oleObj spid="_x0000_s236044" name="VISIO" r:id="rId34" imgW="2611080" imgH="921240" progId="Visio.Drawing.11">
                  <p:embed/>
                </p:oleObj>
              </mc:Choice>
              <mc:Fallback>
                <p:oleObj name="VISIO" r:id="rId34" imgW="2611080" imgH="921240" progId="Visio.Drawing.11">
                  <p:embed/>
                  <p:pic>
                    <p:nvPicPr>
                      <p:cNvPr id="0" name="Picture 2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998913" y="3394075"/>
                        <a:ext cx="2611437"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0" name="Object 24"/>
          <p:cNvGraphicFramePr>
            <a:graphicFrameLocks noChangeAspect="1"/>
          </p:cNvGraphicFramePr>
          <p:nvPr/>
        </p:nvGraphicFramePr>
        <p:xfrm>
          <a:off x="4013200" y="4391025"/>
          <a:ext cx="2597150" cy="820738"/>
        </p:xfrm>
        <a:graphic>
          <a:graphicData uri="http://schemas.openxmlformats.org/presentationml/2006/ole">
            <mc:AlternateContent xmlns:mc="http://schemas.openxmlformats.org/markup-compatibility/2006">
              <mc:Choice xmlns:v="urn:schemas-microsoft-com:vml" Requires="v">
                <p:oleObj spid="_x0000_s236045" name="VISIO" r:id="rId36" imgW="2597760" imgH="821520" progId="Visio.Drawing.11">
                  <p:embed/>
                </p:oleObj>
              </mc:Choice>
              <mc:Fallback>
                <p:oleObj name="VISIO" r:id="rId36" imgW="2597760" imgH="821520" progId="Visio.Drawing.11">
                  <p:embed/>
                  <p:pic>
                    <p:nvPicPr>
                      <p:cNvPr id="0" name="Picture 2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013200" y="4391025"/>
                        <a:ext cx="2597150"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1" name="Object 25"/>
          <p:cNvGraphicFramePr>
            <a:graphicFrameLocks noChangeAspect="1"/>
          </p:cNvGraphicFramePr>
          <p:nvPr/>
        </p:nvGraphicFramePr>
        <p:xfrm>
          <a:off x="3651250" y="4064000"/>
          <a:ext cx="368300" cy="936625"/>
        </p:xfrm>
        <a:graphic>
          <a:graphicData uri="http://schemas.openxmlformats.org/presentationml/2006/ole">
            <mc:AlternateContent xmlns:mc="http://schemas.openxmlformats.org/markup-compatibility/2006">
              <mc:Choice xmlns:v="urn:schemas-microsoft-com:vml" Requires="v">
                <p:oleObj spid="_x0000_s236046" name="VISIO" r:id="rId38" imgW="367920" imgH="936000" progId="Visio.Drawing.11">
                  <p:embed/>
                </p:oleObj>
              </mc:Choice>
              <mc:Fallback>
                <p:oleObj name="VISIO" r:id="rId38" imgW="367920" imgH="936000" progId="Visio.Drawing.11">
                  <p:embed/>
                  <p:pic>
                    <p:nvPicPr>
                      <p:cNvPr id="0" name="Picture 2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651250" y="4064000"/>
                        <a:ext cx="3683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2" name="Object 26"/>
          <p:cNvGraphicFramePr>
            <a:graphicFrameLocks noChangeAspect="1"/>
          </p:cNvGraphicFramePr>
          <p:nvPr/>
        </p:nvGraphicFramePr>
        <p:xfrm>
          <a:off x="3562350" y="5153025"/>
          <a:ext cx="708025" cy="768350"/>
        </p:xfrm>
        <a:graphic>
          <a:graphicData uri="http://schemas.openxmlformats.org/presentationml/2006/ole">
            <mc:AlternateContent xmlns:mc="http://schemas.openxmlformats.org/markup-compatibility/2006">
              <mc:Choice xmlns:v="urn:schemas-microsoft-com:vml" Requires="v">
                <p:oleObj spid="_x0000_s236047" name="VISIO" r:id="rId40" imgW="707400" imgH="768240" progId="Visio.Drawing.11">
                  <p:embed/>
                </p:oleObj>
              </mc:Choice>
              <mc:Fallback>
                <p:oleObj name="VISIO" r:id="rId40" imgW="707400" imgH="768240" progId="Visio.Drawing.11">
                  <p:embed/>
                  <p:pic>
                    <p:nvPicPr>
                      <p:cNvPr id="0" name="Picture 2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562350" y="5153025"/>
                        <a:ext cx="708025"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3" name="Object 27"/>
          <p:cNvGraphicFramePr>
            <a:graphicFrameLocks noChangeAspect="1"/>
          </p:cNvGraphicFramePr>
          <p:nvPr/>
        </p:nvGraphicFramePr>
        <p:xfrm>
          <a:off x="3867150" y="4068763"/>
          <a:ext cx="1301750" cy="1084262"/>
        </p:xfrm>
        <a:graphic>
          <a:graphicData uri="http://schemas.openxmlformats.org/presentationml/2006/ole">
            <mc:AlternateContent xmlns:mc="http://schemas.openxmlformats.org/markup-compatibility/2006">
              <mc:Choice xmlns:v="urn:schemas-microsoft-com:vml" Requires="v">
                <p:oleObj spid="_x0000_s236048" name="VISIO" r:id="rId42" imgW="1302480" imgH="1083960" progId="Visio.Drawing.11">
                  <p:embed/>
                </p:oleObj>
              </mc:Choice>
              <mc:Fallback>
                <p:oleObj name="VISIO" r:id="rId42" imgW="1302480" imgH="1083960" progId="Visio.Drawing.11">
                  <p:embed/>
                  <p:pic>
                    <p:nvPicPr>
                      <p:cNvPr id="0" name="Picture 27"/>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867150" y="4068763"/>
                        <a:ext cx="1301750" cy="108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4" name="Object 28"/>
          <p:cNvGraphicFramePr>
            <a:graphicFrameLocks noChangeAspect="1"/>
          </p:cNvGraphicFramePr>
          <p:nvPr/>
        </p:nvGraphicFramePr>
        <p:xfrm>
          <a:off x="4019550" y="5076825"/>
          <a:ext cx="1236663" cy="538163"/>
        </p:xfrm>
        <a:graphic>
          <a:graphicData uri="http://schemas.openxmlformats.org/presentationml/2006/ole">
            <mc:AlternateContent xmlns:mc="http://schemas.openxmlformats.org/markup-compatibility/2006">
              <mc:Choice xmlns:v="urn:schemas-microsoft-com:vml" Requires="v">
                <p:oleObj spid="_x0000_s236049" name="VISIO" r:id="rId44" imgW="1236240" imgH="538200" progId="Visio.Drawing.11">
                  <p:embed/>
                </p:oleObj>
              </mc:Choice>
              <mc:Fallback>
                <p:oleObj name="VISIO" r:id="rId44" imgW="1236240" imgH="538200" progId="Visio.Drawing.11">
                  <p:embed/>
                  <p:pic>
                    <p:nvPicPr>
                      <p:cNvPr id="0" name="Picture 28"/>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019550" y="5076825"/>
                        <a:ext cx="123666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5" name="Object 29"/>
          <p:cNvGraphicFramePr>
            <a:graphicFrameLocks noChangeAspect="1"/>
          </p:cNvGraphicFramePr>
          <p:nvPr/>
        </p:nvGraphicFramePr>
        <p:xfrm>
          <a:off x="3943350" y="4010025"/>
          <a:ext cx="2592388" cy="1174750"/>
        </p:xfrm>
        <a:graphic>
          <a:graphicData uri="http://schemas.openxmlformats.org/presentationml/2006/ole">
            <mc:AlternateContent xmlns:mc="http://schemas.openxmlformats.org/markup-compatibility/2006">
              <mc:Choice xmlns:v="urn:schemas-microsoft-com:vml" Requires="v">
                <p:oleObj spid="_x0000_s236050" name="VISIO" r:id="rId46" imgW="2592720" imgH="1173960" progId="Visio.Drawing.11">
                  <p:embed/>
                </p:oleObj>
              </mc:Choice>
              <mc:Fallback>
                <p:oleObj name="VISIO" r:id="rId46" imgW="2592720" imgH="1173960" progId="Visio.Drawing.11">
                  <p:embed/>
                  <p:pic>
                    <p:nvPicPr>
                      <p:cNvPr id="0" name="Picture 29"/>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943350" y="4010025"/>
                        <a:ext cx="2592388"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6" name="Object 30"/>
          <p:cNvGraphicFramePr>
            <a:graphicFrameLocks noChangeAspect="1"/>
          </p:cNvGraphicFramePr>
          <p:nvPr/>
        </p:nvGraphicFramePr>
        <p:xfrm>
          <a:off x="3960813" y="5129213"/>
          <a:ext cx="2649537" cy="709612"/>
        </p:xfrm>
        <a:graphic>
          <a:graphicData uri="http://schemas.openxmlformats.org/presentationml/2006/ole">
            <mc:AlternateContent xmlns:mc="http://schemas.openxmlformats.org/markup-compatibility/2006">
              <mc:Choice xmlns:v="urn:schemas-microsoft-com:vml" Requires="v">
                <p:oleObj spid="_x0000_s236051" name="VISIO" r:id="rId48" imgW="2650320" imgH="708840" progId="Visio.Drawing.11">
                  <p:embed/>
                </p:oleObj>
              </mc:Choice>
              <mc:Fallback>
                <p:oleObj name="VISIO" r:id="rId48" imgW="2650320" imgH="708840" progId="Visio.Drawing.11">
                  <p:embed/>
                  <p:pic>
                    <p:nvPicPr>
                      <p:cNvPr id="0" name="Picture 3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960813" y="5129213"/>
                        <a:ext cx="2649537"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7" name="Object 31"/>
          <p:cNvGraphicFramePr>
            <a:graphicFrameLocks noChangeAspect="1"/>
          </p:cNvGraphicFramePr>
          <p:nvPr/>
        </p:nvGraphicFramePr>
        <p:xfrm>
          <a:off x="1557338" y="4308475"/>
          <a:ext cx="1243012" cy="1073150"/>
        </p:xfrm>
        <a:graphic>
          <a:graphicData uri="http://schemas.openxmlformats.org/presentationml/2006/ole">
            <mc:AlternateContent xmlns:mc="http://schemas.openxmlformats.org/markup-compatibility/2006">
              <mc:Choice xmlns:v="urn:schemas-microsoft-com:vml" Requires="v">
                <p:oleObj spid="_x0000_s236052" name="VISIO" r:id="rId50" imgW="1243800" imgH="1072440" progId="Visio.Drawing.11">
                  <p:embed/>
                </p:oleObj>
              </mc:Choice>
              <mc:Fallback>
                <p:oleObj name="VISIO" r:id="rId50" imgW="1243800" imgH="1072440" progId="Visio.Drawing.11">
                  <p:embed/>
                  <p:pic>
                    <p:nvPicPr>
                      <p:cNvPr id="0" name="Picture 31"/>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557338" y="4308475"/>
                        <a:ext cx="1243012"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8" name="Object 32"/>
          <p:cNvGraphicFramePr>
            <a:graphicFrameLocks noChangeAspect="1"/>
          </p:cNvGraphicFramePr>
          <p:nvPr/>
        </p:nvGraphicFramePr>
        <p:xfrm>
          <a:off x="1835150" y="4216400"/>
          <a:ext cx="660400" cy="708025"/>
        </p:xfrm>
        <a:graphic>
          <a:graphicData uri="http://schemas.openxmlformats.org/presentationml/2006/ole">
            <mc:AlternateContent xmlns:mc="http://schemas.openxmlformats.org/markup-compatibility/2006">
              <mc:Choice xmlns:v="urn:schemas-microsoft-com:vml" Requires="v">
                <p:oleObj spid="_x0000_s236053" name="VISIO" r:id="rId52" imgW="660240" imgH="707400" progId="Visio.Drawing.11">
                  <p:embed/>
                </p:oleObj>
              </mc:Choice>
              <mc:Fallback>
                <p:oleObj name="VISIO" r:id="rId52" imgW="660240" imgH="707400" progId="Visio.Drawing.11">
                  <p:embed/>
                  <p:pic>
                    <p:nvPicPr>
                      <p:cNvPr id="0" name="Picture 32"/>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835150" y="4216400"/>
                        <a:ext cx="6604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69" name="Rectangle 33"/>
          <p:cNvSpPr>
            <a:spLocks noChangeArrowheads="1"/>
          </p:cNvSpPr>
          <p:nvPr/>
        </p:nvSpPr>
        <p:spPr bwMode="auto">
          <a:xfrm>
            <a:off x="971550" y="4391025"/>
            <a:ext cx="1066800" cy="336550"/>
          </a:xfrm>
          <a:prstGeom prst="rect">
            <a:avLst/>
          </a:prstGeom>
          <a:noFill/>
          <a:ln w="9525">
            <a:noFill/>
            <a:miter lim="800000"/>
            <a:headEnd/>
            <a:tailEnd/>
          </a:ln>
          <a:effectLst/>
        </p:spPr>
        <p:txBody>
          <a:bodyPr>
            <a:spAutoFit/>
          </a:bodyPr>
          <a:lstStyle/>
          <a:p>
            <a:pPr algn="l"/>
            <a:r>
              <a:rPr lang="en-US" altLang="zh-CN" sz="1600" i="0">
                <a:latin typeface="Arial" pitchFamily="34" charset="0"/>
                <a:ea typeface="华文行楷" pitchFamily="2" charset="-122"/>
                <a:sym typeface="Symbol" pitchFamily="18" charset="2"/>
              </a:rPr>
              <a:t>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w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e</a:t>
            </a:r>
          </a:p>
        </p:txBody>
      </p:sp>
      <p:graphicFrame>
        <p:nvGraphicFramePr>
          <p:cNvPr id="116770" name="Object 34"/>
          <p:cNvGraphicFramePr>
            <a:graphicFrameLocks noChangeAspect="1"/>
          </p:cNvGraphicFramePr>
          <p:nvPr/>
        </p:nvGraphicFramePr>
        <p:xfrm>
          <a:off x="2563813" y="3765550"/>
          <a:ext cx="1227137" cy="701675"/>
        </p:xfrm>
        <a:graphic>
          <a:graphicData uri="http://schemas.openxmlformats.org/presentationml/2006/ole">
            <mc:AlternateContent xmlns:mc="http://schemas.openxmlformats.org/markup-compatibility/2006">
              <mc:Choice xmlns:v="urn:schemas-microsoft-com:vml" Requires="v">
                <p:oleObj spid="_x0000_s236054" name="VISIO" r:id="rId54" imgW="1226880" imgH="700920" progId="Visio.Drawing.11">
                  <p:embed/>
                </p:oleObj>
              </mc:Choice>
              <mc:Fallback>
                <p:oleObj name="VISIO" r:id="rId54" imgW="1226880" imgH="700920" progId="Visio.Drawing.11">
                  <p:embed/>
                  <p:pic>
                    <p:nvPicPr>
                      <p:cNvPr id="0" name="Picture 34"/>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563813" y="3765550"/>
                        <a:ext cx="12271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71" name="Rectangle 35"/>
          <p:cNvSpPr>
            <a:spLocks noChangeArrowheads="1"/>
          </p:cNvSpPr>
          <p:nvPr/>
        </p:nvSpPr>
        <p:spPr bwMode="auto">
          <a:xfrm>
            <a:off x="2724150" y="3629025"/>
            <a:ext cx="1066800" cy="336550"/>
          </a:xfrm>
          <a:prstGeom prst="rect">
            <a:avLst/>
          </a:prstGeom>
          <a:noFill/>
          <a:ln w="9525">
            <a:noFill/>
            <a:miter lim="800000"/>
            <a:headEnd/>
            <a:tailEnd/>
          </a:ln>
          <a:effectLst/>
        </p:spPr>
        <p:txBody>
          <a:bodyPr>
            <a:spAutoFit/>
          </a:bodyPr>
          <a:lstStyle/>
          <a:p>
            <a:pPr algn="l"/>
            <a:r>
              <a:rPr lang="en-US" altLang="zh-CN" sz="1600" i="0">
                <a:latin typeface="Arial" pitchFamily="34" charset="0"/>
                <a:ea typeface="华文行楷" pitchFamily="2" charset="-122"/>
                <a:sym typeface="Symbol" pitchFamily="18" charset="2"/>
              </a:rPr>
              <a:t>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w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e</a:t>
            </a:r>
          </a:p>
        </p:txBody>
      </p:sp>
      <p:graphicFrame>
        <p:nvGraphicFramePr>
          <p:cNvPr id="116772" name="Object 36"/>
          <p:cNvGraphicFramePr>
            <a:graphicFrameLocks noChangeAspect="1"/>
          </p:cNvGraphicFramePr>
          <p:nvPr/>
        </p:nvGraphicFramePr>
        <p:xfrm>
          <a:off x="2393950" y="3019425"/>
          <a:ext cx="2997200" cy="1428750"/>
        </p:xfrm>
        <a:graphic>
          <a:graphicData uri="http://schemas.openxmlformats.org/presentationml/2006/ole">
            <mc:AlternateContent xmlns:mc="http://schemas.openxmlformats.org/markup-compatibility/2006">
              <mc:Choice xmlns:v="urn:schemas-microsoft-com:vml" Requires="v">
                <p:oleObj spid="_x0000_s236055" name="VISIO" r:id="rId56" imgW="2997720" imgH="1428840" progId="Visio.Drawing.11">
                  <p:embed/>
                </p:oleObj>
              </mc:Choice>
              <mc:Fallback>
                <p:oleObj name="VISIO" r:id="rId56" imgW="2997720" imgH="1428840" progId="Visio.Drawing.11">
                  <p:embed/>
                  <p:pic>
                    <p:nvPicPr>
                      <p:cNvPr id="0" name="Picture 36"/>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393950" y="3019425"/>
                        <a:ext cx="29972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73" name="Rectangle 37"/>
          <p:cNvSpPr>
            <a:spLocks noChangeArrowheads="1"/>
          </p:cNvSpPr>
          <p:nvPr/>
        </p:nvSpPr>
        <p:spPr bwMode="auto">
          <a:xfrm>
            <a:off x="4019550" y="3216275"/>
            <a:ext cx="1447800" cy="336550"/>
          </a:xfrm>
          <a:prstGeom prst="rect">
            <a:avLst/>
          </a:prstGeom>
          <a:noFill/>
          <a:ln w="9525">
            <a:noFill/>
            <a:miter lim="800000"/>
            <a:headEnd/>
            <a:tailEnd/>
          </a:ln>
          <a:effectLst/>
        </p:spPr>
        <p:txBody>
          <a:bodyPr>
            <a:spAutoFit/>
          </a:bodyPr>
          <a:lstStyle/>
          <a:p>
            <a:pPr algn="l"/>
            <a:r>
              <a:rPr lang="en-US" altLang="zh-CN" sz="1600" i="0">
                <a:latin typeface="Arial" pitchFamily="34" charset="0"/>
                <a:ea typeface="华文行楷" pitchFamily="2" charset="-122"/>
                <a:sym typeface="Symbol" pitchFamily="18" charset="2"/>
              </a:rPr>
              <a:t>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w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e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b </a:t>
            </a:r>
          </a:p>
        </p:txBody>
      </p:sp>
      <p:graphicFrame>
        <p:nvGraphicFramePr>
          <p:cNvPr id="116774" name="Object 38"/>
          <p:cNvGraphicFramePr>
            <a:graphicFrameLocks noChangeAspect="1"/>
          </p:cNvGraphicFramePr>
          <p:nvPr/>
        </p:nvGraphicFramePr>
        <p:xfrm>
          <a:off x="2343150" y="2798763"/>
          <a:ext cx="4365625" cy="1668462"/>
        </p:xfrm>
        <a:graphic>
          <a:graphicData uri="http://schemas.openxmlformats.org/presentationml/2006/ole">
            <mc:AlternateContent xmlns:mc="http://schemas.openxmlformats.org/markup-compatibility/2006">
              <mc:Choice xmlns:v="urn:schemas-microsoft-com:vml" Requires="v">
                <p:oleObj spid="_x0000_s236056" name="VISIO" r:id="rId58" imgW="4365000" imgH="1667880" progId="Visio.Drawing.11">
                  <p:embed/>
                </p:oleObj>
              </mc:Choice>
              <mc:Fallback>
                <p:oleObj name="VISIO" r:id="rId58" imgW="4365000" imgH="1667880" progId="Visio.Drawing.11">
                  <p:embed/>
                  <p:pic>
                    <p:nvPicPr>
                      <p:cNvPr id="0" name="Picture 38"/>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343150" y="2798763"/>
                        <a:ext cx="4365625" cy="166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75" name="Object 39"/>
          <p:cNvGraphicFramePr>
            <a:graphicFrameLocks noChangeAspect="1"/>
          </p:cNvGraphicFramePr>
          <p:nvPr/>
        </p:nvGraphicFramePr>
        <p:xfrm>
          <a:off x="2554288" y="4619625"/>
          <a:ext cx="1236662" cy="655638"/>
        </p:xfrm>
        <a:graphic>
          <a:graphicData uri="http://schemas.openxmlformats.org/presentationml/2006/ole">
            <mc:AlternateContent xmlns:mc="http://schemas.openxmlformats.org/markup-compatibility/2006">
              <mc:Choice xmlns:v="urn:schemas-microsoft-com:vml" Requires="v">
                <p:oleObj spid="_x0000_s236057" name="VISIO" r:id="rId60" imgW="1236240" imgH="655560" progId="Visio.Drawing.11">
                  <p:embed/>
                </p:oleObj>
              </mc:Choice>
              <mc:Fallback>
                <p:oleObj name="VISIO" r:id="rId60" imgW="1236240" imgH="655560" progId="Visio.Drawing.11">
                  <p:embed/>
                  <p:pic>
                    <p:nvPicPr>
                      <p:cNvPr id="0" name="Picture 39"/>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554288" y="4619625"/>
                        <a:ext cx="1236662"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76" name="Rectangle 40"/>
          <p:cNvSpPr>
            <a:spLocks noChangeArrowheads="1"/>
          </p:cNvSpPr>
          <p:nvPr/>
        </p:nvSpPr>
        <p:spPr bwMode="auto">
          <a:xfrm>
            <a:off x="5619750" y="3248025"/>
            <a:ext cx="1447800" cy="336550"/>
          </a:xfrm>
          <a:prstGeom prst="rect">
            <a:avLst/>
          </a:prstGeom>
          <a:noFill/>
          <a:ln w="9525">
            <a:noFill/>
            <a:miter lim="800000"/>
            <a:headEnd/>
            <a:tailEnd/>
          </a:ln>
          <a:effectLst/>
        </p:spPr>
        <p:txBody>
          <a:bodyPr>
            <a:spAutoFit/>
          </a:bodyPr>
          <a:lstStyle/>
          <a:p>
            <a:pPr algn="l"/>
            <a:r>
              <a:rPr lang="en-US" altLang="zh-CN" sz="1600" i="0">
                <a:latin typeface="Arial" pitchFamily="34" charset="0"/>
                <a:ea typeface="华文行楷" pitchFamily="2" charset="-122"/>
                <a:sym typeface="Symbol" pitchFamily="18" charset="2"/>
              </a:rPr>
              <a:t>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w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e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b </a:t>
            </a:r>
          </a:p>
        </p:txBody>
      </p:sp>
      <p:sp>
        <p:nvSpPr>
          <p:cNvPr id="116777" name="Rectangle 41"/>
          <p:cNvSpPr>
            <a:spLocks noChangeArrowheads="1"/>
          </p:cNvSpPr>
          <p:nvPr/>
        </p:nvSpPr>
        <p:spPr bwMode="auto">
          <a:xfrm>
            <a:off x="2339752" y="5108674"/>
            <a:ext cx="1447800" cy="336550"/>
          </a:xfrm>
          <a:prstGeom prst="rect">
            <a:avLst/>
          </a:prstGeom>
          <a:noFill/>
          <a:ln w="9525">
            <a:noFill/>
            <a:miter lim="800000"/>
            <a:headEnd/>
            <a:tailEnd/>
          </a:ln>
          <a:effectLst/>
        </p:spPr>
        <p:txBody>
          <a:bodyPr>
            <a:spAutoFit/>
          </a:bodyPr>
          <a:lstStyle/>
          <a:p>
            <a:pPr algn="l"/>
            <a:r>
              <a:rPr lang="en-US" altLang="zh-CN" sz="1600" i="0">
                <a:latin typeface="Arial" pitchFamily="34" charset="0"/>
                <a:ea typeface="华文行楷" pitchFamily="2" charset="-122"/>
                <a:sym typeface="Symbol" pitchFamily="18" charset="2"/>
              </a:rPr>
              <a:t>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w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e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b </a:t>
            </a:r>
          </a:p>
        </p:txBody>
      </p:sp>
      <p:sp>
        <p:nvSpPr>
          <p:cNvPr id="116778" name="Rectangle 42"/>
          <p:cNvSpPr>
            <a:spLocks noChangeArrowheads="1"/>
          </p:cNvSpPr>
          <p:nvPr/>
        </p:nvSpPr>
        <p:spPr bwMode="auto">
          <a:xfrm>
            <a:off x="3790950" y="5883275"/>
            <a:ext cx="1447800" cy="336550"/>
          </a:xfrm>
          <a:prstGeom prst="rect">
            <a:avLst/>
          </a:prstGeom>
          <a:noFill/>
          <a:ln w="9525">
            <a:noFill/>
            <a:miter lim="800000"/>
            <a:headEnd/>
            <a:tailEnd/>
          </a:ln>
          <a:effectLst/>
        </p:spPr>
        <p:txBody>
          <a:bodyPr>
            <a:spAutoFit/>
          </a:bodyPr>
          <a:lstStyle/>
          <a:p>
            <a:pPr algn="l"/>
            <a:r>
              <a:rPr lang="en-US" altLang="zh-CN" sz="1600" i="0">
                <a:latin typeface="Arial" pitchFamily="34" charset="0"/>
                <a:ea typeface="华文行楷" pitchFamily="2" charset="-122"/>
                <a:sym typeface="Symbol" pitchFamily="18" charset="2"/>
              </a:rPr>
              <a:t>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w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e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b </a:t>
            </a:r>
          </a:p>
        </p:txBody>
      </p:sp>
      <p:graphicFrame>
        <p:nvGraphicFramePr>
          <p:cNvPr id="116779" name="Object 43"/>
          <p:cNvGraphicFramePr>
            <a:graphicFrameLocks noChangeAspect="1"/>
          </p:cNvGraphicFramePr>
          <p:nvPr/>
        </p:nvGraphicFramePr>
        <p:xfrm>
          <a:off x="2419350" y="4667250"/>
          <a:ext cx="2908300" cy="1400175"/>
        </p:xfrm>
        <a:graphic>
          <a:graphicData uri="http://schemas.openxmlformats.org/presentationml/2006/ole">
            <mc:AlternateContent xmlns:mc="http://schemas.openxmlformats.org/markup-compatibility/2006">
              <mc:Choice xmlns:v="urn:schemas-microsoft-com:vml" Requires="v">
                <p:oleObj spid="_x0000_s236058" name="VISIO" r:id="rId62" imgW="2907720" imgH="1399680" progId="Visio.Drawing.11">
                  <p:embed/>
                </p:oleObj>
              </mc:Choice>
              <mc:Fallback>
                <p:oleObj name="VISIO" r:id="rId62" imgW="2907720" imgH="1399680" progId="Visio.Drawing.11">
                  <p:embed/>
                  <p:pic>
                    <p:nvPicPr>
                      <p:cNvPr id="0" name="Picture 43"/>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2419350" y="4667250"/>
                        <a:ext cx="290830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80" name="Object 44"/>
          <p:cNvGraphicFramePr>
            <a:graphicFrameLocks noChangeAspect="1"/>
          </p:cNvGraphicFramePr>
          <p:nvPr/>
        </p:nvGraphicFramePr>
        <p:xfrm>
          <a:off x="2343150" y="4668838"/>
          <a:ext cx="4365625" cy="1855787"/>
        </p:xfrm>
        <a:graphic>
          <a:graphicData uri="http://schemas.openxmlformats.org/presentationml/2006/ole">
            <mc:AlternateContent xmlns:mc="http://schemas.openxmlformats.org/markup-compatibility/2006">
              <mc:Choice xmlns:v="urn:schemas-microsoft-com:vml" Requires="v">
                <p:oleObj spid="_x0000_s236059" name="Visio" r:id="rId64" imgW="4365041" imgH="1855013" progId="Visio.Drawing.11">
                  <p:embed/>
                </p:oleObj>
              </mc:Choice>
              <mc:Fallback>
                <p:oleObj name="Visio" r:id="rId64" imgW="4365041" imgH="1855013" progId="Visio.Drawing.11">
                  <p:embed/>
                  <p:pic>
                    <p:nvPicPr>
                      <p:cNvPr id="0" name="Picture 44"/>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2343150" y="4668838"/>
                        <a:ext cx="4365625" cy="185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81" name="Rectangle 45"/>
          <p:cNvSpPr>
            <a:spLocks noChangeArrowheads="1"/>
          </p:cNvSpPr>
          <p:nvPr/>
        </p:nvSpPr>
        <p:spPr bwMode="auto">
          <a:xfrm>
            <a:off x="5391150" y="5959475"/>
            <a:ext cx="1066800" cy="336550"/>
          </a:xfrm>
          <a:prstGeom prst="rect">
            <a:avLst/>
          </a:prstGeom>
          <a:noFill/>
          <a:ln w="9525">
            <a:noFill/>
            <a:miter lim="800000"/>
            <a:headEnd/>
            <a:tailEnd/>
          </a:ln>
          <a:effectLst/>
        </p:spPr>
        <p:txBody>
          <a:bodyPr>
            <a:spAutoFit/>
          </a:bodyPr>
          <a:lstStyle/>
          <a:p>
            <a:pPr algn="l"/>
            <a:r>
              <a:rPr lang="en-US" altLang="zh-CN" sz="1600" i="0">
                <a:latin typeface="Arial" pitchFamily="34" charset="0"/>
                <a:ea typeface="华文行楷" pitchFamily="2" charset="-122"/>
                <a:sym typeface="Symbol" pitchFamily="18" charset="2"/>
              </a:rPr>
              <a:t>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w </a:t>
            </a:r>
            <a:r>
              <a:rPr lang="en-US" altLang="zh-CN" sz="1600" i="0">
                <a:latin typeface="Arial" pitchFamily="34" charset="0"/>
                <a:cs typeface="Arial" pitchFamily="34" charset="0"/>
                <a:sym typeface="Symbol" pitchFamily="18" charset="2"/>
              </a:rPr>
              <a:t>– </a:t>
            </a:r>
            <a:r>
              <a:rPr lang="en-US" altLang="zh-CN" sz="1600">
                <a:latin typeface="Arial" pitchFamily="34" charset="0"/>
                <a:cs typeface="Arial" pitchFamily="34" charset="0"/>
                <a:sym typeface="Symbol" pitchFamily="18" charset="2"/>
              </a:rPr>
              <a:t>e</a:t>
            </a:r>
          </a:p>
        </p:txBody>
      </p:sp>
      <p:grpSp>
        <p:nvGrpSpPr>
          <p:cNvPr id="116782" name="Group 46"/>
          <p:cNvGrpSpPr>
            <a:grpSpLocks/>
          </p:cNvGrpSpPr>
          <p:nvPr/>
        </p:nvGrpSpPr>
        <p:grpSpPr bwMode="auto">
          <a:xfrm>
            <a:off x="5540375" y="1778000"/>
            <a:ext cx="3505200" cy="1146175"/>
            <a:chOff x="3490" y="1243"/>
            <a:chExt cx="2208" cy="722"/>
          </a:xfrm>
        </p:grpSpPr>
        <p:graphicFrame>
          <p:nvGraphicFramePr>
            <p:cNvPr id="116783" name="Object 47"/>
            <p:cNvGraphicFramePr>
              <a:graphicFrameLocks noChangeAspect="1"/>
            </p:cNvGraphicFramePr>
            <p:nvPr>
              <p:extLst>
                <p:ext uri="{D42A27DB-BD31-4B8C-83A1-F6EECF244321}">
                  <p14:modId xmlns:p14="http://schemas.microsoft.com/office/powerpoint/2010/main" val="2014613716"/>
                </p:ext>
              </p:extLst>
            </p:nvPr>
          </p:nvGraphicFramePr>
          <p:xfrm>
            <a:off x="3490" y="1243"/>
            <a:ext cx="2208" cy="722"/>
          </p:xfrm>
          <a:graphic>
            <a:graphicData uri="http://schemas.openxmlformats.org/presentationml/2006/ole">
              <mc:AlternateContent xmlns:mc="http://schemas.openxmlformats.org/markup-compatibility/2006">
                <mc:Choice xmlns:v="urn:schemas-microsoft-com:vml" Requires="v">
                  <p:oleObj spid="_x0000_s236060" name="Visio" r:id="rId66" imgW="4501599" imgH="1472660" progId="Visio.Drawing.11">
                    <p:embed/>
                  </p:oleObj>
                </mc:Choice>
                <mc:Fallback>
                  <p:oleObj name="Visio" r:id="rId66" imgW="4501599" imgH="1472660" progId="Visio.Drawing.11">
                    <p:embed/>
                    <p:pic>
                      <p:nvPicPr>
                        <p:cNvPr id="0" name="Picture 47"/>
                        <p:cNvPicPr>
                          <a:picLocks noChangeAspect="1" noChangeArrowheads="1"/>
                        </p:cNvPicPr>
                        <p:nvPr/>
                      </p:nvPicPr>
                      <p:blipFill>
                        <a:blip r:embed="rId67"/>
                        <a:srcRect/>
                        <a:stretch>
                          <a:fillRect/>
                        </a:stretch>
                      </p:blipFill>
                      <p:spPr bwMode="auto">
                        <a:xfrm>
                          <a:off x="3490" y="1243"/>
                          <a:ext cx="2208"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84" name="Rectangle 48"/>
            <p:cNvSpPr>
              <a:spLocks noChangeArrowheads="1"/>
            </p:cNvSpPr>
            <p:nvPr/>
          </p:nvSpPr>
          <p:spPr bwMode="auto">
            <a:xfrm>
              <a:off x="3600" y="1440"/>
              <a:ext cx="192" cy="192"/>
            </a:xfrm>
            <a:prstGeom prst="rect">
              <a:avLst/>
            </a:prstGeom>
            <a:noFill/>
            <a:ln w="9525">
              <a:noFill/>
              <a:miter lim="800000"/>
              <a:headEnd/>
              <a:tailEnd/>
            </a:ln>
            <a:effectLst/>
          </p:spPr>
          <p:txBody>
            <a:bodyPr>
              <a:spAutoFit/>
            </a:bodyPr>
            <a:lstStyle/>
            <a:p>
              <a:pPr algn="l"/>
              <a:r>
                <a:rPr lang="en-US" altLang="zh-CN" sz="1400" i="0">
                  <a:latin typeface="Arial" pitchFamily="34" charset="0"/>
                  <a:ea typeface="华文行楷" pitchFamily="2" charset="-122"/>
                  <a:sym typeface="Symbol" pitchFamily="18" charset="2"/>
                </a:rPr>
                <a:t></a:t>
              </a:r>
              <a:endParaRPr lang="en-US" altLang="zh-CN" sz="1400">
                <a:latin typeface="Arial" pitchFamily="34" charset="0"/>
                <a:cs typeface="Arial" pitchFamily="34" charset="0"/>
                <a:sym typeface="Symbol" pitchFamily="18" charset="2"/>
              </a:endParaRPr>
            </a:p>
          </p:txBody>
        </p:sp>
      </p:grpSp>
      <p:sp>
        <p:nvSpPr>
          <p:cNvPr id="116785" name="Rectangle 49"/>
          <p:cNvSpPr>
            <a:spLocks noChangeArrowheads="1"/>
          </p:cNvSpPr>
          <p:nvPr/>
        </p:nvSpPr>
        <p:spPr bwMode="auto">
          <a:xfrm>
            <a:off x="1476375" y="195263"/>
            <a:ext cx="2216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文本搜索</a:t>
            </a:r>
          </a:p>
        </p:txBody>
      </p:sp>
      <p:sp>
        <p:nvSpPr>
          <p:cNvPr id="46" name="文本框 45">
            <a:extLst>
              <a:ext uri="{FF2B5EF4-FFF2-40B4-BE49-F238E27FC236}">
                <a16:creationId xmlns:a16="http://schemas.microsoft.com/office/drawing/2014/main" id="{2B3492A5-9405-8B42-A4EC-47A3827E75C3}"/>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71</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6767"/>
                                        </p:tgtEl>
                                        <p:attrNameLst>
                                          <p:attrName>style.visibility</p:attrName>
                                        </p:attrNameLst>
                                      </p:cBhvr>
                                      <p:to>
                                        <p:strVal val="visible"/>
                                      </p:to>
                                    </p:set>
                                    <p:animEffect transition="in" filter="slide(fromBottom)">
                                      <p:cBhvr>
                                        <p:cTn id="7" dur="500"/>
                                        <p:tgtEl>
                                          <p:spTgt spid="11676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16743"/>
                                        </p:tgtEl>
                                        <p:attrNameLst>
                                          <p:attrName>style.visibility</p:attrName>
                                        </p:attrNameLst>
                                      </p:cBhvr>
                                      <p:to>
                                        <p:strVal val="visible"/>
                                      </p:to>
                                    </p:set>
                                    <p:animEffect transition="in" filter="slide(fromBottom)">
                                      <p:cBhvr>
                                        <p:cTn id="12" dur="500"/>
                                        <p:tgtEl>
                                          <p:spTgt spid="11674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16744"/>
                                        </p:tgtEl>
                                        <p:attrNameLst>
                                          <p:attrName>style.visibility</p:attrName>
                                        </p:attrNameLst>
                                      </p:cBhvr>
                                      <p:to>
                                        <p:strVal val="visible"/>
                                      </p:to>
                                    </p:set>
                                    <p:animEffect transition="in" filter="slide(fromBottom)">
                                      <p:cBhvr>
                                        <p:cTn id="17" dur="500"/>
                                        <p:tgtEl>
                                          <p:spTgt spid="11674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16753"/>
                                        </p:tgtEl>
                                        <p:attrNameLst>
                                          <p:attrName>style.visibility</p:attrName>
                                        </p:attrNameLst>
                                      </p:cBhvr>
                                      <p:to>
                                        <p:strVal val="visible"/>
                                      </p:to>
                                    </p:set>
                                    <p:animEffect transition="in" filter="slide(fromBottom)">
                                      <p:cBhvr>
                                        <p:cTn id="22" dur="500"/>
                                        <p:tgtEl>
                                          <p:spTgt spid="11675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16745"/>
                                        </p:tgtEl>
                                        <p:attrNameLst>
                                          <p:attrName>style.visibility</p:attrName>
                                        </p:attrNameLst>
                                      </p:cBhvr>
                                      <p:to>
                                        <p:strVal val="visible"/>
                                      </p:to>
                                    </p:set>
                                    <p:animEffect transition="in" filter="slide(fromBottom)">
                                      <p:cBhvr>
                                        <p:cTn id="27" dur="500"/>
                                        <p:tgtEl>
                                          <p:spTgt spid="1167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16746"/>
                                        </p:tgtEl>
                                        <p:attrNameLst>
                                          <p:attrName>style.visibility</p:attrName>
                                        </p:attrNameLst>
                                      </p:cBhvr>
                                      <p:to>
                                        <p:strVal val="visible"/>
                                      </p:to>
                                    </p:set>
                                    <p:animEffect transition="in" filter="slide(fromBottom)">
                                      <p:cBhvr>
                                        <p:cTn id="32" dur="500"/>
                                        <p:tgtEl>
                                          <p:spTgt spid="11674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16754"/>
                                        </p:tgtEl>
                                        <p:attrNameLst>
                                          <p:attrName>style.visibility</p:attrName>
                                        </p:attrNameLst>
                                      </p:cBhvr>
                                      <p:to>
                                        <p:strVal val="visible"/>
                                      </p:to>
                                    </p:set>
                                    <p:animEffect transition="in" filter="slide(fromBottom)">
                                      <p:cBhvr>
                                        <p:cTn id="37" dur="500"/>
                                        <p:tgtEl>
                                          <p:spTgt spid="11675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11674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499"/>
                                          </p:stCondLst>
                                        </p:cTn>
                                        <p:tgtEl>
                                          <p:spTgt spid="11674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11675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11675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11675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499"/>
                                          </p:stCondLst>
                                        </p:cTn>
                                        <p:tgtEl>
                                          <p:spTgt spid="11675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499"/>
                                          </p:stCondLst>
                                        </p:cTn>
                                        <p:tgtEl>
                                          <p:spTgt spid="11675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499"/>
                                          </p:stCondLst>
                                        </p:cTn>
                                        <p:tgtEl>
                                          <p:spTgt spid="11674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499"/>
                                          </p:stCondLst>
                                        </p:cTn>
                                        <p:tgtEl>
                                          <p:spTgt spid="11675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499"/>
                                          </p:stCondLst>
                                        </p:cTn>
                                        <p:tgtEl>
                                          <p:spTgt spid="11675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499"/>
                                          </p:stCondLst>
                                        </p:cTn>
                                        <p:tgtEl>
                                          <p:spTgt spid="11675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499"/>
                                          </p:stCondLst>
                                        </p:cTn>
                                        <p:tgtEl>
                                          <p:spTgt spid="11676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499"/>
                                          </p:stCondLst>
                                        </p:cTn>
                                        <p:tgtEl>
                                          <p:spTgt spid="11676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499"/>
                                          </p:stCondLst>
                                        </p:cTn>
                                        <p:tgtEl>
                                          <p:spTgt spid="11676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499"/>
                                          </p:stCondLst>
                                        </p:cTn>
                                        <p:tgtEl>
                                          <p:spTgt spid="11676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499"/>
                                          </p:stCondLst>
                                        </p:cTn>
                                        <p:tgtEl>
                                          <p:spTgt spid="11676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499"/>
                                          </p:stCondLst>
                                        </p:cTn>
                                        <p:tgtEl>
                                          <p:spTgt spid="11676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499"/>
                                          </p:stCondLst>
                                        </p:cTn>
                                        <p:tgtEl>
                                          <p:spTgt spid="11676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499"/>
                                          </p:stCondLst>
                                        </p:cTn>
                                        <p:tgtEl>
                                          <p:spTgt spid="116768"/>
                                        </p:tgtEl>
                                        <p:attrNameLst>
                                          <p:attrName>style.visibility</p:attrName>
                                        </p:attrNameLst>
                                      </p:cBhvr>
                                      <p:to>
                                        <p:strVal val="visible"/>
                                      </p:to>
                                    </p:set>
                                  </p:childTnLst>
                                </p:cTn>
                              </p:par>
                            </p:childTnLst>
                          </p:cTn>
                        </p:par>
                        <p:par>
                          <p:cTn id="114" fill="hold">
                            <p:stCondLst>
                              <p:cond delay="500"/>
                            </p:stCondLst>
                            <p:childTnLst>
                              <p:par>
                                <p:cTn id="115" presetID="1" presetClass="entr" presetSubtype="0" fill="hold" grpId="0" nodeType="afterEffect">
                                  <p:stCondLst>
                                    <p:cond delay="0"/>
                                  </p:stCondLst>
                                  <p:childTnLst>
                                    <p:set>
                                      <p:cBhvr>
                                        <p:cTn id="116" dur="1" fill="hold">
                                          <p:stCondLst>
                                            <p:cond delay="499"/>
                                          </p:stCondLst>
                                        </p:cTn>
                                        <p:tgtEl>
                                          <p:spTgt spid="11676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499"/>
                                          </p:stCondLst>
                                        </p:cTn>
                                        <p:tgtEl>
                                          <p:spTgt spid="116770"/>
                                        </p:tgtEl>
                                        <p:attrNameLst>
                                          <p:attrName>style.visibility</p:attrName>
                                        </p:attrNameLst>
                                      </p:cBhvr>
                                      <p:to>
                                        <p:strVal val="visible"/>
                                      </p:to>
                                    </p:set>
                                  </p:childTnLst>
                                </p:cTn>
                              </p:par>
                            </p:childTnLst>
                          </p:cTn>
                        </p:par>
                        <p:par>
                          <p:cTn id="121" fill="hold">
                            <p:stCondLst>
                              <p:cond delay="500"/>
                            </p:stCondLst>
                            <p:childTnLst>
                              <p:par>
                                <p:cTn id="122" presetID="1" presetClass="entr" presetSubtype="0" fill="hold" grpId="0" nodeType="afterEffect">
                                  <p:stCondLst>
                                    <p:cond delay="0"/>
                                  </p:stCondLst>
                                  <p:childTnLst>
                                    <p:set>
                                      <p:cBhvr>
                                        <p:cTn id="123" dur="1" fill="hold">
                                          <p:stCondLst>
                                            <p:cond delay="499"/>
                                          </p:stCondLst>
                                        </p:cTn>
                                        <p:tgtEl>
                                          <p:spTgt spid="116771"/>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499"/>
                                          </p:stCondLst>
                                        </p:cTn>
                                        <p:tgtEl>
                                          <p:spTgt spid="116772"/>
                                        </p:tgtEl>
                                        <p:attrNameLst>
                                          <p:attrName>style.visibility</p:attrName>
                                        </p:attrNameLst>
                                      </p:cBhvr>
                                      <p:to>
                                        <p:strVal val="visible"/>
                                      </p:to>
                                    </p:set>
                                  </p:childTnLst>
                                </p:cTn>
                              </p:par>
                            </p:childTnLst>
                          </p:cTn>
                        </p:par>
                        <p:par>
                          <p:cTn id="128" fill="hold">
                            <p:stCondLst>
                              <p:cond delay="500"/>
                            </p:stCondLst>
                            <p:childTnLst>
                              <p:par>
                                <p:cTn id="129" presetID="1" presetClass="entr" presetSubtype="0" fill="hold" grpId="0" nodeType="afterEffect">
                                  <p:stCondLst>
                                    <p:cond delay="0"/>
                                  </p:stCondLst>
                                  <p:childTnLst>
                                    <p:set>
                                      <p:cBhvr>
                                        <p:cTn id="130" dur="1" fill="hold">
                                          <p:stCondLst>
                                            <p:cond delay="499"/>
                                          </p:stCondLst>
                                        </p:cTn>
                                        <p:tgtEl>
                                          <p:spTgt spid="11677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499"/>
                                          </p:stCondLst>
                                        </p:cTn>
                                        <p:tgtEl>
                                          <p:spTgt spid="116774"/>
                                        </p:tgtEl>
                                        <p:attrNameLst>
                                          <p:attrName>style.visibility</p:attrName>
                                        </p:attrNameLst>
                                      </p:cBhvr>
                                      <p:to>
                                        <p:strVal val="visible"/>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499"/>
                                          </p:stCondLst>
                                        </p:cTn>
                                        <p:tgtEl>
                                          <p:spTgt spid="116776"/>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499"/>
                                          </p:stCondLst>
                                        </p:cTn>
                                        <p:tgtEl>
                                          <p:spTgt spid="116775"/>
                                        </p:tgtEl>
                                        <p:attrNameLst>
                                          <p:attrName>style.visibility</p:attrName>
                                        </p:attrNameLst>
                                      </p:cBhvr>
                                      <p:to>
                                        <p:strVal val="visible"/>
                                      </p:to>
                                    </p:se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499"/>
                                          </p:stCondLst>
                                        </p:cTn>
                                        <p:tgtEl>
                                          <p:spTgt spid="11677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499"/>
                                          </p:stCondLst>
                                        </p:cTn>
                                        <p:tgtEl>
                                          <p:spTgt spid="116779"/>
                                        </p:tgtEl>
                                        <p:attrNameLst>
                                          <p:attrName>style.visibility</p:attrName>
                                        </p:attrNameLst>
                                      </p:cBhvr>
                                      <p:to>
                                        <p:strVal val="visible"/>
                                      </p:to>
                                    </p:set>
                                  </p:childTnLst>
                                </p:cTn>
                              </p:par>
                            </p:childTnLst>
                          </p:cTn>
                        </p:par>
                        <p:par>
                          <p:cTn id="149" fill="hold">
                            <p:stCondLst>
                              <p:cond delay="500"/>
                            </p:stCondLst>
                            <p:childTnLst>
                              <p:par>
                                <p:cTn id="150" presetID="1" presetClass="entr" presetSubtype="0" fill="hold" grpId="0" nodeType="afterEffect">
                                  <p:stCondLst>
                                    <p:cond delay="0"/>
                                  </p:stCondLst>
                                  <p:childTnLst>
                                    <p:set>
                                      <p:cBhvr>
                                        <p:cTn id="151" dur="1" fill="hold">
                                          <p:stCondLst>
                                            <p:cond delay="499"/>
                                          </p:stCondLst>
                                        </p:cTn>
                                        <p:tgtEl>
                                          <p:spTgt spid="116778"/>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499"/>
                                          </p:stCondLst>
                                        </p:cTn>
                                        <p:tgtEl>
                                          <p:spTgt spid="116780"/>
                                        </p:tgtEl>
                                        <p:attrNameLst>
                                          <p:attrName>style.visibility</p:attrName>
                                        </p:attrNameLst>
                                      </p:cBhvr>
                                      <p:to>
                                        <p:strVal val="visible"/>
                                      </p:to>
                                    </p:set>
                                  </p:childTnLst>
                                </p:cTn>
                              </p:par>
                            </p:childTnLst>
                          </p:cTn>
                        </p:par>
                        <p:par>
                          <p:cTn id="156" fill="hold">
                            <p:stCondLst>
                              <p:cond delay="500"/>
                            </p:stCondLst>
                            <p:childTnLst>
                              <p:par>
                                <p:cTn id="157" presetID="1" presetClass="entr" presetSubtype="0" fill="hold" grpId="0" nodeType="afterEffect">
                                  <p:stCondLst>
                                    <p:cond delay="0"/>
                                  </p:stCondLst>
                                  <p:childTnLst>
                                    <p:set>
                                      <p:cBhvr>
                                        <p:cTn id="158" dur="1" fill="hold">
                                          <p:stCondLst>
                                            <p:cond delay="499"/>
                                          </p:stCondLst>
                                        </p:cTn>
                                        <p:tgtEl>
                                          <p:spTgt spid="116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9" grpId="0" autoUpdateAnimBg="0"/>
      <p:bldP spid="116771" grpId="0" autoUpdateAnimBg="0"/>
      <p:bldP spid="116773" grpId="0" autoUpdateAnimBg="0"/>
      <p:bldP spid="116776" grpId="0" autoUpdateAnimBg="0"/>
      <p:bldP spid="116777" grpId="0" autoUpdateAnimBg="0"/>
      <p:bldP spid="116778" grpId="0" autoUpdateAnimBg="0"/>
      <p:bldP spid="116781"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6" name="Group 6"/>
          <p:cNvGrpSpPr>
            <a:grpSpLocks/>
          </p:cNvGrpSpPr>
          <p:nvPr/>
        </p:nvGrpSpPr>
        <p:grpSpPr bwMode="auto">
          <a:xfrm>
            <a:off x="1635125" y="1657127"/>
            <a:ext cx="5873750" cy="1987550"/>
            <a:chOff x="1030" y="1296"/>
            <a:chExt cx="3700" cy="1252"/>
          </a:xfrm>
        </p:grpSpPr>
        <p:graphicFrame>
          <p:nvGraphicFramePr>
            <p:cNvPr id="117767" name="Object 7"/>
            <p:cNvGraphicFramePr>
              <a:graphicFrameLocks noChangeAspect="1"/>
            </p:cNvGraphicFramePr>
            <p:nvPr/>
          </p:nvGraphicFramePr>
          <p:xfrm>
            <a:off x="1030" y="1296"/>
            <a:ext cx="3700" cy="1252"/>
          </p:xfrm>
          <a:graphic>
            <a:graphicData uri="http://schemas.openxmlformats.org/presentationml/2006/ole">
              <mc:AlternateContent xmlns:mc="http://schemas.openxmlformats.org/markup-compatibility/2006">
                <mc:Choice xmlns:v="urn:schemas-microsoft-com:vml" Requires="v">
                  <p:oleObj spid="_x0000_s117931" name="VISIO" r:id="rId3" imgW="5873040" imgH="1986840" progId="Visio.Drawing.11">
                    <p:embed/>
                  </p:oleObj>
                </mc:Choice>
                <mc:Fallback>
                  <p:oleObj name="VISIO" r:id="rId3" imgW="5873040" imgH="1986840" progId="Visio.Drawing.11">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 y="1296"/>
                          <a:ext cx="3700" cy="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768" name="Text Box 8"/>
            <p:cNvSpPr txBox="1">
              <a:spLocks noChangeArrowheads="1"/>
            </p:cNvSpPr>
            <p:nvPr/>
          </p:nvSpPr>
          <p:spPr bwMode="auto">
            <a:xfrm>
              <a:off x="230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1</a:t>
              </a:r>
            </a:p>
          </p:txBody>
        </p:sp>
        <p:sp>
          <p:nvSpPr>
            <p:cNvPr id="117769" name="Text Box 9"/>
            <p:cNvSpPr txBox="1">
              <a:spLocks noChangeArrowheads="1"/>
            </p:cNvSpPr>
            <p:nvPr/>
          </p:nvSpPr>
          <p:spPr bwMode="auto">
            <a:xfrm>
              <a:off x="158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0</a:t>
              </a:r>
            </a:p>
          </p:txBody>
        </p:sp>
        <p:sp>
          <p:nvSpPr>
            <p:cNvPr id="117770" name="Text Box 10"/>
            <p:cNvSpPr txBox="1">
              <a:spLocks noChangeArrowheads="1"/>
            </p:cNvSpPr>
            <p:nvPr/>
          </p:nvSpPr>
          <p:spPr bwMode="auto">
            <a:xfrm>
              <a:off x="3024" y="1689"/>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2</a:t>
              </a:r>
            </a:p>
          </p:txBody>
        </p:sp>
        <p:sp>
          <p:nvSpPr>
            <p:cNvPr id="117771" name="Text Box 11"/>
            <p:cNvSpPr txBox="1">
              <a:spLocks noChangeArrowheads="1"/>
            </p:cNvSpPr>
            <p:nvPr/>
          </p:nvSpPr>
          <p:spPr bwMode="auto">
            <a:xfrm>
              <a:off x="374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3</a:t>
              </a:r>
            </a:p>
          </p:txBody>
        </p:sp>
        <p:sp>
          <p:nvSpPr>
            <p:cNvPr id="117772" name="Text Box 12"/>
            <p:cNvSpPr txBox="1">
              <a:spLocks noChangeArrowheads="1"/>
            </p:cNvSpPr>
            <p:nvPr/>
          </p:nvSpPr>
          <p:spPr bwMode="auto">
            <a:xfrm>
              <a:off x="446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5</a:t>
              </a:r>
            </a:p>
          </p:txBody>
        </p:sp>
        <p:sp>
          <p:nvSpPr>
            <p:cNvPr id="117773" name="Text Box 13"/>
            <p:cNvSpPr txBox="1">
              <a:spLocks noChangeArrowheads="1"/>
            </p:cNvSpPr>
            <p:nvPr/>
          </p:nvSpPr>
          <p:spPr bwMode="auto">
            <a:xfrm>
              <a:off x="4128" y="1593"/>
              <a:ext cx="240" cy="231"/>
            </a:xfrm>
            <a:prstGeom prst="rect">
              <a:avLst/>
            </a:prstGeom>
            <a:noFill/>
            <a:ln w="9525">
              <a:noFill/>
              <a:miter lim="800000"/>
              <a:headEnd/>
              <a:tailEnd/>
            </a:ln>
            <a:effectLst/>
          </p:spPr>
          <p:txBody>
            <a:bodyPr>
              <a:spAutoFit/>
            </a:bodyPr>
            <a:lstStyle/>
            <a:p>
              <a:pPr algn="l"/>
              <a:r>
                <a:rPr lang="en-US" altLang="zh-CN" sz="1800">
                  <a:sym typeface="Symbol" pitchFamily="18" charset="2"/>
                </a:rPr>
                <a:t></a:t>
              </a:r>
              <a:endParaRPr lang="en-US" altLang="zh-CN" sz="1800" baseline="-25000"/>
            </a:p>
          </p:txBody>
        </p:sp>
        <p:sp>
          <p:nvSpPr>
            <p:cNvPr id="117774" name="Text Box 14"/>
            <p:cNvSpPr txBox="1">
              <a:spLocks noChangeArrowheads="1"/>
            </p:cNvSpPr>
            <p:nvPr/>
          </p:nvSpPr>
          <p:spPr bwMode="auto">
            <a:xfrm>
              <a:off x="1824" y="1593"/>
              <a:ext cx="528" cy="231"/>
            </a:xfrm>
            <a:prstGeom prst="rect">
              <a:avLst/>
            </a:prstGeom>
            <a:noFill/>
            <a:ln w="9525">
              <a:noFill/>
              <a:miter lim="800000"/>
              <a:headEnd/>
              <a:tailEnd/>
            </a:ln>
            <a:effectLst/>
          </p:spPr>
          <p:txBody>
            <a:bodyPr>
              <a:spAutoFit/>
            </a:bodyPr>
            <a:lstStyle/>
            <a:p>
              <a:pPr algn="l"/>
              <a:r>
                <a:rPr lang="en-US" altLang="zh-CN" sz="1800">
                  <a:sym typeface="Symbol" pitchFamily="18" charset="2"/>
                </a:rPr>
                <a:t> </a:t>
              </a:r>
              <a:r>
                <a:rPr lang="en-US" altLang="zh-CN" sz="1800">
                  <a:ea typeface="华文行楷" pitchFamily="2" charset="-122"/>
                  <a:sym typeface="Symbol" pitchFamily="18" charset="2"/>
                </a:rPr>
                <a:t>,</a:t>
              </a:r>
              <a:r>
                <a:rPr lang="en-US" altLang="zh-CN" sz="1800">
                  <a:sym typeface="Symbol" pitchFamily="18" charset="2"/>
                </a:rPr>
                <a:t>+,</a:t>
              </a:r>
              <a:r>
                <a:rPr lang="en-US" altLang="zh-CN" sz="1800">
                  <a:cs typeface="Times New Roman" pitchFamily="18" charset="0"/>
                  <a:sym typeface="Symbol" pitchFamily="18" charset="2"/>
                </a:rPr>
                <a:t>–</a:t>
              </a:r>
              <a:endParaRPr lang="en-US" altLang="zh-CN" sz="1800" baseline="-25000"/>
            </a:p>
          </p:txBody>
        </p:sp>
        <p:sp>
          <p:nvSpPr>
            <p:cNvPr id="117775" name="Text Box 15"/>
            <p:cNvSpPr txBox="1">
              <a:spLocks noChangeArrowheads="1"/>
            </p:cNvSpPr>
            <p:nvPr/>
          </p:nvSpPr>
          <p:spPr bwMode="auto">
            <a:xfrm>
              <a:off x="3024" y="2256"/>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4</a:t>
              </a:r>
            </a:p>
          </p:txBody>
        </p:sp>
      </p:grpSp>
      <p:grpSp>
        <p:nvGrpSpPr>
          <p:cNvPr id="117776" name="Group 16"/>
          <p:cNvGrpSpPr>
            <a:grpSpLocks/>
          </p:cNvGrpSpPr>
          <p:nvPr/>
        </p:nvGrpSpPr>
        <p:grpSpPr bwMode="auto">
          <a:xfrm>
            <a:off x="903288" y="3562127"/>
            <a:ext cx="6477000" cy="2819400"/>
            <a:chOff x="480" y="2448"/>
            <a:chExt cx="4080" cy="1776"/>
          </a:xfrm>
        </p:grpSpPr>
        <p:sp>
          <p:nvSpPr>
            <p:cNvPr id="117777" name="Text Box 17"/>
            <p:cNvSpPr txBox="1">
              <a:spLocks noChangeArrowheads="1"/>
            </p:cNvSpPr>
            <p:nvPr/>
          </p:nvSpPr>
          <p:spPr bwMode="auto">
            <a:xfrm>
              <a:off x="480" y="2448"/>
              <a:ext cx="2976" cy="365"/>
            </a:xfrm>
            <a:prstGeom prst="rect">
              <a:avLst/>
            </a:prstGeom>
            <a:noFill/>
            <a:ln w="9525">
              <a:noFill/>
              <a:miter lim="800000"/>
              <a:headEnd/>
              <a:tailEnd/>
            </a:ln>
            <a:effectLst/>
          </p:spPr>
          <p:txBody>
            <a:bodyPr>
              <a:spAutoFit/>
            </a:bodyPr>
            <a:lstStyle/>
            <a:p>
              <a:pPr algn="l">
                <a:buFont typeface="Wingdings" pitchFamily="2" charset="2"/>
                <a:buNone/>
              </a:pPr>
              <a:r>
                <a:rPr lang="zh-CN" altLang="en-US" sz="3200" i="0">
                  <a:solidFill>
                    <a:srgbClr val="333399"/>
                  </a:solidFill>
                  <a:latin typeface="Arial" pitchFamily="34" charset="0"/>
                  <a:ea typeface="楷体_GB2312" pitchFamily="49" charset="-122"/>
                </a:rPr>
                <a:t>比较：</a:t>
              </a:r>
              <a:r>
                <a:rPr lang="en-US" altLang="zh-CN" sz="3200">
                  <a:solidFill>
                    <a:srgbClr val="333399"/>
                  </a:solidFill>
                  <a:latin typeface="Arial" pitchFamily="34" charset="0"/>
                  <a:ea typeface="华文行楷" pitchFamily="2" charset="-122"/>
                </a:rPr>
                <a:t>NFA without</a:t>
              </a:r>
              <a:r>
                <a:rPr lang="en-US" altLang="zh-CN" sz="3200" i="0">
                  <a:solidFill>
                    <a:srgbClr val="333399"/>
                  </a:solidFill>
                  <a:latin typeface="Arial" pitchFamily="34" charset="0"/>
                  <a:ea typeface="华文行楷" pitchFamily="2" charset="-122"/>
                </a:rPr>
                <a:t> </a:t>
              </a:r>
              <a:r>
                <a:rPr lang="en-US" altLang="zh-CN" sz="3200">
                  <a:solidFill>
                    <a:srgbClr val="333399"/>
                  </a:solidFill>
                  <a:latin typeface="Arial" pitchFamily="34" charset="0"/>
                  <a:ea typeface="华文行楷" pitchFamily="2" charset="-122"/>
                  <a:sym typeface="Symbol" pitchFamily="18" charset="2"/>
                </a:rPr>
                <a:t></a:t>
              </a:r>
            </a:p>
          </p:txBody>
        </p:sp>
        <p:graphicFrame>
          <p:nvGraphicFramePr>
            <p:cNvPr id="117778" name="Object 18"/>
            <p:cNvGraphicFramePr>
              <a:graphicFrameLocks noChangeAspect="1"/>
            </p:cNvGraphicFramePr>
            <p:nvPr/>
          </p:nvGraphicFramePr>
          <p:xfrm>
            <a:off x="1455" y="2829"/>
            <a:ext cx="3105" cy="1395"/>
          </p:xfrm>
          <a:graphic>
            <a:graphicData uri="http://schemas.openxmlformats.org/presentationml/2006/ole">
              <mc:AlternateContent xmlns:mc="http://schemas.openxmlformats.org/markup-compatibility/2006">
                <mc:Choice xmlns:v="urn:schemas-microsoft-com:vml" Requires="v">
                  <p:oleObj spid="_x0000_s117932" name="Visio" r:id="rId5" imgW="4929226" imgH="2213762" progId="Visio.Drawing.11">
                    <p:embed/>
                  </p:oleObj>
                </mc:Choice>
                <mc:Fallback>
                  <p:oleObj name="Visio" r:id="rId5" imgW="4929226" imgH="2213762" progId="Visio.Drawing.11">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 y="2829"/>
                          <a:ext cx="3105" cy="1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779" name="Text Box 19"/>
            <p:cNvSpPr txBox="1">
              <a:spLocks noChangeArrowheads="1"/>
            </p:cNvSpPr>
            <p:nvPr/>
          </p:nvSpPr>
          <p:spPr bwMode="auto">
            <a:xfrm>
              <a:off x="2016" y="3216"/>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0</a:t>
              </a:r>
            </a:p>
          </p:txBody>
        </p:sp>
        <p:sp>
          <p:nvSpPr>
            <p:cNvPr id="117780" name="Text Box 20"/>
            <p:cNvSpPr txBox="1">
              <a:spLocks noChangeArrowheads="1"/>
            </p:cNvSpPr>
            <p:nvPr/>
          </p:nvSpPr>
          <p:spPr bwMode="auto">
            <a:xfrm>
              <a:off x="2736" y="3216"/>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1</a:t>
              </a:r>
            </a:p>
          </p:txBody>
        </p:sp>
        <p:sp>
          <p:nvSpPr>
            <p:cNvPr id="117781" name="Text Box 21"/>
            <p:cNvSpPr txBox="1">
              <a:spLocks noChangeArrowheads="1"/>
            </p:cNvSpPr>
            <p:nvPr/>
          </p:nvSpPr>
          <p:spPr bwMode="auto">
            <a:xfrm>
              <a:off x="3456" y="3196"/>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2</a:t>
              </a:r>
            </a:p>
          </p:txBody>
        </p:sp>
        <p:sp>
          <p:nvSpPr>
            <p:cNvPr id="117782" name="Text Box 22"/>
            <p:cNvSpPr txBox="1">
              <a:spLocks noChangeArrowheads="1"/>
            </p:cNvSpPr>
            <p:nvPr/>
          </p:nvSpPr>
          <p:spPr bwMode="auto">
            <a:xfrm>
              <a:off x="4176" y="3196"/>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3</a:t>
              </a:r>
            </a:p>
          </p:txBody>
        </p:sp>
        <p:sp>
          <p:nvSpPr>
            <p:cNvPr id="117783" name="Text Box 23"/>
            <p:cNvSpPr txBox="1">
              <a:spLocks noChangeArrowheads="1"/>
            </p:cNvSpPr>
            <p:nvPr/>
          </p:nvSpPr>
          <p:spPr bwMode="auto">
            <a:xfrm>
              <a:off x="3456" y="3792"/>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4</a:t>
              </a:r>
            </a:p>
          </p:txBody>
        </p:sp>
        <p:sp>
          <p:nvSpPr>
            <p:cNvPr id="117784" name="Text Box 24"/>
            <p:cNvSpPr txBox="1">
              <a:spLocks noChangeArrowheads="1"/>
            </p:cNvSpPr>
            <p:nvPr/>
          </p:nvSpPr>
          <p:spPr bwMode="auto">
            <a:xfrm>
              <a:off x="2304" y="3792"/>
              <a:ext cx="288" cy="212"/>
            </a:xfrm>
            <a:prstGeom prst="rect">
              <a:avLst/>
            </a:prstGeom>
            <a:noFill/>
            <a:ln w="9525">
              <a:noFill/>
              <a:miter lim="800000"/>
              <a:headEnd/>
              <a:tailEnd/>
            </a:ln>
            <a:effectLst/>
          </p:spPr>
          <p:txBody>
            <a:bodyPr>
              <a:spAutoFit/>
            </a:bodyPr>
            <a:lstStyle/>
            <a:p>
              <a:pPr algn="l"/>
              <a:r>
                <a:rPr lang="en-US" altLang="zh-CN" sz="1600"/>
                <a:t>q</a:t>
              </a:r>
              <a:r>
                <a:rPr lang="en-US" altLang="zh-CN" sz="1600">
                  <a:sym typeface="Symbol" pitchFamily="18" charset="2"/>
                </a:rPr>
                <a:t></a:t>
              </a:r>
              <a:r>
                <a:rPr lang="en-US" altLang="zh-CN" sz="1600" baseline="-25000"/>
                <a:t>5</a:t>
              </a:r>
            </a:p>
          </p:txBody>
        </p:sp>
        <p:sp>
          <p:nvSpPr>
            <p:cNvPr id="117785" name="Text Box 25"/>
            <p:cNvSpPr txBox="1">
              <a:spLocks noChangeArrowheads="1"/>
            </p:cNvSpPr>
            <p:nvPr/>
          </p:nvSpPr>
          <p:spPr bwMode="auto">
            <a:xfrm>
              <a:off x="2304" y="3129"/>
              <a:ext cx="336" cy="231"/>
            </a:xfrm>
            <a:prstGeom prst="rect">
              <a:avLst/>
            </a:prstGeom>
            <a:noFill/>
            <a:ln w="9525">
              <a:noFill/>
              <a:miter lim="800000"/>
              <a:headEnd/>
              <a:tailEnd/>
            </a:ln>
            <a:effectLst/>
          </p:spPr>
          <p:txBody>
            <a:bodyPr>
              <a:spAutoFit/>
            </a:bodyPr>
            <a:lstStyle/>
            <a:p>
              <a:pPr algn="l"/>
              <a:r>
                <a:rPr lang="en-US" altLang="zh-CN" sz="1800">
                  <a:sym typeface="Symbol" pitchFamily="18" charset="2"/>
                </a:rPr>
                <a:t>+,</a:t>
              </a:r>
              <a:r>
                <a:rPr lang="en-US" altLang="zh-CN" sz="1800">
                  <a:cs typeface="Times New Roman" pitchFamily="18" charset="0"/>
                  <a:sym typeface="Symbol" pitchFamily="18" charset="2"/>
                </a:rPr>
                <a:t>–</a:t>
              </a:r>
              <a:endParaRPr lang="en-US" altLang="zh-CN" sz="1800" baseline="-25000"/>
            </a:p>
          </p:txBody>
        </p:sp>
      </p:grpSp>
      <p:sp>
        <p:nvSpPr>
          <p:cNvPr id="117786" name="Rectangle 26"/>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17787" name="Text Box 27"/>
          <p:cNvSpPr txBox="1">
            <a:spLocks noChangeArrowheads="1"/>
          </p:cNvSpPr>
          <p:nvPr/>
        </p:nvSpPr>
        <p:spPr bwMode="auto">
          <a:xfrm>
            <a:off x="619125" y="1196752"/>
            <a:ext cx="2081213" cy="579438"/>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举例</a:t>
            </a:r>
            <a:endParaRPr lang="zh-CN" altLang="en-US" sz="3200" i="0">
              <a:solidFill>
                <a:srgbClr val="333399"/>
              </a:solidFill>
              <a:latin typeface="Arial" pitchFamily="34" charset="0"/>
              <a:ea typeface="楷体_GB2312" pitchFamily="49" charset="-122"/>
            </a:endParaRPr>
          </a:p>
        </p:txBody>
      </p:sp>
      <p:sp>
        <p:nvSpPr>
          <p:cNvPr id="24" name="文本框 23">
            <a:extLst>
              <a:ext uri="{FF2B5EF4-FFF2-40B4-BE49-F238E27FC236}">
                <a16:creationId xmlns:a16="http://schemas.microsoft.com/office/drawing/2014/main" id="{BCD49E28-9AED-6C49-88B1-6057518C63A3}"/>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72</a:t>
            </a:r>
            <a:endParaRPr kumimoji="1" lang="zh-CN" altLang="en-US" sz="2000" b="0" i="0" dirty="0">
              <a:solidFill>
                <a:srgbClr val="000066"/>
              </a:solidFill>
            </a:endParaRPr>
          </a:p>
        </p:txBody>
      </p:sp>
      <p:sp>
        <p:nvSpPr>
          <p:cNvPr id="2" name="文本框 1">
            <a:extLst>
              <a:ext uri="{FF2B5EF4-FFF2-40B4-BE49-F238E27FC236}">
                <a16:creationId xmlns:a16="http://schemas.microsoft.com/office/drawing/2014/main" id="{6C4A5192-6C52-6F4F-8037-AD5D80098881}"/>
              </a:ext>
            </a:extLst>
          </p:cNvPr>
          <p:cNvSpPr txBox="1"/>
          <p:nvPr/>
        </p:nvSpPr>
        <p:spPr>
          <a:xfrm>
            <a:off x="1438275" y="6320856"/>
            <a:ext cx="6724650" cy="461665"/>
          </a:xfrm>
          <a:prstGeom prst="rect">
            <a:avLst/>
          </a:prstGeom>
          <a:noFill/>
        </p:spPr>
        <p:txBody>
          <a:bodyPr wrap="square" rtlCol="0">
            <a:spAutoFit/>
          </a:bodyPr>
          <a:lstStyle/>
          <a:p>
            <a:r>
              <a:rPr kumimoji="1" lang="zh-CN" altLang="en-US" sz="2400" b="0" i="0" dirty="0">
                <a:solidFill>
                  <a:srgbClr val="000000"/>
                </a:solidFill>
              </a:rPr>
              <a:t>所接受的语言不变，带来额外的设计便利</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17776"/>
                                        </p:tgtEl>
                                        <p:attrNameLst>
                                          <p:attrName>style.visibility</p:attrName>
                                        </p:attrNameLst>
                                      </p:cBhvr>
                                      <p:to>
                                        <p:strVal val="visible"/>
                                      </p:to>
                                    </p:set>
                                    <p:anim calcmode="lin" valueType="num">
                                      <p:cBhvr>
                                        <p:cTn id="7" dur="1000" fill="hold"/>
                                        <p:tgtEl>
                                          <p:spTgt spid="117776"/>
                                        </p:tgtEl>
                                        <p:attrNameLst>
                                          <p:attrName>ppt_w</p:attrName>
                                        </p:attrNameLst>
                                      </p:cBhvr>
                                      <p:tavLst>
                                        <p:tav tm="0">
                                          <p:val>
                                            <p:fltVal val="0"/>
                                          </p:val>
                                        </p:tav>
                                        <p:tav tm="100000">
                                          <p:val>
                                            <p:strVal val="#ppt_w"/>
                                          </p:val>
                                        </p:tav>
                                      </p:tavLst>
                                    </p:anim>
                                    <p:anim calcmode="lin" valueType="num">
                                      <p:cBhvr>
                                        <p:cTn id="8" dur="1000" fill="hold"/>
                                        <p:tgtEl>
                                          <p:spTgt spid="117776"/>
                                        </p:tgtEl>
                                        <p:attrNameLst>
                                          <p:attrName>ppt_h</p:attrName>
                                        </p:attrNameLst>
                                      </p:cBhvr>
                                      <p:tavLst>
                                        <p:tav tm="0">
                                          <p:val>
                                            <p:fltVal val="0"/>
                                          </p:val>
                                        </p:tav>
                                        <p:tav tm="100000">
                                          <p:val>
                                            <p:strVal val="#ppt_h"/>
                                          </p:val>
                                        </p:tav>
                                      </p:tavLst>
                                    </p:anim>
                                    <p:anim calcmode="lin" valueType="num">
                                      <p:cBhvr>
                                        <p:cTn id="9" dur="1000" fill="hold"/>
                                        <p:tgtEl>
                                          <p:spTgt spid="117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777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Text Box 6"/>
          <p:cNvSpPr txBox="1">
            <a:spLocks noChangeArrowheads="1"/>
          </p:cNvSpPr>
          <p:nvPr/>
        </p:nvSpPr>
        <p:spPr bwMode="auto">
          <a:xfrm>
            <a:off x="914400" y="2268538"/>
            <a:ext cx="7924800" cy="457200"/>
          </a:xfrm>
          <a:prstGeom prst="rect">
            <a:avLst/>
          </a:prstGeom>
          <a:noFill/>
          <a:ln w="9525">
            <a:noFill/>
            <a:miter lim="800000"/>
            <a:headEnd/>
            <a:tailEnd/>
          </a:ln>
          <a:effectLst/>
        </p:spPr>
        <p:txBody>
          <a:bodyPr>
            <a:spAutoFit/>
          </a:bodyPr>
          <a:lstStyle/>
          <a:p>
            <a:pPr algn="l"/>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一个 </a:t>
            </a:r>
            <a:r>
              <a:rPr lang="zh-CN" altLang="en-US" sz="2400">
                <a:latin typeface="Arial" pitchFamily="34" charset="0"/>
                <a:ea typeface="楷体_GB2312" pitchFamily="49" charset="-122"/>
                <a:sym typeface="Symbol" pitchFamily="18" charset="2"/>
              </a:rPr>
              <a:t> </a:t>
            </a:r>
            <a:r>
              <a:rPr lang="en-US" altLang="zh-CN" sz="2400" i="0">
                <a:latin typeface="Arial" pitchFamily="34" charset="0"/>
                <a:ea typeface="楷体_GB2312" pitchFamily="49" charset="-122"/>
                <a:cs typeface="Times New Roman" pitchFamily="18" charset="0"/>
              </a:rPr>
              <a:t>- </a:t>
            </a:r>
            <a:r>
              <a:rPr lang="en-US" altLang="zh-CN" sz="2400">
                <a:latin typeface="Arial" pitchFamily="34" charset="0"/>
                <a:ea typeface="楷体_GB2312" pitchFamily="49" charset="-122"/>
              </a:rPr>
              <a:t>NFA</a:t>
            </a:r>
            <a:r>
              <a:rPr lang="en-US" altLang="zh-CN" sz="2400">
                <a:solidFill>
                  <a:schemeClr val="tx1"/>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是一个五元组  </a:t>
            </a:r>
            <a:r>
              <a:rPr lang="en-US" altLang="zh-CN" sz="2400">
                <a:latin typeface="Arial" pitchFamily="34" charset="0"/>
                <a:ea typeface="楷体_GB2312" pitchFamily="49" charset="-122"/>
              </a:rPr>
              <a:t>A</a:t>
            </a:r>
            <a:r>
              <a:rPr lang="en-US" altLang="zh-CN" sz="2400" i="0">
                <a:latin typeface="Arial" pitchFamily="34" charset="0"/>
                <a:ea typeface="楷体_GB2312" pitchFamily="49" charset="-122"/>
              </a:rPr>
              <a:t> = (</a:t>
            </a:r>
            <a:r>
              <a:rPr lang="en-US" altLang="zh-CN" sz="2400">
                <a:latin typeface="Arial" pitchFamily="34" charset="0"/>
                <a:ea typeface="楷体_GB2312" pitchFamily="49" charset="-122"/>
              </a:rPr>
              <a:t>Q,</a:t>
            </a:r>
            <a:r>
              <a:rPr lang="en-US" altLang="zh-CN" sz="2400" i="0">
                <a:latin typeface="Arial" pitchFamily="34" charset="0"/>
                <a:ea typeface="楷体_GB2312" pitchFamily="49" charset="-122"/>
              </a:rPr>
              <a:t> </a:t>
            </a:r>
            <a:r>
              <a:rPr lang="en-US" altLang="zh-CN"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rPr>
              <a:t>, </a:t>
            </a:r>
            <a:r>
              <a:rPr lang="en-US" altLang="zh-CN" sz="240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rPr>
              <a:t>, q</a:t>
            </a:r>
            <a:r>
              <a:rPr lang="en-US" altLang="zh-CN" sz="2400" baseline="-25000">
                <a:latin typeface="Arial" pitchFamily="34" charset="0"/>
                <a:ea typeface="楷体_GB2312" pitchFamily="49" charset="-122"/>
              </a:rPr>
              <a:t>0 </a:t>
            </a:r>
            <a:r>
              <a:rPr lang="en-US" altLang="zh-CN" sz="2400">
                <a:latin typeface="Arial" pitchFamily="34" charset="0"/>
                <a:ea typeface="楷体_GB2312" pitchFamily="49" charset="-122"/>
              </a:rPr>
              <a:t>, F </a:t>
            </a:r>
            <a:r>
              <a:rPr lang="en-US" altLang="zh-CN" sz="2400" i="0">
                <a:latin typeface="Arial" pitchFamily="34" charset="0"/>
                <a:ea typeface="楷体_GB2312" pitchFamily="49" charset="-122"/>
              </a:rPr>
              <a:t>)</a:t>
            </a:r>
            <a:r>
              <a:rPr lang="en-US" altLang="zh-CN" sz="2400" i="0">
                <a:solidFill>
                  <a:schemeClr val="tx1"/>
                </a:solidFill>
                <a:latin typeface="Arial" pitchFamily="34" charset="0"/>
                <a:ea typeface="楷体_GB2312" pitchFamily="49" charset="-122"/>
              </a:rPr>
              <a:t>.</a:t>
            </a:r>
          </a:p>
        </p:txBody>
      </p:sp>
      <p:sp>
        <p:nvSpPr>
          <p:cNvPr id="118791" name="Text Box 7"/>
          <p:cNvSpPr txBox="1">
            <a:spLocks noChangeArrowheads="1"/>
          </p:cNvSpPr>
          <p:nvPr/>
        </p:nvSpPr>
        <p:spPr bwMode="auto">
          <a:xfrm>
            <a:off x="990600" y="2882900"/>
            <a:ext cx="2743200" cy="2527300"/>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有限状态集</a:t>
            </a:r>
            <a:endParaRPr lang="zh-CN" altLang="en-US" sz="2400" baseline="-25000">
              <a:solidFill>
                <a:srgbClr val="333399"/>
              </a:solidFill>
              <a:latin typeface="Arial" pitchFamily="34" charset="0"/>
              <a:ea typeface="楷体_GB2312" pitchFamily="49" charset="-122"/>
            </a:endParaRPr>
          </a:p>
          <a:p>
            <a:pPr algn="l">
              <a:buClr>
                <a:srgbClr val="800080"/>
              </a:buClr>
              <a:buFont typeface="Wingdings" pitchFamily="2" charset="2"/>
              <a:buChar char=" "/>
            </a:pPr>
            <a:r>
              <a:rPr lang="zh-CN" altLang="en-US" sz="1000" i="0">
                <a:solidFill>
                  <a:srgbClr val="333399"/>
                </a:solidFill>
                <a:latin typeface="Arial" pitchFamily="34" charset="0"/>
                <a:ea typeface="楷体_GB2312" pitchFamily="49" charset="-122"/>
              </a:rPr>
              <a:t> </a:t>
            </a:r>
          </a:p>
          <a:p>
            <a:pPr algn="l">
              <a:buClr>
                <a:srgbClr val="800080"/>
              </a:buClr>
              <a:buFont typeface="Symbol" pitchFamily="18" charset="2"/>
              <a:buChar char="-"/>
            </a:pPr>
            <a:r>
              <a:rPr lang="zh-CN" altLang="en-US" sz="2400" i="0">
                <a:solidFill>
                  <a:srgbClr val="333399"/>
                </a:solidFill>
                <a:latin typeface="Arial" pitchFamily="34" charset="0"/>
                <a:ea typeface="楷体_GB2312" pitchFamily="49" charset="-122"/>
              </a:rPr>
              <a:t> 有限输入符号集</a:t>
            </a:r>
          </a:p>
          <a:p>
            <a:pPr algn="l">
              <a:buClr>
                <a:srgbClr val="800080"/>
              </a:buClr>
              <a:buFont typeface="Wingdings" pitchFamily="2" charset="2"/>
              <a:buChar char=" "/>
            </a:pPr>
            <a:r>
              <a:rPr lang="zh-CN" altLang="en-US" sz="1000" i="0">
                <a:solidFill>
                  <a:srgbClr val="333399"/>
                </a:solidFill>
                <a:latin typeface="Arial" pitchFamily="34" charset="0"/>
                <a:ea typeface="楷体_GB2312" pitchFamily="49" charset="-122"/>
              </a:rPr>
              <a:t> </a:t>
            </a:r>
          </a:p>
          <a:p>
            <a:pPr algn="l">
              <a:buClr>
                <a:srgbClr val="800080"/>
              </a:buClr>
              <a:buFont typeface="Symbol" pitchFamily="18" charset="2"/>
              <a:buChar char="-"/>
            </a:pPr>
            <a:r>
              <a:rPr lang="zh-CN" altLang="en-US" sz="2400" i="0">
                <a:solidFill>
                  <a:srgbClr val="333399"/>
                </a:solidFill>
                <a:latin typeface="Arial" pitchFamily="34" charset="0"/>
                <a:ea typeface="楷体_GB2312" pitchFamily="49" charset="-122"/>
              </a:rPr>
              <a:t> 转移函数</a:t>
            </a:r>
          </a:p>
          <a:p>
            <a:pPr algn="l">
              <a:buClr>
                <a:srgbClr val="800080"/>
              </a:buClr>
              <a:buFont typeface="Wingdings" pitchFamily="2" charset="2"/>
              <a:buChar char=" "/>
            </a:pPr>
            <a:r>
              <a:rPr lang="zh-CN" altLang="en-US" sz="1000" i="0">
                <a:solidFill>
                  <a:srgbClr val="333399"/>
                </a:solidFill>
                <a:latin typeface="Arial" pitchFamily="34" charset="0"/>
                <a:ea typeface="楷体_GB2312" pitchFamily="49" charset="-122"/>
              </a:rPr>
              <a:t> </a:t>
            </a:r>
          </a:p>
          <a:p>
            <a:pPr algn="l">
              <a:buClr>
                <a:srgbClr val="800080"/>
              </a:buClr>
              <a:buFont typeface="Symbol" pitchFamily="18" charset="2"/>
              <a:buChar char="-"/>
            </a:pPr>
            <a:r>
              <a:rPr lang="zh-CN" altLang="en-US" sz="2400" i="0">
                <a:solidFill>
                  <a:srgbClr val="333399"/>
                </a:solidFill>
                <a:latin typeface="Arial" pitchFamily="34" charset="0"/>
                <a:ea typeface="楷体_GB2312" pitchFamily="49" charset="-122"/>
              </a:rPr>
              <a:t> 一个开始状态</a:t>
            </a:r>
          </a:p>
          <a:p>
            <a:pPr algn="l">
              <a:buClr>
                <a:srgbClr val="800080"/>
              </a:buClr>
              <a:buFont typeface="Wingdings" pitchFamily="2" charset="2"/>
              <a:buChar char=" "/>
            </a:pPr>
            <a:r>
              <a:rPr lang="zh-CN" altLang="en-US" sz="1000" i="0">
                <a:solidFill>
                  <a:srgbClr val="333399"/>
                </a:solidFill>
                <a:latin typeface="Arial" pitchFamily="34" charset="0"/>
                <a:ea typeface="楷体_GB2312" pitchFamily="49" charset="-122"/>
              </a:rPr>
              <a:t> </a:t>
            </a:r>
          </a:p>
          <a:p>
            <a:pPr algn="l">
              <a:buClr>
                <a:srgbClr val="800080"/>
              </a:buClr>
              <a:buFont typeface="Symbol" pitchFamily="18" charset="2"/>
              <a:buChar char="-"/>
            </a:pPr>
            <a:r>
              <a:rPr lang="zh-CN" altLang="en-US" sz="2400" i="0">
                <a:solidFill>
                  <a:srgbClr val="333399"/>
                </a:solidFill>
                <a:latin typeface="Arial" pitchFamily="34" charset="0"/>
                <a:ea typeface="楷体_GB2312" pitchFamily="49" charset="-122"/>
              </a:rPr>
              <a:t> 一个终态集合</a:t>
            </a:r>
            <a:endParaRPr lang="zh-CN" altLang="en-US" sz="1000" i="0">
              <a:solidFill>
                <a:srgbClr val="333399"/>
              </a:solidFill>
              <a:latin typeface="Arial" pitchFamily="34" charset="0"/>
              <a:ea typeface="楷体_GB2312" pitchFamily="49" charset="-122"/>
            </a:endParaRPr>
          </a:p>
        </p:txBody>
      </p:sp>
      <p:grpSp>
        <p:nvGrpSpPr>
          <p:cNvPr id="118792" name="Group 8"/>
          <p:cNvGrpSpPr>
            <a:grpSpLocks/>
          </p:cNvGrpSpPr>
          <p:nvPr/>
        </p:nvGrpSpPr>
        <p:grpSpPr bwMode="auto">
          <a:xfrm>
            <a:off x="3657600" y="2743200"/>
            <a:ext cx="2209800" cy="381000"/>
            <a:chOff x="2448" y="1968"/>
            <a:chExt cx="864" cy="240"/>
          </a:xfrm>
        </p:grpSpPr>
        <p:sp>
          <p:nvSpPr>
            <p:cNvPr id="118793" name="Line 9"/>
            <p:cNvSpPr>
              <a:spLocks noChangeShapeType="1"/>
            </p:cNvSpPr>
            <p:nvPr/>
          </p:nvSpPr>
          <p:spPr bwMode="auto">
            <a:xfrm>
              <a:off x="2448" y="2208"/>
              <a:ext cx="864" cy="0"/>
            </a:xfrm>
            <a:prstGeom prst="line">
              <a:avLst/>
            </a:prstGeom>
            <a:noFill/>
            <a:ln w="9525">
              <a:solidFill>
                <a:schemeClr val="tx1"/>
              </a:solidFill>
              <a:miter lim="800000"/>
              <a:headEnd/>
              <a:tailEnd/>
            </a:ln>
            <a:effectLst/>
          </p:spPr>
          <p:txBody>
            <a:bodyPr wrap="none"/>
            <a:lstStyle/>
            <a:p>
              <a:endParaRPr lang="zh-CN" altLang="en-US"/>
            </a:p>
          </p:txBody>
        </p:sp>
        <p:sp>
          <p:nvSpPr>
            <p:cNvPr id="118794" name="Line 10"/>
            <p:cNvSpPr>
              <a:spLocks noChangeShapeType="1"/>
            </p:cNvSpPr>
            <p:nvPr/>
          </p:nvSpPr>
          <p:spPr bwMode="auto">
            <a:xfrm flipV="1">
              <a:off x="3312" y="1968"/>
              <a:ext cx="0" cy="240"/>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118795" name="Group 11"/>
          <p:cNvGrpSpPr>
            <a:grpSpLocks/>
          </p:cNvGrpSpPr>
          <p:nvPr/>
        </p:nvGrpSpPr>
        <p:grpSpPr bwMode="auto">
          <a:xfrm>
            <a:off x="3657600" y="2743200"/>
            <a:ext cx="2514600" cy="914400"/>
            <a:chOff x="2880" y="1968"/>
            <a:chExt cx="1056" cy="576"/>
          </a:xfrm>
        </p:grpSpPr>
        <p:sp>
          <p:nvSpPr>
            <p:cNvPr id="118796" name="Line 12"/>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118797" name="Line 13"/>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118798" name="Group 14"/>
          <p:cNvGrpSpPr>
            <a:grpSpLocks/>
          </p:cNvGrpSpPr>
          <p:nvPr/>
        </p:nvGrpSpPr>
        <p:grpSpPr bwMode="auto">
          <a:xfrm>
            <a:off x="3657600" y="2743200"/>
            <a:ext cx="2895600" cy="1447800"/>
            <a:chOff x="2880" y="1968"/>
            <a:chExt cx="1056" cy="576"/>
          </a:xfrm>
        </p:grpSpPr>
        <p:sp>
          <p:nvSpPr>
            <p:cNvPr id="118799" name="Line 15"/>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118800" name="Line 16"/>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118801" name="Group 17"/>
          <p:cNvGrpSpPr>
            <a:grpSpLocks/>
          </p:cNvGrpSpPr>
          <p:nvPr/>
        </p:nvGrpSpPr>
        <p:grpSpPr bwMode="auto">
          <a:xfrm>
            <a:off x="3657600" y="2743200"/>
            <a:ext cx="3276600" cy="1905000"/>
            <a:chOff x="2880" y="1968"/>
            <a:chExt cx="1056" cy="576"/>
          </a:xfrm>
        </p:grpSpPr>
        <p:sp>
          <p:nvSpPr>
            <p:cNvPr id="118802" name="Line 18"/>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118803" name="Line 19"/>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grpSp>
        <p:nvGrpSpPr>
          <p:cNvPr id="118804" name="Group 20"/>
          <p:cNvGrpSpPr>
            <a:grpSpLocks/>
          </p:cNvGrpSpPr>
          <p:nvPr/>
        </p:nvGrpSpPr>
        <p:grpSpPr bwMode="auto">
          <a:xfrm>
            <a:off x="3657600" y="2743200"/>
            <a:ext cx="3733800" cy="2514600"/>
            <a:chOff x="2880" y="1968"/>
            <a:chExt cx="1056" cy="576"/>
          </a:xfrm>
        </p:grpSpPr>
        <p:sp>
          <p:nvSpPr>
            <p:cNvPr id="118805" name="Line 21"/>
            <p:cNvSpPr>
              <a:spLocks noChangeShapeType="1"/>
            </p:cNvSpPr>
            <p:nvPr/>
          </p:nvSpPr>
          <p:spPr bwMode="auto">
            <a:xfrm>
              <a:off x="2880" y="2544"/>
              <a:ext cx="1056" cy="0"/>
            </a:xfrm>
            <a:prstGeom prst="line">
              <a:avLst/>
            </a:prstGeom>
            <a:noFill/>
            <a:ln w="9525">
              <a:solidFill>
                <a:schemeClr val="tx1"/>
              </a:solidFill>
              <a:miter lim="800000"/>
              <a:headEnd/>
              <a:tailEnd/>
            </a:ln>
            <a:effectLst/>
          </p:spPr>
          <p:txBody>
            <a:bodyPr wrap="none"/>
            <a:lstStyle/>
            <a:p>
              <a:endParaRPr lang="zh-CN" altLang="en-US"/>
            </a:p>
          </p:txBody>
        </p:sp>
        <p:sp>
          <p:nvSpPr>
            <p:cNvPr id="118806" name="Line 22"/>
            <p:cNvSpPr>
              <a:spLocks noChangeShapeType="1"/>
            </p:cNvSpPr>
            <p:nvPr/>
          </p:nvSpPr>
          <p:spPr bwMode="auto">
            <a:xfrm flipV="1">
              <a:off x="3936" y="1968"/>
              <a:ext cx="0" cy="576"/>
            </a:xfrm>
            <a:prstGeom prst="line">
              <a:avLst/>
            </a:prstGeom>
            <a:noFill/>
            <a:ln w="9525">
              <a:solidFill>
                <a:schemeClr val="tx1"/>
              </a:solidFill>
              <a:miter lim="800000"/>
              <a:headEnd/>
              <a:tailEnd type="triangle" w="med" len="med"/>
            </a:ln>
            <a:effectLst/>
          </p:spPr>
          <p:txBody>
            <a:bodyPr wrap="none"/>
            <a:lstStyle/>
            <a:p>
              <a:endParaRPr lang="zh-CN" altLang="en-US"/>
            </a:p>
          </p:txBody>
        </p:sp>
      </p:grpSp>
      <p:sp>
        <p:nvSpPr>
          <p:cNvPr id="118807" name="Text Box 23"/>
          <p:cNvSpPr txBox="1">
            <a:spLocks noChangeArrowheads="1"/>
          </p:cNvSpPr>
          <p:nvPr/>
        </p:nvSpPr>
        <p:spPr bwMode="auto">
          <a:xfrm>
            <a:off x="7772400" y="4435475"/>
            <a:ext cx="1143000" cy="974725"/>
          </a:xfrm>
          <a:prstGeom prst="rect">
            <a:avLst/>
          </a:prstGeom>
          <a:noFill/>
          <a:ln w="9525">
            <a:noFill/>
            <a:miter lim="800000"/>
            <a:headEnd/>
            <a:tailEnd/>
          </a:ln>
          <a:effectLst/>
        </p:spPr>
        <p:txBody>
          <a:bodyPr>
            <a:spAutoFit/>
          </a:bodyPr>
          <a:lstStyle/>
          <a:p>
            <a:pPr algn="l">
              <a:buFont typeface="Wingdings" pitchFamily="2" charset="2"/>
              <a:buNone/>
            </a:pPr>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0</a:t>
            </a:r>
            <a:r>
              <a:rPr lang="en-US" altLang="zh-CN" sz="2400" i="0">
                <a:latin typeface="Arial" pitchFamily="34" charset="0"/>
                <a:ea typeface="楷体_GB2312" pitchFamily="49" charset="-122"/>
                <a:sym typeface="Symbol" pitchFamily="18" charset="2"/>
              </a:rPr>
              <a:t>  </a:t>
            </a:r>
            <a:r>
              <a:rPr lang="en-US" altLang="zh-CN" sz="2400">
                <a:latin typeface="Arial" pitchFamily="34" charset="0"/>
                <a:ea typeface="楷体_GB2312" pitchFamily="49" charset="-122"/>
                <a:sym typeface="Symbol" pitchFamily="18" charset="2"/>
              </a:rPr>
              <a:t>Q</a:t>
            </a:r>
            <a:endParaRPr lang="en-US" altLang="zh-CN" sz="2400" i="0">
              <a:latin typeface="Arial" pitchFamily="34" charset="0"/>
              <a:ea typeface="楷体_GB2312" pitchFamily="49" charset="-122"/>
            </a:endParaRPr>
          </a:p>
          <a:p>
            <a:pPr algn="l">
              <a:buFont typeface="Wingdings" pitchFamily="2" charset="2"/>
              <a:buChar char=" "/>
            </a:pPr>
            <a:r>
              <a:rPr lang="en-US" altLang="zh-CN" sz="1000" i="0">
                <a:solidFill>
                  <a:srgbClr val="333399"/>
                </a:solidFill>
                <a:latin typeface="Arial" pitchFamily="34" charset="0"/>
                <a:ea typeface="楷体_GB2312" pitchFamily="49" charset="-122"/>
              </a:rPr>
              <a:t> </a:t>
            </a:r>
          </a:p>
          <a:p>
            <a:pPr algn="l">
              <a:buFont typeface="Wingdings" pitchFamily="2" charset="2"/>
              <a:buNone/>
            </a:pPr>
            <a:r>
              <a:rPr lang="en-US" altLang="zh-CN" sz="2400">
                <a:latin typeface="Arial" pitchFamily="34" charset="0"/>
                <a:ea typeface="楷体_GB2312" pitchFamily="49" charset="-122"/>
              </a:rPr>
              <a:t>F</a:t>
            </a:r>
            <a:r>
              <a:rPr lang="en-US" altLang="zh-CN" sz="2400" i="0">
                <a:latin typeface="Arial" pitchFamily="34" charset="0"/>
                <a:ea typeface="楷体_GB2312" pitchFamily="49" charset="-122"/>
                <a:sym typeface="Symbol" pitchFamily="18" charset="2"/>
              </a:rPr>
              <a:t>  </a:t>
            </a:r>
            <a:r>
              <a:rPr lang="en-US" altLang="zh-CN" sz="2400">
                <a:latin typeface="Arial" pitchFamily="34" charset="0"/>
                <a:ea typeface="楷体_GB2312" pitchFamily="49" charset="-122"/>
                <a:sym typeface="Symbol" pitchFamily="18" charset="2"/>
              </a:rPr>
              <a:t>Q</a:t>
            </a:r>
          </a:p>
        </p:txBody>
      </p:sp>
      <p:sp>
        <p:nvSpPr>
          <p:cNvPr id="118808" name="Rectangle 24"/>
          <p:cNvSpPr>
            <a:spLocks noChangeArrowheads="1"/>
          </p:cNvSpPr>
          <p:nvPr/>
        </p:nvSpPr>
        <p:spPr bwMode="auto">
          <a:xfrm>
            <a:off x="990600" y="5492750"/>
            <a:ext cx="6461125" cy="944563"/>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与 </a:t>
            </a:r>
            <a:r>
              <a:rPr lang="en-US" altLang="zh-CN" sz="2400">
                <a:solidFill>
                  <a:srgbClr val="333399"/>
                </a:solidFill>
                <a:latin typeface="Arial" pitchFamily="34" charset="0"/>
                <a:ea typeface="楷体_GB2312" pitchFamily="49" charset="-122"/>
              </a:rPr>
              <a:t>NFA </a:t>
            </a:r>
            <a:r>
              <a:rPr lang="zh-CN" altLang="en-US" sz="2400" i="0">
                <a:solidFill>
                  <a:srgbClr val="333399"/>
                </a:solidFill>
                <a:latin typeface="Arial" pitchFamily="34" charset="0"/>
                <a:ea typeface="楷体_GB2312" pitchFamily="49" charset="-122"/>
              </a:rPr>
              <a:t>的不同之处  </a:t>
            </a:r>
          </a:p>
          <a:p>
            <a:pPr algn="l">
              <a:buClr>
                <a:srgbClr val="800080"/>
              </a:buClr>
              <a:buFont typeface="Wingdings" pitchFamily="2" charset="2"/>
              <a:buNone/>
            </a:pPr>
            <a:r>
              <a:rPr lang="zh-CN" altLang="en-US" sz="2400" i="0">
                <a:solidFill>
                  <a:srgbClr val="333399"/>
                </a:solidFill>
                <a:latin typeface="Arial" pitchFamily="34" charset="0"/>
                <a:ea typeface="楷体_GB2312" pitchFamily="49" charset="-122"/>
              </a:rPr>
              <a:t>           </a:t>
            </a:r>
            <a:r>
              <a:rPr lang="zh-CN" altLang="en-US" sz="240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  Q  </a:t>
            </a:r>
            <a:r>
              <a:rPr lang="en-US" altLang="zh-CN" sz="2400" i="0">
                <a:latin typeface="Arial" pitchFamily="34" charset="0"/>
                <a:ea typeface="楷体_GB2312" pitchFamily="49" charset="-122"/>
                <a:sym typeface="Symbol" pitchFamily="18" charset="2"/>
              </a:rPr>
              <a:t></a:t>
            </a:r>
            <a:r>
              <a:rPr lang="zh-CN" altLang="en-US" sz="2400" i="0">
                <a:latin typeface="Arial" pitchFamily="34" charset="0"/>
                <a:ea typeface="楷体_GB2312" pitchFamily="49" charset="-122"/>
                <a:sym typeface="Symbol" pitchFamily="18" charset="2"/>
              </a:rPr>
              <a:t>（   </a:t>
            </a:r>
            <a:r>
              <a:rPr lang="zh-CN" altLang="en-US" sz="3200">
                <a:latin typeface="Arial" pitchFamily="34" charset="0"/>
                <a:ea typeface="楷体_GB2312" pitchFamily="49" charset="-122"/>
                <a:sym typeface="Symbol" pitchFamily="18" charset="2"/>
              </a:rPr>
              <a:t></a:t>
            </a:r>
            <a:r>
              <a:rPr lang="zh-CN" altLang="en-US" sz="2400" i="0">
                <a:latin typeface="Arial" pitchFamily="34" charset="0"/>
                <a:ea typeface="楷体_GB2312" pitchFamily="49" charset="-122"/>
                <a:sym typeface="Symbol" pitchFamily="18" charset="2"/>
              </a:rPr>
              <a:t> ） </a:t>
            </a:r>
            <a:r>
              <a:rPr lang="en-US" altLang="zh-CN" sz="2400">
                <a:latin typeface="Arial" pitchFamily="34" charset="0"/>
                <a:ea typeface="楷体_GB2312" pitchFamily="49" charset="-122"/>
                <a:sym typeface="Symbol" pitchFamily="18" charset="2"/>
              </a:rPr>
              <a:t>2</a:t>
            </a:r>
            <a:r>
              <a:rPr lang="en-US" altLang="zh-CN" sz="2400" baseline="30000">
                <a:latin typeface="Arial" pitchFamily="34" charset="0"/>
                <a:ea typeface="楷体_GB2312" pitchFamily="49" charset="-122"/>
                <a:sym typeface="Symbol" pitchFamily="18" charset="2"/>
              </a:rPr>
              <a:t>Q</a:t>
            </a:r>
          </a:p>
        </p:txBody>
      </p:sp>
      <p:sp>
        <p:nvSpPr>
          <p:cNvPr id="118809" name="Rectangle 25"/>
          <p:cNvSpPr>
            <a:spLocks noChangeArrowheads="1"/>
          </p:cNvSpPr>
          <p:nvPr/>
        </p:nvSpPr>
        <p:spPr bwMode="auto">
          <a:xfrm>
            <a:off x="1496192" y="260350"/>
            <a:ext cx="6210354" cy="604781"/>
          </a:xfrm>
          <a:prstGeom prst="rect">
            <a:avLst/>
          </a:prstGeom>
          <a:noFill/>
          <a:ln w="9525" algn="ctr">
            <a:noFill/>
            <a:miter lim="800000"/>
            <a:headEnd/>
            <a:tailEnd/>
          </a:ln>
          <a:effectLst/>
        </p:spPr>
        <p:txBody>
          <a:bodyPr wrap="none">
            <a:spAutoFit/>
          </a:bodyPr>
          <a:lstStyle/>
          <a:p>
            <a:pPr>
              <a:lnSpc>
                <a:spcPct val="90000"/>
              </a:lnSpc>
            </a:pPr>
            <a:r>
              <a:rPr lang="zh-CN" altLang="en-US" sz="3600" i="0" dirty="0">
                <a:latin typeface="Arial" pitchFamily="34" charset="0"/>
                <a:ea typeface="华文行楷" pitchFamily="2" charset="-122"/>
              </a:rPr>
              <a:t>带</a:t>
            </a:r>
            <a:r>
              <a:rPr lang="zh-CN" altLang="en-US" sz="3600" dirty="0">
                <a:latin typeface="Arial" pitchFamily="34" charset="0"/>
                <a:ea typeface="华文行楷" pitchFamily="2" charset="-122"/>
                <a:sym typeface="Symbol" pitchFamily="18" charset="2"/>
              </a:rPr>
              <a:t> </a:t>
            </a:r>
            <a:r>
              <a:rPr lang="en-US" altLang="zh-CN" sz="3600" i="0" dirty="0">
                <a:latin typeface="Arial" pitchFamily="34" charset="0"/>
                <a:ea typeface="华文行楷" pitchFamily="2" charset="-122"/>
              </a:rPr>
              <a:t>-</a:t>
            </a:r>
            <a:r>
              <a:rPr lang="zh-CN" altLang="en-US" sz="3600" i="0" dirty="0">
                <a:latin typeface="Arial" pitchFamily="34" charset="0"/>
                <a:ea typeface="华文行楷" pitchFamily="2" charset="-122"/>
              </a:rPr>
              <a:t>转移的非确定有限自动机</a:t>
            </a:r>
          </a:p>
        </p:txBody>
      </p:sp>
      <p:sp>
        <p:nvSpPr>
          <p:cNvPr id="118810" name="Text Box 26"/>
          <p:cNvSpPr txBox="1">
            <a:spLocks noChangeArrowheads="1"/>
          </p:cNvSpPr>
          <p:nvPr/>
        </p:nvSpPr>
        <p:spPr bwMode="auto">
          <a:xfrm>
            <a:off x="395288" y="1125538"/>
            <a:ext cx="8748712" cy="1066800"/>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i="0">
                <a:latin typeface="Arial" pitchFamily="34" charset="0"/>
                <a:ea typeface="楷体_GB2312" pitchFamily="49" charset="-122"/>
              </a:rPr>
              <a:t> </a:t>
            </a:r>
            <a:r>
              <a:rPr lang="zh-CN" altLang="en-US" sz="3200" i="0">
                <a:solidFill>
                  <a:srgbClr val="333399"/>
                </a:solidFill>
                <a:latin typeface="Arial" pitchFamily="34" charset="0"/>
                <a:ea typeface="楷体_GB2312" pitchFamily="49" charset="-122"/>
              </a:rPr>
              <a:t>带</a:t>
            </a:r>
            <a:r>
              <a:rPr lang="zh-CN" altLang="en-US" sz="3200">
                <a:solidFill>
                  <a:srgbClr val="333399"/>
                </a:solidFill>
                <a:latin typeface="Arial" pitchFamily="34" charset="0"/>
                <a:ea typeface="楷体_GB2312" pitchFamily="49" charset="-122"/>
                <a:sym typeface="Symbol" pitchFamily="18" charset="2"/>
              </a:rPr>
              <a:t> </a:t>
            </a:r>
            <a:r>
              <a:rPr lang="en-US" altLang="zh-CN" sz="3200" i="0">
                <a:solidFill>
                  <a:srgbClr val="333399"/>
                </a:solidFill>
                <a:latin typeface="Arial" pitchFamily="34" charset="0"/>
                <a:ea typeface="楷体_GB2312" pitchFamily="49" charset="-122"/>
              </a:rPr>
              <a:t>- </a:t>
            </a:r>
            <a:r>
              <a:rPr lang="zh-CN" altLang="en-US" sz="3200" i="0">
                <a:solidFill>
                  <a:srgbClr val="333399"/>
                </a:solidFill>
                <a:latin typeface="Arial" pitchFamily="34" charset="0"/>
                <a:ea typeface="楷体_GB2312" pitchFamily="49" charset="-122"/>
              </a:rPr>
              <a:t>转移的非确定有限自动机（</a:t>
            </a:r>
            <a:r>
              <a:rPr lang="zh-CN" altLang="en-US" sz="3200">
                <a:latin typeface="Arial" pitchFamily="34" charset="0"/>
                <a:ea typeface="楷体_GB2312" pitchFamily="49" charset="-122"/>
                <a:sym typeface="Symbol" pitchFamily="18" charset="2"/>
              </a:rPr>
              <a:t> </a:t>
            </a: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NFA</a:t>
            </a:r>
            <a:r>
              <a:rPr lang="zh-CN" altLang="en-US" sz="3200" b="0" i="0">
                <a:solidFill>
                  <a:srgbClr val="333399"/>
                </a:solidFill>
                <a:latin typeface="Arial" pitchFamily="34" charset="0"/>
                <a:ea typeface="楷体_GB2312" pitchFamily="49" charset="-122"/>
              </a:rPr>
              <a:t>）</a:t>
            </a:r>
          </a:p>
          <a:p>
            <a:pPr algn="l">
              <a:buFont typeface="Wingdings" pitchFamily="2" charset="2"/>
              <a:buNone/>
            </a:pPr>
            <a:r>
              <a:rPr lang="zh-CN" altLang="en-US" sz="3200" i="0">
                <a:latin typeface="Arial" pitchFamily="34" charset="0"/>
                <a:ea typeface="楷体_GB2312" pitchFamily="49" charset="-122"/>
              </a:rPr>
              <a:t>    </a:t>
            </a:r>
            <a:r>
              <a:rPr lang="zh-CN" altLang="en-US" sz="3200" i="0">
                <a:solidFill>
                  <a:srgbClr val="333399"/>
                </a:solidFill>
                <a:latin typeface="Arial" pitchFamily="34" charset="0"/>
                <a:ea typeface="楷体_GB2312" pitchFamily="49" charset="-122"/>
              </a:rPr>
              <a:t>的</a:t>
            </a:r>
            <a:r>
              <a:rPr lang="zh-CN" altLang="en-US" sz="3200" i="0">
                <a:latin typeface="Arial" pitchFamily="34" charset="0"/>
                <a:ea typeface="楷体_GB2312" pitchFamily="49" charset="-122"/>
              </a:rPr>
              <a:t>形式定义</a:t>
            </a:r>
          </a:p>
        </p:txBody>
      </p:sp>
      <p:sp>
        <p:nvSpPr>
          <p:cNvPr id="23" name="文本框 22">
            <a:extLst>
              <a:ext uri="{FF2B5EF4-FFF2-40B4-BE49-F238E27FC236}">
                <a16:creationId xmlns:a16="http://schemas.microsoft.com/office/drawing/2014/main" id="{1892EE86-C8B1-554F-A058-B86AC442028F}"/>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73</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8791"/>
                                        </p:tgtEl>
                                        <p:attrNameLst>
                                          <p:attrName>style.visibility</p:attrName>
                                        </p:attrNameLst>
                                      </p:cBhvr>
                                      <p:to>
                                        <p:strVal val="visible"/>
                                      </p:to>
                                    </p:set>
                                    <p:animEffect transition="in" filter="slide(fromBottom)">
                                      <p:cBhvr>
                                        <p:cTn id="7" dur="500"/>
                                        <p:tgtEl>
                                          <p:spTgt spid="118791"/>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18792"/>
                                        </p:tgtEl>
                                        <p:attrNameLst>
                                          <p:attrName>style.visibility</p:attrName>
                                        </p:attrNameLst>
                                      </p:cBhvr>
                                      <p:to>
                                        <p:strVal val="visible"/>
                                      </p:to>
                                    </p:set>
                                    <p:anim calcmode="lin" valueType="num">
                                      <p:cBhvr>
                                        <p:cTn id="12" dur="500" fill="hold"/>
                                        <p:tgtEl>
                                          <p:spTgt spid="118792"/>
                                        </p:tgtEl>
                                        <p:attrNameLst>
                                          <p:attrName>ppt_w</p:attrName>
                                        </p:attrNameLst>
                                      </p:cBhvr>
                                      <p:tavLst>
                                        <p:tav tm="0">
                                          <p:val>
                                            <p:fltVal val="0"/>
                                          </p:val>
                                        </p:tav>
                                        <p:tav tm="100000">
                                          <p:val>
                                            <p:strVal val="#ppt_w"/>
                                          </p:val>
                                        </p:tav>
                                      </p:tavLst>
                                    </p:anim>
                                    <p:anim calcmode="lin" valueType="num">
                                      <p:cBhvr>
                                        <p:cTn id="13" dur="500" fill="hold"/>
                                        <p:tgtEl>
                                          <p:spTgt spid="11879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nodeType="clickEffect">
                                  <p:stCondLst>
                                    <p:cond delay="0"/>
                                  </p:stCondLst>
                                  <p:childTnLst>
                                    <p:set>
                                      <p:cBhvr>
                                        <p:cTn id="17" dur="1" fill="hold">
                                          <p:stCondLst>
                                            <p:cond delay="0"/>
                                          </p:stCondLst>
                                        </p:cTn>
                                        <p:tgtEl>
                                          <p:spTgt spid="118795"/>
                                        </p:tgtEl>
                                        <p:attrNameLst>
                                          <p:attrName>style.visibility</p:attrName>
                                        </p:attrNameLst>
                                      </p:cBhvr>
                                      <p:to>
                                        <p:strVal val="visible"/>
                                      </p:to>
                                    </p:set>
                                    <p:anim calcmode="lin" valueType="num">
                                      <p:cBhvr>
                                        <p:cTn id="18" dur="500" fill="hold"/>
                                        <p:tgtEl>
                                          <p:spTgt spid="118795"/>
                                        </p:tgtEl>
                                        <p:attrNameLst>
                                          <p:attrName>ppt_w</p:attrName>
                                        </p:attrNameLst>
                                      </p:cBhvr>
                                      <p:tavLst>
                                        <p:tav tm="0">
                                          <p:val>
                                            <p:fltVal val="0"/>
                                          </p:val>
                                        </p:tav>
                                        <p:tav tm="100000">
                                          <p:val>
                                            <p:strVal val="#ppt_w"/>
                                          </p:val>
                                        </p:tav>
                                      </p:tavLst>
                                    </p:anim>
                                    <p:anim calcmode="lin" valueType="num">
                                      <p:cBhvr>
                                        <p:cTn id="19" dur="500" fill="hold"/>
                                        <p:tgtEl>
                                          <p:spTgt spid="118795"/>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118798"/>
                                        </p:tgtEl>
                                        <p:attrNameLst>
                                          <p:attrName>style.visibility</p:attrName>
                                        </p:attrNameLst>
                                      </p:cBhvr>
                                      <p:to>
                                        <p:strVal val="visible"/>
                                      </p:to>
                                    </p:set>
                                    <p:animEffect transition="in" filter="barn(outHorizontal)">
                                      <p:cBhvr>
                                        <p:cTn id="24" dur="500"/>
                                        <p:tgtEl>
                                          <p:spTgt spid="11879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118801"/>
                                        </p:tgtEl>
                                        <p:attrNameLst>
                                          <p:attrName>style.visibility</p:attrName>
                                        </p:attrNameLst>
                                      </p:cBhvr>
                                      <p:to>
                                        <p:strVal val="visible"/>
                                      </p:to>
                                    </p:set>
                                    <p:animEffect transition="in" filter="barn(outHorizontal)">
                                      <p:cBhvr>
                                        <p:cTn id="29" dur="500"/>
                                        <p:tgtEl>
                                          <p:spTgt spid="11880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nodeType="clickEffect">
                                  <p:stCondLst>
                                    <p:cond delay="0"/>
                                  </p:stCondLst>
                                  <p:childTnLst>
                                    <p:set>
                                      <p:cBhvr>
                                        <p:cTn id="33" dur="1" fill="hold">
                                          <p:stCondLst>
                                            <p:cond delay="0"/>
                                          </p:stCondLst>
                                        </p:cTn>
                                        <p:tgtEl>
                                          <p:spTgt spid="118804"/>
                                        </p:tgtEl>
                                        <p:attrNameLst>
                                          <p:attrName>style.visibility</p:attrName>
                                        </p:attrNameLst>
                                      </p:cBhvr>
                                      <p:to>
                                        <p:strVal val="visible"/>
                                      </p:to>
                                    </p:set>
                                    <p:animEffect transition="in" filter="barn(outHorizontal)">
                                      <p:cBhvr>
                                        <p:cTn id="34" dur="500"/>
                                        <p:tgtEl>
                                          <p:spTgt spid="118804"/>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118807"/>
                                        </p:tgtEl>
                                        <p:attrNameLst>
                                          <p:attrName>style.visibility</p:attrName>
                                        </p:attrNameLst>
                                      </p:cBhvr>
                                      <p:to>
                                        <p:strVal val="visible"/>
                                      </p:to>
                                    </p:set>
                                    <p:animEffect transition="in" filter="slide(fromBottom)">
                                      <p:cBhvr>
                                        <p:cTn id="39" dur="500"/>
                                        <p:tgtEl>
                                          <p:spTgt spid="118807"/>
                                        </p:tgtEl>
                                      </p:cBhvr>
                                    </p:animEffect>
                                  </p:childTnLst>
                                </p:cTn>
                              </p:par>
                            </p:childTnLst>
                          </p:cTn>
                        </p:par>
                      </p:childTnLst>
                    </p:cTn>
                  </p:par>
                  <p:par>
                    <p:cTn id="40" fill="hold">
                      <p:stCondLst>
                        <p:cond delay="indefinite"/>
                      </p:stCondLst>
                      <p:childTnLst>
                        <p:par>
                          <p:cTn id="41" fill="hold">
                            <p:stCondLst>
                              <p:cond delay="0"/>
                            </p:stCondLst>
                            <p:childTnLst>
                              <p:par>
                                <p:cTn id="42" presetID="19" presetClass="entr" presetSubtype="10" fill="hold" grpId="0" nodeType="clickEffect">
                                  <p:stCondLst>
                                    <p:cond delay="0"/>
                                  </p:stCondLst>
                                  <p:childTnLst>
                                    <p:set>
                                      <p:cBhvr>
                                        <p:cTn id="43" dur="1" fill="hold">
                                          <p:stCondLst>
                                            <p:cond delay="0"/>
                                          </p:stCondLst>
                                        </p:cTn>
                                        <p:tgtEl>
                                          <p:spTgt spid="118808"/>
                                        </p:tgtEl>
                                        <p:attrNameLst>
                                          <p:attrName>style.visibility</p:attrName>
                                        </p:attrNameLst>
                                      </p:cBhvr>
                                      <p:to>
                                        <p:strVal val="visible"/>
                                      </p:to>
                                    </p:set>
                                    <p:anim calcmode="lin" valueType="num">
                                      <p:cBhvr>
                                        <p:cTn id="44" dur="5000" fill="hold"/>
                                        <p:tgtEl>
                                          <p:spTgt spid="118808"/>
                                        </p:tgtEl>
                                        <p:attrNameLst>
                                          <p:attrName>ppt_w</p:attrName>
                                        </p:attrNameLst>
                                      </p:cBhvr>
                                      <p:tavLst>
                                        <p:tav tm="0" fmla="#ppt_w*sin(2.5*pi*$)">
                                          <p:val>
                                            <p:fltVal val="0"/>
                                          </p:val>
                                        </p:tav>
                                        <p:tav tm="100000">
                                          <p:val>
                                            <p:fltVal val="1"/>
                                          </p:val>
                                        </p:tav>
                                      </p:tavLst>
                                    </p:anim>
                                    <p:anim calcmode="lin" valueType="num">
                                      <p:cBhvr>
                                        <p:cTn id="45" dur="5000" fill="hold"/>
                                        <p:tgtEl>
                                          <p:spTgt spid="11880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1" grpId="0" autoUpdateAnimBg="0"/>
      <p:bldP spid="118807" grpId="0" autoUpdateAnimBg="0"/>
      <p:bldP spid="118808"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4" name="Object 6"/>
          <p:cNvGraphicFramePr>
            <a:graphicFrameLocks noChangeAspect="1"/>
          </p:cNvGraphicFramePr>
          <p:nvPr/>
        </p:nvGraphicFramePr>
        <p:xfrm>
          <a:off x="1635125" y="2089150"/>
          <a:ext cx="5873750" cy="1987550"/>
        </p:xfrm>
        <a:graphic>
          <a:graphicData uri="http://schemas.openxmlformats.org/presentationml/2006/ole">
            <mc:AlternateContent xmlns:mc="http://schemas.openxmlformats.org/markup-compatibility/2006">
              <mc:Choice xmlns:v="urn:schemas-microsoft-com:vml" Requires="v">
                <p:oleObj spid="_x0000_s119890" name="VISIO" r:id="rId3" imgW="5873040" imgH="1986840" progId="Visio.Drawing.11">
                  <p:embed/>
                </p:oleObj>
              </mc:Choice>
              <mc:Fallback>
                <p:oleObj name="VISIO" r:id="rId3" imgW="5873040" imgH="1986840" progId="Visio.Drawing.11">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25" y="2089150"/>
                        <a:ext cx="5873750"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815" name="Text Box 7"/>
          <p:cNvSpPr txBox="1">
            <a:spLocks noChangeArrowheads="1"/>
          </p:cNvSpPr>
          <p:nvPr/>
        </p:nvSpPr>
        <p:spPr bwMode="auto">
          <a:xfrm>
            <a:off x="3657600" y="266700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1</a:t>
            </a:r>
          </a:p>
        </p:txBody>
      </p:sp>
      <p:sp>
        <p:nvSpPr>
          <p:cNvPr id="119816" name="Text Box 8"/>
          <p:cNvSpPr txBox="1">
            <a:spLocks noChangeArrowheads="1"/>
          </p:cNvSpPr>
          <p:nvPr/>
        </p:nvSpPr>
        <p:spPr bwMode="auto">
          <a:xfrm>
            <a:off x="2514600" y="266700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0</a:t>
            </a:r>
          </a:p>
        </p:txBody>
      </p:sp>
      <p:sp>
        <p:nvSpPr>
          <p:cNvPr id="119817" name="Text Box 9"/>
          <p:cNvSpPr txBox="1">
            <a:spLocks noChangeArrowheads="1"/>
          </p:cNvSpPr>
          <p:nvPr/>
        </p:nvSpPr>
        <p:spPr bwMode="auto">
          <a:xfrm>
            <a:off x="4800600" y="2681288"/>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2</a:t>
            </a:r>
          </a:p>
        </p:txBody>
      </p:sp>
      <p:sp>
        <p:nvSpPr>
          <p:cNvPr id="119818" name="Text Box 10"/>
          <p:cNvSpPr txBox="1">
            <a:spLocks noChangeArrowheads="1"/>
          </p:cNvSpPr>
          <p:nvPr/>
        </p:nvSpPr>
        <p:spPr bwMode="auto">
          <a:xfrm>
            <a:off x="5943600" y="266700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3</a:t>
            </a:r>
          </a:p>
        </p:txBody>
      </p:sp>
      <p:sp>
        <p:nvSpPr>
          <p:cNvPr id="119819" name="Text Box 11"/>
          <p:cNvSpPr txBox="1">
            <a:spLocks noChangeArrowheads="1"/>
          </p:cNvSpPr>
          <p:nvPr/>
        </p:nvSpPr>
        <p:spPr bwMode="auto">
          <a:xfrm>
            <a:off x="7086600" y="266700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5</a:t>
            </a:r>
          </a:p>
        </p:txBody>
      </p:sp>
      <p:sp>
        <p:nvSpPr>
          <p:cNvPr id="119820" name="Text Box 12"/>
          <p:cNvSpPr txBox="1">
            <a:spLocks noChangeArrowheads="1"/>
          </p:cNvSpPr>
          <p:nvPr/>
        </p:nvSpPr>
        <p:spPr bwMode="auto">
          <a:xfrm>
            <a:off x="6553200" y="2528888"/>
            <a:ext cx="381000" cy="366712"/>
          </a:xfrm>
          <a:prstGeom prst="rect">
            <a:avLst/>
          </a:prstGeom>
          <a:noFill/>
          <a:ln w="9525">
            <a:noFill/>
            <a:miter lim="800000"/>
            <a:headEnd/>
            <a:tailEnd/>
          </a:ln>
          <a:effectLst/>
        </p:spPr>
        <p:txBody>
          <a:bodyPr>
            <a:spAutoFit/>
          </a:bodyPr>
          <a:lstStyle/>
          <a:p>
            <a:pPr algn="l"/>
            <a:r>
              <a:rPr lang="en-US" altLang="zh-CN" sz="1800">
                <a:sym typeface="Symbol" pitchFamily="18" charset="2"/>
              </a:rPr>
              <a:t></a:t>
            </a:r>
            <a:endParaRPr lang="en-US" altLang="zh-CN" sz="1800" baseline="-25000"/>
          </a:p>
        </p:txBody>
      </p:sp>
      <p:sp>
        <p:nvSpPr>
          <p:cNvPr id="119821" name="Text Box 13"/>
          <p:cNvSpPr txBox="1">
            <a:spLocks noChangeArrowheads="1"/>
          </p:cNvSpPr>
          <p:nvPr/>
        </p:nvSpPr>
        <p:spPr bwMode="auto">
          <a:xfrm>
            <a:off x="2895600" y="2528888"/>
            <a:ext cx="838200" cy="366712"/>
          </a:xfrm>
          <a:prstGeom prst="rect">
            <a:avLst/>
          </a:prstGeom>
          <a:noFill/>
          <a:ln w="9525">
            <a:noFill/>
            <a:miter lim="800000"/>
            <a:headEnd/>
            <a:tailEnd/>
          </a:ln>
          <a:effectLst/>
        </p:spPr>
        <p:txBody>
          <a:bodyPr>
            <a:spAutoFit/>
          </a:bodyPr>
          <a:lstStyle/>
          <a:p>
            <a:pPr algn="l"/>
            <a:r>
              <a:rPr lang="en-US" altLang="zh-CN" sz="1800">
                <a:sym typeface="Symbol" pitchFamily="18" charset="2"/>
              </a:rPr>
              <a:t> </a:t>
            </a:r>
            <a:r>
              <a:rPr lang="en-US" altLang="zh-CN" sz="1800">
                <a:ea typeface="华文行楷" pitchFamily="2" charset="-122"/>
                <a:sym typeface="Symbol" pitchFamily="18" charset="2"/>
              </a:rPr>
              <a:t>,</a:t>
            </a:r>
            <a:r>
              <a:rPr lang="en-US" altLang="zh-CN" sz="1800">
                <a:sym typeface="Symbol" pitchFamily="18" charset="2"/>
              </a:rPr>
              <a:t>+,</a:t>
            </a:r>
            <a:r>
              <a:rPr lang="en-US" altLang="zh-CN" sz="1800">
                <a:cs typeface="Times New Roman" pitchFamily="18" charset="0"/>
                <a:sym typeface="Symbol" pitchFamily="18" charset="2"/>
              </a:rPr>
              <a:t>–</a:t>
            </a:r>
            <a:endParaRPr lang="en-US" altLang="zh-CN" sz="1800" baseline="-25000"/>
          </a:p>
        </p:txBody>
      </p:sp>
      <p:sp>
        <p:nvSpPr>
          <p:cNvPr id="119822" name="Text Box 14"/>
          <p:cNvSpPr txBox="1">
            <a:spLocks noChangeArrowheads="1"/>
          </p:cNvSpPr>
          <p:nvPr/>
        </p:nvSpPr>
        <p:spPr bwMode="auto">
          <a:xfrm>
            <a:off x="4800600" y="358140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4</a:t>
            </a:r>
          </a:p>
        </p:txBody>
      </p:sp>
      <p:sp>
        <p:nvSpPr>
          <p:cNvPr id="119823" name="Text Box 15"/>
          <p:cNvSpPr txBox="1">
            <a:spLocks noChangeArrowheads="1"/>
          </p:cNvSpPr>
          <p:nvPr/>
        </p:nvSpPr>
        <p:spPr bwMode="auto">
          <a:xfrm>
            <a:off x="1752600" y="6172200"/>
            <a:ext cx="304800" cy="346075"/>
          </a:xfrm>
          <a:prstGeom prst="rect">
            <a:avLst/>
          </a:prstGeom>
          <a:noFill/>
          <a:ln w="9525">
            <a:solidFill>
              <a:schemeClr val="bg1"/>
            </a:solidFill>
            <a:miter lim="800000"/>
            <a:headEnd/>
            <a:tailEnd/>
          </a:ln>
          <a:effectLst/>
        </p:spPr>
        <p:txBody>
          <a:bodyPr>
            <a:spAutoFit/>
          </a:bodyPr>
          <a:lstStyle/>
          <a:p>
            <a:pPr algn="l"/>
            <a:r>
              <a:rPr lang="en-US" altLang="zh-CN" sz="1600" i="0">
                <a:sym typeface="Symbol" pitchFamily="18" charset="2"/>
              </a:rPr>
              <a:t></a:t>
            </a:r>
            <a:endParaRPr lang="en-US" altLang="zh-CN" sz="1600"/>
          </a:p>
        </p:txBody>
      </p:sp>
      <p:sp>
        <p:nvSpPr>
          <p:cNvPr id="119824" name="Line 16"/>
          <p:cNvSpPr>
            <a:spLocks noChangeShapeType="1"/>
          </p:cNvSpPr>
          <p:nvPr/>
        </p:nvSpPr>
        <p:spPr bwMode="auto">
          <a:xfrm>
            <a:off x="1600200" y="4714875"/>
            <a:ext cx="4800600" cy="0"/>
          </a:xfrm>
          <a:prstGeom prst="line">
            <a:avLst/>
          </a:prstGeom>
          <a:noFill/>
          <a:ln w="9525">
            <a:solidFill>
              <a:srgbClr val="800080"/>
            </a:solidFill>
            <a:miter lim="800000"/>
            <a:headEnd/>
            <a:tailEnd/>
          </a:ln>
          <a:effectLst/>
        </p:spPr>
        <p:txBody>
          <a:bodyPr wrap="none"/>
          <a:lstStyle/>
          <a:p>
            <a:endParaRPr lang="zh-CN" altLang="en-US"/>
          </a:p>
        </p:txBody>
      </p:sp>
      <p:sp>
        <p:nvSpPr>
          <p:cNvPr id="119825" name="Line 17"/>
          <p:cNvSpPr>
            <a:spLocks noChangeShapeType="1"/>
          </p:cNvSpPr>
          <p:nvPr/>
        </p:nvSpPr>
        <p:spPr bwMode="auto">
          <a:xfrm>
            <a:off x="1600200" y="4791075"/>
            <a:ext cx="4800600" cy="0"/>
          </a:xfrm>
          <a:prstGeom prst="line">
            <a:avLst/>
          </a:prstGeom>
          <a:noFill/>
          <a:ln w="9525">
            <a:solidFill>
              <a:srgbClr val="800080"/>
            </a:solidFill>
            <a:miter lim="800000"/>
            <a:headEnd/>
            <a:tailEnd/>
          </a:ln>
          <a:effectLst/>
        </p:spPr>
        <p:txBody>
          <a:bodyPr wrap="none"/>
          <a:lstStyle/>
          <a:p>
            <a:endParaRPr lang="zh-CN" altLang="en-US"/>
          </a:p>
        </p:txBody>
      </p:sp>
      <p:sp>
        <p:nvSpPr>
          <p:cNvPr id="119826" name="Line 18"/>
          <p:cNvSpPr>
            <a:spLocks noChangeShapeType="1"/>
          </p:cNvSpPr>
          <p:nvPr/>
        </p:nvSpPr>
        <p:spPr bwMode="auto">
          <a:xfrm>
            <a:off x="2362200" y="4343400"/>
            <a:ext cx="0" cy="371475"/>
          </a:xfrm>
          <a:prstGeom prst="line">
            <a:avLst/>
          </a:prstGeom>
          <a:noFill/>
          <a:ln w="9525">
            <a:solidFill>
              <a:srgbClr val="800080"/>
            </a:solidFill>
            <a:miter lim="800000"/>
            <a:headEnd/>
            <a:tailEnd/>
          </a:ln>
          <a:effectLst/>
        </p:spPr>
        <p:txBody>
          <a:bodyPr wrap="none"/>
          <a:lstStyle/>
          <a:p>
            <a:endParaRPr lang="zh-CN" altLang="en-US"/>
          </a:p>
        </p:txBody>
      </p:sp>
      <p:sp>
        <p:nvSpPr>
          <p:cNvPr id="119827" name="Line 19"/>
          <p:cNvSpPr>
            <a:spLocks noChangeShapeType="1"/>
          </p:cNvSpPr>
          <p:nvPr/>
        </p:nvSpPr>
        <p:spPr bwMode="auto">
          <a:xfrm>
            <a:off x="2362200" y="4791075"/>
            <a:ext cx="0" cy="1762125"/>
          </a:xfrm>
          <a:prstGeom prst="line">
            <a:avLst/>
          </a:prstGeom>
          <a:noFill/>
          <a:ln w="9525">
            <a:solidFill>
              <a:srgbClr val="800080"/>
            </a:solidFill>
            <a:miter lim="800000"/>
            <a:headEnd/>
            <a:tailEnd/>
          </a:ln>
          <a:effectLst/>
        </p:spPr>
        <p:txBody>
          <a:bodyPr wrap="none"/>
          <a:lstStyle/>
          <a:p>
            <a:endParaRPr lang="zh-CN" altLang="en-US"/>
          </a:p>
        </p:txBody>
      </p:sp>
      <p:sp>
        <p:nvSpPr>
          <p:cNvPr id="119828" name="Line 20"/>
          <p:cNvSpPr>
            <a:spLocks noChangeShapeType="1"/>
          </p:cNvSpPr>
          <p:nvPr/>
        </p:nvSpPr>
        <p:spPr bwMode="auto">
          <a:xfrm>
            <a:off x="2438400" y="4343400"/>
            <a:ext cx="0" cy="371475"/>
          </a:xfrm>
          <a:prstGeom prst="line">
            <a:avLst/>
          </a:prstGeom>
          <a:noFill/>
          <a:ln w="9525">
            <a:solidFill>
              <a:srgbClr val="800080"/>
            </a:solidFill>
            <a:miter lim="800000"/>
            <a:headEnd/>
            <a:tailEnd/>
          </a:ln>
          <a:effectLst/>
        </p:spPr>
        <p:txBody>
          <a:bodyPr wrap="none"/>
          <a:lstStyle/>
          <a:p>
            <a:endParaRPr lang="zh-CN" altLang="en-US"/>
          </a:p>
        </p:txBody>
      </p:sp>
      <p:sp>
        <p:nvSpPr>
          <p:cNvPr id="119829" name="Line 21"/>
          <p:cNvSpPr>
            <a:spLocks noChangeShapeType="1"/>
          </p:cNvSpPr>
          <p:nvPr/>
        </p:nvSpPr>
        <p:spPr bwMode="auto">
          <a:xfrm>
            <a:off x="2438400" y="4791075"/>
            <a:ext cx="0" cy="1762125"/>
          </a:xfrm>
          <a:prstGeom prst="line">
            <a:avLst/>
          </a:prstGeom>
          <a:noFill/>
          <a:ln w="9525">
            <a:solidFill>
              <a:srgbClr val="800080"/>
            </a:solidFill>
            <a:miter lim="800000"/>
            <a:headEnd/>
            <a:tailEnd/>
          </a:ln>
          <a:effectLst/>
        </p:spPr>
        <p:txBody>
          <a:bodyPr wrap="none"/>
          <a:lstStyle/>
          <a:p>
            <a:endParaRPr lang="zh-CN" altLang="en-US"/>
          </a:p>
        </p:txBody>
      </p:sp>
      <p:sp>
        <p:nvSpPr>
          <p:cNvPr id="119830" name="Line 22"/>
          <p:cNvSpPr>
            <a:spLocks noChangeShapeType="1"/>
          </p:cNvSpPr>
          <p:nvPr/>
        </p:nvSpPr>
        <p:spPr bwMode="auto">
          <a:xfrm>
            <a:off x="3276600" y="4343400"/>
            <a:ext cx="0" cy="371475"/>
          </a:xfrm>
          <a:prstGeom prst="line">
            <a:avLst/>
          </a:prstGeom>
          <a:noFill/>
          <a:ln w="9525">
            <a:solidFill>
              <a:srgbClr val="800080"/>
            </a:solidFill>
            <a:miter lim="800000"/>
            <a:headEnd/>
            <a:tailEnd/>
          </a:ln>
          <a:effectLst/>
        </p:spPr>
        <p:txBody>
          <a:bodyPr wrap="none"/>
          <a:lstStyle/>
          <a:p>
            <a:endParaRPr lang="zh-CN" altLang="en-US"/>
          </a:p>
        </p:txBody>
      </p:sp>
      <p:sp>
        <p:nvSpPr>
          <p:cNvPr id="119831" name="Line 23"/>
          <p:cNvSpPr>
            <a:spLocks noChangeShapeType="1"/>
          </p:cNvSpPr>
          <p:nvPr/>
        </p:nvSpPr>
        <p:spPr bwMode="auto">
          <a:xfrm>
            <a:off x="3276600" y="4791075"/>
            <a:ext cx="0" cy="1762125"/>
          </a:xfrm>
          <a:prstGeom prst="line">
            <a:avLst/>
          </a:prstGeom>
          <a:noFill/>
          <a:ln w="9525">
            <a:solidFill>
              <a:srgbClr val="800080"/>
            </a:solidFill>
            <a:miter lim="800000"/>
            <a:headEnd/>
            <a:tailEnd/>
          </a:ln>
          <a:effectLst/>
        </p:spPr>
        <p:txBody>
          <a:bodyPr wrap="none"/>
          <a:lstStyle/>
          <a:p>
            <a:endParaRPr lang="zh-CN" altLang="en-US"/>
          </a:p>
        </p:txBody>
      </p:sp>
      <p:sp>
        <p:nvSpPr>
          <p:cNvPr id="119832" name="Line 24"/>
          <p:cNvSpPr>
            <a:spLocks noChangeShapeType="1"/>
          </p:cNvSpPr>
          <p:nvPr/>
        </p:nvSpPr>
        <p:spPr bwMode="auto">
          <a:xfrm>
            <a:off x="1676400" y="5029200"/>
            <a:ext cx="304800" cy="0"/>
          </a:xfrm>
          <a:prstGeom prst="line">
            <a:avLst/>
          </a:prstGeom>
          <a:noFill/>
          <a:ln w="9525">
            <a:solidFill>
              <a:srgbClr val="800080"/>
            </a:solidFill>
            <a:miter lim="800000"/>
            <a:headEnd/>
            <a:tailEnd type="triangle" w="med" len="med"/>
          </a:ln>
          <a:effectLst/>
        </p:spPr>
        <p:txBody>
          <a:bodyPr wrap="none"/>
          <a:lstStyle/>
          <a:p>
            <a:endParaRPr lang="zh-CN" altLang="en-US"/>
          </a:p>
        </p:txBody>
      </p:sp>
      <p:sp>
        <p:nvSpPr>
          <p:cNvPr id="119833" name="Text Box 25"/>
          <p:cNvSpPr txBox="1">
            <a:spLocks noChangeArrowheads="1"/>
          </p:cNvSpPr>
          <p:nvPr/>
        </p:nvSpPr>
        <p:spPr bwMode="auto">
          <a:xfrm>
            <a:off x="2514600" y="4800600"/>
            <a:ext cx="685800" cy="346075"/>
          </a:xfrm>
          <a:prstGeom prst="rect">
            <a:avLst/>
          </a:prstGeom>
          <a:noFill/>
          <a:ln w="9525">
            <a:solidFill>
              <a:schemeClr val="bg1"/>
            </a:solidFill>
            <a:miter lim="800000"/>
            <a:headEnd/>
            <a:tailEnd/>
          </a:ln>
          <a:effectLst/>
        </p:spPr>
        <p:txBody>
          <a:bodyPr>
            <a:spAutoFit/>
          </a:bodyPr>
          <a:lstStyle/>
          <a:p>
            <a:pPr algn="l"/>
            <a:r>
              <a:rPr lang="en-US" altLang="zh-CN" sz="1600"/>
              <a:t>{ q</a:t>
            </a:r>
            <a:r>
              <a:rPr lang="en-US" altLang="zh-CN" sz="1600" baseline="-25000"/>
              <a:t>1 </a:t>
            </a:r>
            <a:r>
              <a:rPr lang="en-US" altLang="zh-CN" sz="1600"/>
              <a:t>}</a:t>
            </a:r>
          </a:p>
        </p:txBody>
      </p:sp>
      <p:sp>
        <p:nvSpPr>
          <p:cNvPr id="119834" name="Text Box 26"/>
          <p:cNvSpPr txBox="1">
            <a:spLocks noChangeArrowheads="1"/>
          </p:cNvSpPr>
          <p:nvPr/>
        </p:nvSpPr>
        <p:spPr bwMode="auto">
          <a:xfrm>
            <a:off x="2590800" y="5064125"/>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35" name="Rectangle 27"/>
          <p:cNvSpPr>
            <a:spLocks noChangeArrowheads="1"/>
          </p:cNvSpPr>
          <p:nvPr/>
        </p:nvSpPr>
        <p:spPr bwMode="auto">
          <a:xfrm>
            <a:off x="2590800" y="4357688"/>
            <a:ext cx="363538" cy="366712"/>
          </a:xfrm>
          <a:prstGeom prst="rect">
            <a:avLst/>
          </a:prstGeom>
          <a:noFill/>
          <a:ln w="9525">
            <a:noFill/>
            <a:miter lim="800000"/>
            <a:headEnd/>
            <a:tailEnd/>
          </a:ln>
          <a:effectLst/>
        </p:spPr>
        <p:txBody>
          <a:bodyPr>
            <a:spAutoFit/>
          </a:bodyPr>
          <a:lstStyle/>
          <a:p>
            <a:pPr algn="l"/>
            <a:r>
              <a:rPr lang="en-US" altLang="zh-CN" sz="1800">
                <a:ea typeface="华文行楷" pitchFamily="2" charset="-122"/>
                <a:sym typeface="Symbol" pitchFamily="18" charset="2"/>
              </a:rPr>
              <a:t></a:t>
            </a:r>
          </a:p>
        </p:txBody>
      </p:sp>
      <p:sp>
        <p:nvSpPr>
          <p:cNvPr id="119836" name="Rectangle 28"/>
          <p:cNvSpPr>
            <a:spLocks noChangeArrowheads="1"/>
          </p:cNvSpPr>
          <p:nvPr/>
        </p:nvSpPr>
        <p:spPr bwMode="auto">
          <a:xfrm>
            <a:off x="3581400" y="4343400"/>
            <a:ext cx="533400" cy="336550"/>
          </a:xfrm>
          <a:prstGeom prst="rect">
            <a:avLst/>
          </a:prstGeom>
          <a:noFill/>
          <a:ln w="9525">
            <a:noFill/>
            <a:miter lim="800000"/>
            <a:headEnd/>
            <a:tailEnd/>
          </a:ln>
          <a:effectLst/>
        </p:spPr>
        <p:txBody>
          <a:bodyPr>
            <a:spAutoFit/>
          </a:bodyPr>
          <a:lstStyle/>
          <a:p>
            <a:pPr algn="l"/>
            <a:r>
              <a:rPr lang="en-US" altLang="zh-CN" sz="1600">
                <a:ea typeface="华文行楷" pitchFamily="2" charset="-122"/>
                <a:sym typeface="Symbol" pitchFamily="18" charset="2"/>
              </a:rPr>
              <a:t>+,</a:t>
            </a:r>
            <a:r>
              <a:rPr lang="en-US" altLang="zh-CN" sz="1600">
                <a:cs typeface="Times New Roman" pitchFamily="18" charset="0"/>
                <a:sym typeface="Symbol" pitchFamily="18" charset="2"/>
              </a:rPr>
              <a:t>–</a:t>
            </a:r>
            <a:endParaRPr lang="en-US" altLang="zh-CN" sz="1600">
              <a:ea typeface="华文行楷" pitchFamily="2" charset="-122"/>
              <a:sym typeface="Symbol" pitchFamily="18" charset="2"/>
            </a:endParaRPr>
          </a:p>
        </p:txBody>
      </p:sp>
      <p:sp>
        <p:nvSpPr>
          <p:cNvPr id="119837" name="Line 29"/>
          <p:cNvSpPr>
            <a:spLocks noChangeShapeType="1"/>
          </p:cNvSpPr>
          <p:nvPr/>
        </p:nvSpPr>
        <p:spPr bwMode="auto">
          <a:xfrm>
            <a:off x="4267200" y="4343400"/>
            <a:ext cx="0" cy="371475"/>
          </a:xfrm>
          <a:prstGeom prst="line">
            <a:avLst/>
          </a:prstGeom>
          <a:noFill/>
          <a:ln w="9525">
            <a:solidFill>
              <a:srgbClr val="800080"/>
            </a:solidFill>
            <a:miter lim="800000"/>
            <a:headEnd/>
            <a:tailEnd/>
          </a:ln>
          <a:effectLst/>
        </p:spPr>
        <p:txBody>
          <a:bodyPr wrap="none"/>
          <a:lstStyle/>
          <a:p>
            <a:endParaRPr lang="zh-CN" altLang="en-US"/>
          </a:p>
        </p:txBody>
      </p:sp>
      <p:sp>
        <p:nvSpPr>
          <p:cNvPr id="119838" name="Line 30"/>
          <p:cNvSpPr>
            <a:spLocks noChangeShapeType="1"/>
          </p:cNvSpPr>
          <p:nvPr/>
        </p:nvSpPr>
        <p:spPr bwMode="auto">
          <a:xfrm>
            <a:off x="4267200" y="4791075"/>
            <a:ext cx="0" cy="1762125"/>
          </a:xfrm>
          <a:prstGeom prst="line">
            <a:avLst/>
          </a:prstGeom>
          <a:noFill/>
          <a:ln w="9525">
            <a:solidFill>
              <a:srgbClr val="800080"/>
            </a:solidFill>
            <a:miter lim="800000"/>
            <a:headEnd/>
            <a:tailEnd/>
          </a:ln>
          <a:effectLst/>
        </p:spPr>
        <p:txBody>
          <a:bodyPr wrap="none"/>
          <a:lstStyle/>
          <a:p>
            <a:endParaRPr lang="zh-CN" altLang="en-US"/>
          </a:p>
        </p:txBody>
      </p:sp>
      <p:sp>
        <p:nvSpPr>
          <p:cNvPr id="119839" name="Rectangle 31"/>
          <p:cNvSpPr>
            <a:spLocks noChangeArrowheads="1"/>
          </p:cNvSpPr>
          <p:nvPr/>
        </p:nvSpPr>
        <p:spPr bwMode="auto">
          <a:xfrm>
            <a:off x="4648200" y="4357688"/>
            <a:ext cx="304800" cy="366712"/>
          </a:xfrm>
          <a:prstGeom prst="rect">
            <a:avLst/>
          </a:prstGeom>
          <a:noFill/>
          <a:ln w="9525">
            <a:noFill/>
            <a:miter lim="800000"/>
            <a:headEnd/>
            <a:tailEnd/>
          </a:ln>
          <a:effectLst/>
        </p:spPr>
        <p:txBody>
          <a:bodyPr>
            <a:spAutoFit/>
          </a:bodyPr>
          <a:lstStyle/>
          <a:p>
            <a:pPr algn="l"/>
            <a:r>
              <a:rPr lang="en-US" altLang="zh-CN" sz="1800">
                <a:ea typeface="华文行楷" pitchFamily="2" charset="-122"/>
                <a:sym typeface="Symbol" pitchFamily="18" charset="2"/>
              </a:rPr>
              <a:t>.</a:t>
            </a:r>
          </a:p>
        </p:txBody>
      </p:sp>
      <p:sp>
        <p:nvSpPr>
          <p:cNvPr id="119840" name="Line 32"/>
          <p:cNvSpPr>
            <a:spLocks noChangeShapeType="1"/>
          </p:cNvSpPr>
          <p:nvPr/>
        </p:nvSpPr>
        <p:spPr bwMode="auto">
          <a:xfrm>
            <a:off x="5181600" y="4352925"/>
            <a:ext cx="0" cy="371475"/>
          </a:xfrm>
          <a:prstGeom prst="line">
            <a:avLst/>
          </a:prstGeom>
          <a:noFill/>
          <a:ln w="9525">
            <a:solidFill>
              <a:srgbClr val="800080"/>
            </a:solidFill>
            <a:miter lim="800000"/>
            <a:headEnd/>
            <a:tailEnd/>
          </a:ln>
          <a:effectLst/>
        </p:spPr>
        <p:txBody>
          <a:bodyPr wrap="none"/>
          <a:lstStyle/>
          <a:p>
            <a:endParaRPr lang="zh-CN" altLang="en-US"/>
          </a:p>
        </p:txBody>
      </p:sp>
      <p:sp>
        <p:nvSpPr>
          <p:cNvPr id="119841" name="Line 33"/>
          <p:cNvSpPr>
            <a:spLocks noChangeShapeType="1"/>
          </p:cNvSpPr>
          <p:nvPr/>
        </p:nvSpPr>
        <p:spPr bwMode="auto">
          <a:xfrm>
            <a:off x="5181600" y="4800600"/>
            <a:ext cx="0" cy="1752600"/>
          </a:xfrm>
          <a:prstGeom prst="line">
            <a:avLst/>
          </a:prstGeom>
          <a:noFill/>
          <a:ln w="9525">
            <a:solidFill>
              <a:srgbClr val="800080"/>
            </a:solidFill>
            <a:miter lim="800000"/>
            <a:headEnd/>
            <a:tailEnd/>
          </a:ln>
          <a:effectLst/>
        </p:spPr>
        <p:txBody>
          <a:bodyPr wrap="none"/>
          <a:lstStyle/>
          <a:p>
            <a:endParaRPr lang="zh-CN" altLang="en-US"/>
          </a:p>
        </p:txBody>
      </p:sp>
      <p:sp>
        <p:nvSpPr>
          <p:cNvPr id="119842" name="Rectangle 34"/>
          <p:cNvSpPr>
            <a:spLocks noChangeArrowheads="1"/>
          </p:cNvSpPr>
          <p:nvPr/>
        </p:nvSpPr>
        <p:spPr bwMode="auto">
          <a:xfrm>
            <a:off x="5410200" y="4357688"/>
            <a:ext cx="990600" cy="336550"/>
          </a:xfrm>
          <a:prstGeom prst="rect">
            <a:avLst/>
          </a:prstGeom>
          <a:noFill/>
          <a:ln w="9525">
            <a:noFill/>
            <a:miter lim="800000"/>
            <a:headEnd/>
            <a:tailEnd/>
          </a:ln>
          <a:effectLst/>
        </p:spPr>
        <p:txBody>
          <a:bodyPr>
            <a:spAutoFit/>
          </a:bodyPr>
          <a:lstStyle/>
          <a:p>
            <a:pPr algn="l"/>
            <a:r>
              <a:rPr lang="en-US" altLang="zh-CN" sz="1600">
                <a:ea typeface="华文行楷" pitchFamily="2" charset="-122"/>
                <a:sym typeface="Symbol" pitchFamily="18" charset="2"/>
              </a:rPr>
              <a:t>0,1, … ,9</a:t>
            </a:r>
          </a:p>
        </p:txBody>
      </p:sp>
      <p:sp>
        <p:nvSpPr>
          <p:cNvPr id="119843" name="Text Box 35"/>
          <p:cNvSpPr txBox="1">
            <a:spLocks noChangeArrowheads="1"/>
          </p:cNvSpPr>
          <p:nvPr/>
        </p:nvSpPr>
        <p:spPr bwMode="auto">
          <a:xfrm>
            <a:off x="1981200" y="480060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0</a:t>
            </a:r>
          </a:p>
        </p:txBody>
      </p:sp>
      <p:sp>
        <p:nvSpPr>
          <p:cNvPr id="119844" name="Text Box 36"/>
          <p:cNvSpPr txBox="1">
            <a:spLocks noChangeArrowheads="1"/>
          </p:cNvSpPr>
          <p:nvPr/>
        </p:nvSpPr>
        <p:spPr bwMode="auto">
          <a:xfrm>
            <a:off x="1981200" y="50736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1</a:t>
            </a:r>
          </a:p>
        </p:txBody>
      </p:sp>
      <p:sp>
        <p:nvSpPr>
          <p:cNvPr id="119845" name="Text Box 37"/>
          <p:cNvSpPr txBox="1">
            <a:spLocks noChangeArrowheads="1"/>
          </p:cNvSpPr>
          <p:nvPr/>
        </p:nvSpPr>
        <p:spPr bwMode="auto">
          <a:xfrm>
            <a:off x="1981200" y="533400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2</a:t>
            </a:r>
          </a:p>
        </p:txBody>
      </p:sp>
      <p:sp>
        <p:nvSpPr>
          <p:cNvPr id="119846" name="Text Box 38"/>
          <p:cNvSpPr txBox="1">
            <a:spLocks noChangeArrowheads="1"/>
          </p:cNvSpPr>
          <p:nvPr/>
        </p:nvSpPr>
        <p:spPr bwMode="auto">
          <a:xfrm>
            <a:off x="1981200" y="56070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3</a:t>
            </a:r>
          </a:p>
        </p:txBody>
      </p:sp>
      <p:sp>
        <p:nvSpPr>
          <p:cNvPr id="119847" name="Text Box 39"/>
          <p:cNvSpPr txBox="1">
            <a:spLocks noChangeArrowheads="1"/>
          </p:cNvSpPr>
          <p:nvPr/>
        </p:nvSpPr>
        <p:spPr bwMode="auto">
          <a:xfrm>
            <a:off x="1981200" y="5881688"/>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4</a:t>
            </a:r>
          </a:p>
        </p:txBody>
      </p:sp>
      <p:sp>
        <p:nvSpPr>
          <p:cNvPr id="119848" name="Text Box 40"/>
          <p:cNvSpPr txBox="1">
            <a:spLocks noChangeArrowheads="1"/>
          </p:cNvSpPr>
          <p:nvPr/>
        </p:nvSpPr>
        <p:spPr bwMode="auto">
          <a:xfrm>
            <a:off x="1981200" y="61404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5</a:t>
            </a:r>
          </a:p>
        </p:txBody>
      </p:sp>
      <p:sp>
        <p:nvSpPr>
          <p:cNvPr id="119849" name="Text Box 41"/>
          <p:cNvSpPr txBox="1">
            <a:spLocks noChangeArrowheads="1"/>
          </p:cNvSpPr>
          <p:nvPr/>
        </p:nvSpPr>
        <p:spPr bwMode="auto">
          <a:xfrm>
            <a:off x="3429000" y="4800600"/>
            <a:ext cx="685800" cy="346075"/>
          </a:xfrm>
          <a:prstGeom prst="rect">
            <a:avLst/>
          </a:prstGeom>
          <a:noFill/>
          <a:ln w="9525">
            <a:solidFill>
              <a:schemeClr val="bg1"/>
            </a:solidFill>
            <a:miter lim="800000"/>
            <a:headEnd/>
            <a:tailEnd/>
          </a:ln>
          <a:effectLst/>
        </p:spPr>
        <p:txBody>
          <a:bodyPr>
            <a:spAutoFit/>
          </a:bodyPr>
          <a:lstStyle/>
          <a:p>
            <a:pPr algn="l"/>
            <a:r>
              <a:rPr lang="en-US" altLang="zh-CN" sz="1600"/>
              <a:t>{ q</a:t>
            </a:r>
            <a:r>
              <a:rPr lang="en-US" altLang="zh-CN" sz="1600" baseline="-25000"/>
              <a:t>1 </a:t>
            </a:r>
            <a:r>
              <a:rPr lang="en-US" altLang="zh-CN" sz="1600"/>
              <a:t>}</a:t>
            </a:r>
          </a:p>
        </p:txBody>
      </p:sp>
      <p:sp>
        <p:nvSpPr>
          <p:cNvPr id="119850" name="Text Box 42"/>
          <p:cNvSpPr txBox="1">
            <a:spLocks noChangeArrowheads="1"/>
          </p:cNvSpPr>
          <p:nvPr/>
        </p:nvSpPr>
        <p:spPr bwMode="auto">
          <a:xfrm>
            <a:off x="3581400" y="5064125"/>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51" name="Text Box 43"/>
          <p:cNvSpPr txBox="1">
            <a:spLocks noChangeArrowheads="1"/>
          </p:cNvSpPr>
          <p:nvPr/>
        </p:nvSpPr>
        <p:spPr bwMode="auto">
          <a:xfrm>
            <a:off x="2590800" y="5368925"/>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52" name="Text Box 44"/>
          <p:cNvSpPr txBox="1">
            <a:spLocks noChangeArrowheads="1"/>
          </p:cNvSpPr>
          <p:nvPr/>
        </p:nvSpPr>
        <p:spPr bwMode="auto">
          <a:xfrm>
            <a:off x="3581400" y="5368925"/>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53" name="Text Box 45"/>
          <p:cNvSpPr txBox="1">
            <a:spLocks noChangeArrowheads="1"/>
          </p:cNvSpPr>
          <p:nvPr/>
        </p:nvSpPr>
        <p:spPr bwMode="auto">
          <a:xfrm>
            <a:off x="3581400" y="5673725"/>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54" name="Text Box 46"/>
          <p:cNvSpPr txBox="1">
            <a:spLocks noChangeArrowheads="1"/>
          </p:cNvSpPr>
          <p:nvPr/>
        </p:nvSpPr>
        <p:spPr bwMode="auto">
          <a:xfrm>
            <a:off x="2590800" y="5902325"/>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55" name="Text Box 47"/>
          <p:cNvSpPr txBox="1">
            <a:spLocks noChangeArrowheads="1"/>
          </p:cNvSpPr>
          <p:nvPr/>
        </p:nvSpPr>
        <p:spPr bwMode="auto">
          <a:xfrm>
            <a:off x="3581400" y="5943600"/>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56" name="Text Box 48"/>
          <p:cNvSpPr txBox="1">
            <a:spLocks noChangeArrowheads="1"/>
          </p:cNvSpPr>
          <p:nvPr/>
        </p:nvSpPr>
        <p:spPr bwMode="auto">
          <a:xfrm>
            <a:off x="2590800" y="6172200"/>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57" name="Text Box 49"/>
          <p:cNvSpPr txBox="1">
            <a:spLocks noChangeArrowheads="1"/>
          </p:cNvSpPr>
          <p:nvPr/>
        </p:nvSpPr>
        <p:spPr bwMode="auto">
          <a:xfrm>
            <a:off x="3581400" y="6172200"/>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58" name="Text Box 50"/>
          <p:cNvSpPr txBox="1">
            <a:spLocks noChangeArrowheads="1"/>
          </p:cNvSpPr>
          <p:nvPr/>
        </p:nvSpPr>
        <p:spPr bwMode="auto">
          <a:xfrm>
            <a:off x="4572000" y="4800600"/>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59" name="Text Box 51"/>
          <p:cNvSpPr txBox="1">
            <a:spLocks noChangeArrowheads="1"/>
          </p:cNvSpPr>
          <p:nvPr/>
        </p:nvSpPr>
        <p:spPr bwMode="auto">
          <a:xfrm>
            <a:off x="5562600" y="4800600"/>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60" name="Text Box 52"/>
          <p:cNvSpPr txBox="1">
            <a:spLocks noChangeArrowheads="1"/>
          </p:cNvSpPr>
          <p:nvPr/>
        </p:nvSpPr>
        <p:spPr bwMode="auto">
          <a:xfrm>
            <a:off x="4572000" y="5368925"/>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61" name="Text Box 53"/>
          <p:cNvSpPr txBox="1">
            <a:spLocks noChangeArrowheads="1"/>
          </p:cNvSpPr>
          <p:nvPr/>
        </p:nvSpPr>
        <p:spPr bwMode="auto">
          <a:xfrm>
            <a:off x="4572000" y="5673725"/>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62" name="Text Box 54"/>
          <p:cNvSpPr txBox="1">
            <a:spLocks noChangeArrowheads="1"/>
          </p:cNvSpPr>
          <p:nvPr/>
        </p:nvSpPr>
        <p:spPr bwMode="auto">
          <a:xfrm>
            <a:off x="4572000" y="6172200"/>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63" name="Text Box 55"/>
          <p:cNvSpPr txBox="1">
            <a:spLocks noChangeArrowheads="1"/>
          </p:cNvSpPr>
          <p:nvPr/>
        </p:nvSpPr>
        <p:spPr bwMode="auto">
          <a:xfrm>
            <a:off x="5562600" y="5943600"/>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64" name="Text Box 56"/>
          <p:cNvSpPr txBox="1">
            <a:spLocks noChangeArrowheads="1"/>
          </p:cNvSpPr>
          <p:nvPr/>
        </p:nvSpPr>
        <p:spPr bwMode="auto">
          <a:xfrm>
            <a:off x="5562600" y="6172200"/>
            <a:ext cx="533400" cy="346075"/>
          </a:xfrm>
          <a:prstGeom prst="rect">
            <a:avLst/>
          </a:prstGeom>
          <a:noFill/>
          <a:ln w="9525">
            <a:solidFill>
              <a:schemeClr val="bg1"/>
            </a:solidFill>
            <a:miter lim="800000"/>
            <a:headEnd/>
            <a:tailEnd/>
          </a:ln>
          <a:effectLst/>
        </p:spPr>
        <p:txBody>
          <a:bodyPr>
            <a:spAutoFit/>
          </a:bodyPr>
          <a:lstStyle/>
          <a:p>
            <a:pPr algn="l"/>
            <a:r>
              <a:rPr lang="en-US" altLang="zh-CN" sz="1600">
                <a:sym typeface="Symbol" pitchFamily="18" charset="2"/>
              </a:rPr>
              <a:t></a:t>
            </a:r>
            <a:endParaRPr lang="en-US" altLang="zh-CN" sz="1600" baseline="-25000"/>
          </a:p>
        </p:txBody>
      </p:sp>
      <p:sp>
        <p:nvSpPr>
          <p:cNvPr id="119865" name="Text Box 57"/>
          <p:cNvSpPr txBox="1">
            <a:spLocks noChangeArrowheads="1"/>
          </p:cNvSpPr>
          <p:nvPr/>
        </p:nvSpPr>
        <p:spPr bwMode="auto">
          <a:xfrm>
            <a:off x="4495800" y="5064125"/>
            <a:ext cx="609600" cy="346075"/>
          </a:xfrm>
          <a:prstGeom prst="rect">
            <a:avLst/>
          </a:prstGeom>
          <a:noFill/>
          <a:ln w="9525">
            <a:solidFill>
              <a:schemeClr val="bg1"/>
            </a:solidFill>
            <a:miter lim="800000"/>
            <a:headEnd/>
            <a:tailEnd/>
          </a:ln>
          <a:effectLst/>
        </p:spPr>
        <p:txBody>
          <a:bodyPr>
            <a:spAutoFit/>
          </a:bodyPr>
          <a:lstStyle/>
          <a:p>
            <a:pPr algn="l"/>
            <a:r>
              <a:rPr lang="en-US" altLang="zh-CN" sz="1600"/>
              <a:t>{ q</a:t>
            </a:r>
            <a:r>
              <a:rPr lang="en-US" altLang="zh-CN" sz="1600" baseline="-25000"/>
              <a:t>2 </a:t>
            </a:r>
            <a:r>
              <a:rPr lang="en-US" altLang="zh-CN" sz="1600"/>
              <a:t>}</a:t>
            </a:r>
          </a:p>
        </p:txBody>
      </p:sp>
      <p:sp>
        <p:nvSpPr>
          <p:cNvPr id="119866" name="Text Box 58"/>
          <p:cNvSpPr txBox="1">
            <a:spLocks noChangeArrowheads="1"/>
          </p:cNvSpPr>
          <p:nvPr/>
        </p:nvSpPr>
        <p:spPr bwMode="auto">
          <a:xfrm>
            <a:off x="5486400" y="5368925"/>
            <a:ext cx="685800" cy="346075"/>
          </a:xfrm>
          <a:prstGeom prst="rect">
            <a:avLst/>
          </a:prstGeom>
          <a:noFill/>
          <a:ln w="9525">
            <a:solidFill>
              <a:schemeClr val="bg1"/>
            </a:solidFill>
            <a:miter lim="800000"/>
            <a:headEnd/>
            <a:tailEnd/>
          </a:ln>
          <a:effectLst/>
        </p:spPr>
        <p:txBody>
          <a:bodyPr>
            <a:spAutoFit/>
          </a:bodyPr>
          <a:lstStyle/>
          <a:p>
            <a:pPr algn="l"/>
            <a:r>
              <a:rPr lang="en-US" altLang="zh-CN" sz="1600"/>
              <a:t>{ q</a:t>
            </a:r>
            <a:r>
              <a:rPr lang="en-US" altLang="zh-CN" sz="1600" baseline="-25000"/>
              <a:t>3 </a:t>
            </a:r>
            <a:r>
              <a:rPr lang="en-US" altLang="zh-CN" sz="1600"/>
              <a:t>}</a:t>
            </a:r>
          </a:p>
        </p:txBody>
      </p:sp>
      <p:sp>
        <p:nvSpPr>
          <p:cNvPr id="119867" name="Text Box 59"/>
          <p:cNvSpPr txBox="1">
            <a:spLocks noChangeArrowheads="1"/>
          </p:cNvSpPr>
          <p:nvPr/>
        </p:nvSpPr>
        <p:spPr bwMode="auto">
          <a:xfrm>
            <a:off x="5486400" y="5673725"/>
            <a:ext cx="685800" cy="346075"/>
          </a:xfrm>
          <a:prstGeom prst="rect">
            <a:avLst/>
          </a:prstGeom>
          <a:noFill/>
          <a:ln w="9525">
            <a:solidFill>
              <a:schemeClr val="bg1"/>
            </a:solidFill>
            <a:miter lim="800000"/>
            <a:headEnd/>
            <a:tailEnd/>
          </a:ln>
          <a:effectLst/>
        </p:spPr>
        <p:txBody>
          <a:bodyPr>
            <a:spAutoFit/>
          </a:bodyPr>
          <a:lstStyle/>
          <a:p>
            <a:pPr algn="l"/>
            <a:r>
              <a:rPr lang="en-US" altLang="zh-CN" sz="1600"/>
              <a:t>{ q</a:t>
            </a:r>
            <a:r>
              <a:rPr lang="en-US" altLang="zh-CN" sz="1600" baseline="-25000"/>
              <a:t>3 </a:t>
            </a:r>
            <a:r>
              <a:rPr lang="en-US" altLang="zh-CN" sz="1600"/>
              <a:t>}</a:t>
            </a:r>
          </a:p>
        </p:txBody>
      </p:sp>
      <p:sp>
        <p:nvSpPr>
          <p:cNvPr id="119868" name="Text Box 60"/>
          <p:cNvSpPr txBox="1">
            <a:spLocks noChangeArrowheads="1"/>
          </p:cNvSpPr>
          <p:nvPr/>
        </p:nvSpPr>
        <p:spPr bwMode="auto">
          <a:xfrm>
            <a:off x="2514600" y="5597525"/>
            <a:ext cx="685800" cy="346075"/>
          </a:xfrm>
          <a:prstGeom prst="rect">
            <a:avLst/>
          </a:prstGeom>
          <a:noFill/>
          <a:ln w="9525">
            <a:solidFill>
              <a:schemeClr val="bg1"/>
            </a:solidFill>
            <a:miter lim="800000"/>
            <a:headEnd/>
            <a:tailEnd/>
          </a:ln>
          <a:effectLst/>
        </p:spPr>
        <p:txBody>
          <a:bodyPr>
            <a:spAutoFit/>
          </a:bodyPr>
          <a:lstStyle/>
          <a:p>
            <a:pPr algn="l"/>
            <a:r>
              <a:rPr lang="en-US" altLang="zh-CN" sz="1600"/>
              <a:t>{ q</a:t>
            </a:r>
            <a:r>
              <a:rPr lang="en-US" altLang="zh-CN" sz="1600" baseline="-25000"/>
              <a:t>5 </a:t>
            </a:r>
            <a:r>
              <a:rPr lang="en-US" altLang="zh-CN" sz="1600"/>
              <a:t>}</a:t>
            </a:r>
          </a:p>
        </p:txBody>
      </p:sp>
      <p:sp>
        <p:nvSpPr>
          <p:cNvPr id="119869" name="Text Box 61"/>
          <p:cNvSpPr txBox="1">
            <a:spLocks noChangeArrowheads="1"/>
          </p:cNvSpPr>
          <p:nvPr/>
        </p:nvSpPr>
        <p:spPr bwMode="auto">
          <a:xfrm>
            <a:off x="4495800" y="5902325"/>
            <a:ext cx="609600" cy="346075"/>
          </a:xfrm>
          <a:prstGeom prst="rect">
            <a:avLst/>
          </a:prstGeom>
          <a:noFill/>
          <a:ln w="9525">
            <a:solidFill>
              <a:schemeClr val="bg1"/>
            </a:solidFill>
            <a:miter lim="800000"/>
            <a:headEnd/>
            <a:tailEnd/>
          </a:ln>
          <a:effectLst/>
        </p:spPr>
        <p:txBody>
          <a:bodyPr>
            <a:spAutoFit/>
          </a:bodyPr>
          <a:lstStyle/>
          <a:p>
            <a:pPr algn="l"/>
            <a:r>
              <a:rPr lang="en-US" altLang="zh-CN" sz="1600"/>
              <a:t>{ q</a:t>
            </a:r>
            <a:r>
              <a:rPr lang="en-US" altLang="zh-CN" sz="1600" baseline="-25000"/>
              <a:t>3 </a:t>
            </a:r>
            <a:r>
              <a:rPr lang="en-US" altLang="zh-CN" sz="1600"/>
              <a:t>}</a:t>
            </a:r>
          </a:p>
        </p:txBody>
      </p:sp>
      <p:sp>
        <p:nvSpPr>
          <p:cNvPr id="119870" name="Text Box 62"/>
          <p:cNvSpPr txBox="1">
            <a:spLocks noChangeArrowheads="1"/>
          </p:cNvSpPr>
          <p:nvPr/>
        </p:nvSpPr>
        <p:spPr bwMode="auto">
          <a:xfrm>
            <a:off x="5410200" y="5064125"/>
            <a:ext cx="838200" cy="346075"/>
          </a:xfrm>
          <a:prstGeom prst="rect">
            <a:avLst/>
          </a:prstGeom>
          <a:noFill/>
          <a:ln w="9525">
            <a:solidFill>
              <a:schemeClr val="bg1"/>
            </a:solidFill>
            <a:miter lim="800000"/>
            <a:headEnd/>
            <a:tailEnd/>
          </a:ln>
          <a:effectLst/>
        </p:spPr>
        <p:txBody>
          <a:bodyPr>
            <a:spAutoFit/>
          </a:bodyPr>
          <a:lstStyle/>
          <a:p>
            <a:pPr algn="l"/>
            <a:r>
              <a:rPr lang="en-US" altLang="zh-CN" sz="1600"/>
              <a:t>{q</a:t>
            </a:r>
            <a:r>
              <a:rPr lang="en-US" altLang="zh-CN" sz="1600" baseline="-25000"/>
              <a:t>1</a:t>
            </a:r>
            <a:r>
              <a:rPr lang="en-US" altLang="zh-CN" sz="1600"/>
              <a:t>,q</a:t>
            </a:r>
            <a:r>
              <a:rPr lang="en-US" altLang="zh-CN" sz="1600" baseline="-25000"/>
              <a:t>4 </a:t>
            </a:r>
            <a:r>
              <a:rPr lang="en-US" altLang="zh-CN" sz="1600"/>
              <a:t>}</a:t>
            </a:r>
          </a:p>
        </p:txBody>
      </p:sp>
      <p:sp>
        <p:nvSpPr>
          <p:cNvPr id="119871" name="Rectangle 63"/>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19872" name="Text Box 64"/>
          <p:cNvSpPr txBox="1">
            <a:spLocks noChangeArrowheads="1"/>
          </p:cNvSpPr>
          <p:nvPr/>
        </p:nvSpPr>
        <p:spPr bwMode="auto">
          <a:xfrm>
            <a:off x="971550" y="1268413"/>
            <a:ext cx="6473825" cy="579437"/>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转移图和转移表表示的</a:t>
            </a:r>
            <a:r>
              <a:rPr lang="zh-CN" altLang="en-US" sz="3200" b="0">
                <a:latin typeface="Arial" pitchFamily="34" charset="0"/>
                <a:ea typeface="楷体_GB2312" pitchFamily="49" charset="-122"/>
                <a:sym typeface="Symbol" pitchFamily="18" charset="2"/>
              </a:rPr>
              <a:t> </a:t>
            </a:r>
            <a:r>
              <a:rPr lang="en-US" altLang="zh-CN" sz="3200" b="0" i="0">
                <a:latin typeface="Arial" pitchFamily="34" charset="0"/>
                <a:ea typeface="楷体_GB2312" pitchFamily="49" charset="-122"/>
              </a:rPr>
              <a:t>- </a:t>
            </a:r>
            <a:r>
              <a:rPr lang="en-US" altLang="zh-CN" sz="3200" b="0">
                <a:latin typeface="Arial" pitchFamily="34" charset="0"/>
                <a:ea typeface="楷体_GB2312" pitchFamily="49" charset="-122"/>
              </a:rPr>
              <a:t>NFA</a:t>
            </a:r>
          </a:p>
        </p:txBody>
      </p:sp>
      <p:sp>
        <p:nvSpPr>
          <p:cNvPr id="61" name="文本框 60">
            <a:extLst>
              <a:ext uri="{FF2B5EF4-FFF2-40B4-BE49-F238E27FC236}">
                <a16:creationId xmlns:a16="http://schemas.microsoft.com/office/drawing/2014/main" id="{11D76512-E0B4-254C-89CE-2015B03D67CF}"/>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74</a:t>
            </a:r>
            <a:endParaRPr kumimoji="1" lang="zh-CN" altLang="en-US" sz="2000" b="0" i="0" dirty="0">
              <a:solidFill>
                <a:srgbClr val="000066"/>
              </a:solidFill>
            </a:endParaRPr>
          </a:p>
        </p:txBody>
      </p:sp>
    </p:spTree>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8" name="Group 6"/>
          <p:cNvGrpSpPr>
            <a:grpSpLocks/>
          </p:cNvGrpSpPr>
          <p:nvPr/>
        </p:nvGrpSpPr>
        <p:grpSpPr bwMode="auto">
          <a:xfrm>
            <a:off x="1547813" y="2017713"/>
            <a:ext cx="5961062" cy="2132012"/>
            <a:chOff x="1030" y="1296"/>
            <a:chExt cx="3700" cy="1252"/>
          </a:xfrm>
        </p:grpSpPr>
        <p:graphicFrame>
          <p:nvGraphicFramePr>
            <p:cNvPr id="120839" name="Object 7"/>
            <p:cNvGraphicFramePr>
              <a:graphicFrameLocks noChangeAspect="1"/>
            </p:cNvGraphicFramePr>
            <p:nvPr/>
          </p:nvGraphicFramePr>
          <p:xfrm>
            <a:off x="1030" y="1296"/>
            <a:ext cx="3700" cy="1252"/>
          </p:xfrm>
          <a:graphic>
            <a:graphicData uri="http://schemas.openxmlformats.org/presentationml/2006/ole">
              <mc:AlternateContent xmlns:mc="http://schemas.openxmlformats.org/markup-compatibility/2006">
                <mc:Choice xmlns:v="urn:schemas-microsoft-com:vml" Requires="v">
                  <p:oleObj spid="_x0000_s120915" name="Visio" r:id="rId3" imgW="5893342" imgH="1988797" progId="Visio.Drawing.11">
                    <p:embed/>
                  </p:oleObj>
                </mc:Choice>
                <mc:Fallback>
                  <p:oleObj name="Visio" r:id="rId3" imgW="5893342" imgH="1988797" progId="Visio.Drawing.11">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 y="1296"/>
                          <a:ext cx="3700" cy="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840" name="Text Box 8"/>
            <p:cNvSpPr txBox="1">
              <a:spLocks noChangeArrowheads="1"/>
            </p:cNvSpPr>
            <p:nvPr/>
          </p:nvSpPr>
          <p:spPr bwMode="auto">
            <a:xfrm>
              <a:off x="2304" y="1680"/>
              <a:ext cx="240" cy="198"/>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1</a:t>
              </a:r>
            </a:p>
          </p:txBody>
        </p:sp>
        <p:sp>
          <p:nvSpPr>
            <p:cNvPr id="120841" name="Text Box 9"/>
            <p:cNvSpPr txBox="1">
              <a:spLocks noChangeArrowheads="1"/>
            </p:cNvSpPr>
            <p:nvPr/>
          </p:nvSpPr>
          <p:spPr bwMode="auto">
            <a:xfrm>
              <a:off x="1584" y="1680"/>
              <a:ext cx="240" cy="198"/>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0</a:t>
              </a:r>
            </a:p>
          </p:txBody>
        </p:sp>
        <p:sp>
          <p:nvSpPr>
            <p:cNvPr id="120842" name="Text Box 10"/>
            <p:cNvSpPr txBox="1">
              <a:spLocks noChangeArrowheads="1"/>
            </p:cNvSpPr>
            <p:nvPr/>
          </p:nvSpPr>
          <p:spPr bwMode="auto">
            <a:xfrm>
              <a:off x="3024" y="1689"/>
              <a:ext cx="240" cy="198"/>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2</a:t>
              </a:r>
            </a:p>
          </p:txBody>
        </p:sp>
        <p:sp>
          <p:nvSpPr>
            <p:cNvPr id="120843" name="Text Box 11"/>
            <p:cNvSpPr txBox="1">
              <a:spLocks noChangeArrowheads="1"/>
            </p:cNvSpPr>
            <p:nvPr/>
          </p:nvSpPr>
          <p:spPr bwMode="auto">
            <a:xfrm>
              <a:off x="3744" y="1680"/>
              <a:ext cx="240" cy="198"/>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3</a:t>
              </a:r>
            </a:p>
          </p:txBody>
        </p:sp>
        <p:sp>
          <p:nvSpPr>
            <p:cNvPr id="120844" name="Text Box 12"/>
            <p:cNvSpPr txBox="1">
              <a:spLocks noChangeArrowheads="1"/>
            </p:cNvSpPr>
            <p:nvPr/>
          </p:nvSpPr>
          <p:spPr bwMode="auto">
            <a:xfrm>
              <a:off x="4464" y="1680"/>
              <a:ext cx="240" cy="198"/>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5</a:t>
              </a:r>
            </a:p>
          </p:txBody>
        </p:sp>
        <p:sp>
          <p:nvSpPr>
            <p:cNvPr id="120845" name="Text Box 13"/>
            <p:cNvSpPr txBox="1">
              <a:spLocks noChangeArrowheads="1"/>
            </p:cNvSpPr>
            <p:nvPr/>
          </p:nvSpPr>
          <p:spPr bwMode="auto">
            <a:xfrm>
              <a:off x="4128" y="1593"/>
              <a:ext cx="240" cy="216"/>
            </a:xfrm>
            <a:prstGeom prst="rect">
              <a:avLst/>
            </a:prstGeom>
            <a:noFill/>
            <a:ln w="9525">
              <a:noFill/>
              <a:miter lim="800000"/>
              <a:headEnd/>
              <a:tailEnd/>
            </a:ln>
            <a:effectLst/>
          </p:spPr>
          <p:txBody>
            <a:bodyPr>
              <a:spAutoFit/>
            </a:bodyPr>
            <a:lstStyle/>
            <a:p>
              <a:pPr algn="l"/>
              <a:r>
                <a:rPr lang="en-US" altLang="zh-CN" sz="1800">
                  <a:sym typeface="Symbol" pitchFamily="18" charset="2"/>
                </a:rPr>
                <a:t></a:t>
              </a:r>
              <a:endParaRPr lang="en-US" altLang="zh-CN" sz="1800" baseline="-25000"/>
            </a:p>
          </p:txBody>
        </p:sp>
        <p:sp>
          <p:nvSpPr>
            <p:cNvPr id="120846" name="Text Box 14"/>
            <p:cNvSpPr txBox="1">
              <a:spLocks noChangeArrowheads="1"/>
            </p:cNvSpPr>
            <p:nvPr/>
          </p:nvSpPr>
          <p:spPr bwMode="auto">
            <a:xfrm>
              <a:off x="1824" y="1593"/>
              <a:ext cx="528" cy="216"/>
            </a:xfrm>
            <a:prstGeom prst="rect">
              <a:avLst/>
            </a:prstGeom>
            <a:noFill/>
            <a:ln w="9525">
              <a:noFill/>
              <a:miter lim="800000"/>
              <a:headEnd/>
              <a:tailEnd/>
            </a:ln>
            <a:effectLst/>
          </p:spPr>
          <p:txBody>
            <a:bodyPr>
              <a:spAutoFit/>
            </a:bodyPr>
            <a:lstStyle/>
            <a:p>
              <a:pPr algn="l"/>
              <a:r>
                <a:rPr lang="en-US" altLang="zh-CN" sz="1800">
                  <a:sym typeface="Symbol" pitchFamily="18" charset="2"/>
                </a:rPr>
                <a:t> </a:t>
              </a:r>
              <a:r>
                <a:rPr lang="en-US" altLang="zh-CN" sz="1800">
                  <a:ea typeface="华文行楷" pitchFamily="2" charset="-122"/>
                  <a:sym typeface="Symbol" pitchFamily="18" charset="2"/>
                </a:rPr>
                <a:t>,</a:t>
              </a:r>
              <a:r>
                <a:rPr lang="en-US" altLang="zh-CN" sz="1800">
                  <a:sym typeface="Symbol" pitchFamily="18" charset="2"/>
                </a:rPr>
                <a:t>+,</a:t>
              </a:r>
              <a:r>
                <a:rPr lang="en-US" altLang="zh-CN" sz="1800">
                  <a:cs typeface="Times New Roman" pitchFamily="18" charset="0"/>
                  <a:sym typeface="Symbol" pitchFamily="18" charset="2"/>
                </a:rPr>
                <a:t>–</a:t>
              </a:r>
              <a:endParaRPr lang="en-US" altLang="zh-CN" sz="1800" baseline="-25000"/>
            </a:p>
          </p:txBody>
        </p:sp>
        <p:sp>
          <p:nvSpPr>
            <p:cNvPr id="120847" name="Text Box 15"/>
            <p:cNvSpPr txBox="1">
              <a:spLocks noChangeArrowheads="1"/>
            </p:cNvSpPr>
            <p:nvPr/>
          </p:nvSpPr>
          <p:spPr bwMode="auto">
            <a:xfrm>
              <a:off x="3024" y="2256"/>
              <a:ext cx="240" cy="198"/>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4</a:t>
              </a:r>
            </a:p>
          </p:txBody>
        </p:sp>
      </p:grpSp>
      <p:sp>
        <p:nvSpPr>
          <p:cNvPr id="120848" name="Rectangle 16"/>
          <p:cNvSpPr>
            <a:spLocks noChangeArrowheads="1"/>
          </p:cNvSpPr>
          <p:nvPr/>
        </p:nvSpPr>
        <p:spPr bwMode="auto">
          <a:xfrm>
            <a:off x="1331913" y="4437063"/>
            <a:ext cx="7058025" cy="2012950"/>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3200" i="0">
                <a:solidFill>
                  <a:srgbClr val="333399"/>
                </a:solidFill>
                <a:ea typeface="华文行楷" pitchFamily="2" charset="-122"/>
              </a:rPr>
              <a:t>  </a:t>
            </a:r>
            <a:r>
              <a:rPr lang="zh-CN" altLang="en-US" sz="3200" i="0">
                <a:solidFill>
                  <a:srgbClr val="333399"/>
                </a:solidFill>
                <a:latin typeface="Arial" pitchFamily="34" charset="0"/>
                <a:ea typeface="楷体_GB2312" pitchFamily="49" charset="-122"/>
              </a:rPr>
              <a:t>该 </a:t>
            </a:r>
            <a:r>
              <a:rPr lang="zh-CN" altLang="en-US" sz="3200">
                <a:solidFill>
                  <a:srgbClr val="333399"/>
                </a:solidFill>
                <a:latin typeface="Arial" pitchFamily="34" charset="0"/>
                <a:ea typeface="楷体_GB2312" pitchFamily="49" charset="-122"/>
                <a:sym typeface="Symbol" pitchFamily="18" charset="2"/>
              </a:rPr>
              <a:t> </a:t>
            </a:r>
            <a:r>
              <a:rPr lang="en-US" altLang="zh-CN" sz="3200" i="0">
                <a:solidFill>
                  <a:srgbClr val="333399"/>
                </a:solidFill>
                <a:latin typeface="Arial" pitchFamily="34" charset="0"/>
                <a:ea typeface="楷体_GB2312" pitchFamily="49" charset="-122"/>
                <a:cs typeface="Times New Roman" pitchFamily="18" charset="0"/>
              </a:rPr>
              <a:t>- </a:t>
            </a:r>
            <a:r>
              <a:rPr lang="en-US" altLang="zh-CN" sz="3200">
                <a:solidFill>
                  <a:srgbClr val="333399"/>
                </a:solidFill>
                <a:latin typeface="Arial" pitchFamily="34" charset="0"/>
                <a:ea typeface="楷体_GB2312" pitchFamily="49" charset="-122"/>
              </a:rPr>
              <a:t>NFA </a:t>
            </a:r>
            <a:r>
              <a:rPr lang="zh-CN" altLang="en-US" sz="3200" i="0">
                <a:solidFill>
                  <a:srgbClr val="333399"/>
                </a:solidFill>
                <a:latin typeface="Arial" pitchFamily="34" charset="0"/>
                <a:ea typeface="楷体_GB2312" pitchFamily="49" charset="-122"/>
              </a:rPr>
              <a:t>可以接受的字符串如：</a:t>
            </a:r>
            <a:r>
              <a:rPr lang="zh-CN" altLang="en-US" sz="2400" i="0">
                <a:solidFill>
                  <a:srgbClr val="333399"/>
                </a:solidFill>
                <a:latin typeface="Arial" pitchFamily="34" charset="0"/>
                <a:ea typeface="楷体_GB2312" pitchFamily="49" charset="-122"/>
              </a:rPr>
              <a:t> </a:t>
            </a:r>
          </a:p>
          <a:p>
            <a:pPr algn="l">
              <a:buClr>
                <a:srgbClr val="800080"/>
              </a:buClr>
              <a:buFont typeface="Wingdings" pitchFamily="2" charset="2"/>
              <a:buChar char=" "/>
            </a:pPr>
            <a:r>
              <a:rPr lang="zh-CN" altLang="en-US" sz="1000" i="0">
                <a:solidFill>
                  <a:srgbClr val="333399"/>
                </a:solidFill>
                <a:ea typeface="楷体_GB2312" pitchFamily="49" charset="-122"/>
              </a:rPr>
              <a:t> </a:t>
            </a:r>
          </a:p>
          <a:p>
            <a:pPr lvl="1" algn="just">
              <a:buClr>
                <a:srgbClr val="800080"/>
              </a:buClr>
              <a:buFontTx/>
              <a:buChar char="•"/>
            </a:pPr>
            <a:r>
              <a:rPr lang="zh-CN" altLang="en-US" sz="2800" i="0">
                <a:solidFill>
                  <a:srgbClr val="333399"/>
                </a:solidFill>
                <a:latin typeface="华文行楷" pitchFamily="2" charset="-122"/>
                <a:ea typeface="华文行楷" pitchFamily="2" charset="-122"/>
              </a:rPr>
              <a:t>  </a:t>
            </a:r>
            <a:r>
              <a:rPr lang="en-US" altLang="zh-CN" sz="2800">
                <a:solidFill>
                  <a:srgbClr val="333399"/>
                </a:solidFill>
                <a:latin typeface="Arial" pitchFamily="34" charset="0"/>
                <a:ea typeface="华文行楷" pitchFamily="2" charset="-122"/>
              </a:rPr>
              <a:t>3.14</a:t>
            </a:r>
          </a:p>
          <a:p>
            <a:pPr lvl="1" algn="just">
              <a:buClr>
                <a:srgbClr val="800080"/>
              </a:buClr>
              <a:buFontTx/>
              <a:buChar char="•"/>
            </a:pPr>
            <a:r>
              <a:rPr lang="en-US" altLang="zh-CN" sz="2800" i="0">
                <a:solidFill>
                  <a:srgbClr val="333399"/>
                </a:solidFill>
                <a:latin typeface="Arial" pitchFamily="34" charset="0"/>
                <a:ea typeface="华文行楷" pitchFamily="2" charset="-122"/>
              </a:rPr>
              <a:t>  </a:t>
            </a:r>
            <a:r>
              <a:rPr lang="en-US" altLang="zh-CN" sz="2800" b="0" i="0">
                <a:solidFill>
                  <a:srgbClr val="333399"/>
                </a:solidFill>
                <a:latin typeface="Arial" pitchFamily="34" charset="0"/>
                <a:ea typeface="华文行楷" pitchFamily="2" charset="-122"/>
              </a:rPr>
              <a:t>+</a:t>
            </a:r>
            <a:r>
              <a:rPr lang="en-US" altLang="zh-CN" sz="2800">
                <a:solidFill>
                  <a:srgbClr val="333399"/>
                </a:solidFill>
                <a:latin typeface="Arial" pitchFamily="34" charset="0"/>
                <a:ea typeface="华文行楷" pitchFamily="2" charset="-122"/>
              </a:rPr>
              <a:t>.314</a:t>
            </a:r>
          </a:p>
          <a:p>
            <a:pPr lvl="1" algn="just">
              <a:buClr>
                <a:srgbClr val="800080"/>
              </a:buClr>
              <a:buFontTx/>
              <a:buChar char="•"/>
            </a:pPr>
            <a:r>
              <a:rPr lang="en-US" altLang="zh-CN" sz="2800" i="0">
                <a:solidFill>
                  <a:srgbClr val="333399"/>
                </a:solidFill>
                <a:latin typeface="Arial" pitchFamily="34" charset="0"/>
                <a:sym typeface="Symbol" pitchFamily="18" charset="2"/>
              </a:rPr>
              <a:t>  </a:t>
            </a:r>
            <a:r>
              <a:rPr lang="en-US" altLang="zh-CN" sz="2800" b="0" i="0">
                <a:solidFill>
                  <a:srgbClr val="333399"/>
                </a:solidFill>
                <a:latin typeface="Arial" pitchFamily="34" charset="0"/>
                <a:cs typeface="Arial" pitchFamily="34" charset="0"/>
                <a:sym typeface="Symbol" pitchFamily="18" charset="2"/>
              </a:rPr>
              <a:t>– </a:t>
            </a:r>
            <a:r>
              <a:rPr lang="en-US" altLang="zh-CN" sz="2800">
                <a:solidFill>
                  <a:srgbClr val="333399"/>
                </a:solidFill>
                <a:latin typeface="Arial" pitchFamily="34" charset="0"/>
                <a:sym typeface="Symbol" pitchFamily="18" charset="2"/>
              </a:rPr>
              <a:t>314.</a:t>
            </a:r>
          </a:p>
        </p:txBody>
      </p:sp>
      <p:sp>
        <p:nvSpPr>
          <p:cNvPr id="120849" name="Rectangle 17"/>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20850" name="Text Box 18"/>
          <p:cNvSpPr txBox="1">
            <a:spLocks noChangeArrowheads="1"/>
          </p:cNvSpPr>
          <p:nvPr/>
        </p:nvSpPr>
        <p:spPr bwMode="auto">
          <a:xfrm>
            <a:off x="1052513" y="1196975"/>
            <a:ext cx="6040437" cy="579438"/>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b="0">
                <a:latin typeface="Arial" pitchFamily="34" charset="0"/>
                <a:ea typeface="楷体_GB2312" pitchFamily="49" charset="-122"/>
                <a:sym typeface="Symbol" pitchFamily="18" charset="2"/>
              </a:rPr>
              <a:t>  </a:t>
            </a:r>
            <a:r>
              <a:rPr lang="en-US" altLang="zh-CN" sz="3200" b="0" i="0">
                <a:latin typeface="Arial" pitchFamily="34" charset="0"/>
                <a:ea typeface="楷体_GB2312" pitchFamily="49" charset="-122"/>
              </a:rPr>
              <a:t>- </a:t>
            </a:r>
            <a:r>
              <a:rPr lang="en-US" altLang="zh-CN" sz="3200" b="0">
                <a:latin typeface="Arial" pitchFamily="34" charset="0"/>
                <a:ea typeface="楷体_GB2312" pitchFamily="49" charset="-122"/>
              </a:rPr>
              <a:t>NFA </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6D62BFB7-06D9-1440-A591-7675B8053F08}"/>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75</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0848"/>
                                        </p:tgtEl>
                                        <p:attrNameLst>
                                          <p:attrName>style.visibility</p:attrName>
                                        </p:attrNameLst>
                                      </p:cBhvr>
                                      <p:to>
                                        <p:strVal val="visible"/>
                                      </p:to>
                                    </p:set>
                                    <p:animEffect transition="in" filter="slide(fromBottom)">
                                      <p:cBhvr>
                                        <p:cTn id="7" dur="500"/>
                                        <p:tgtEl>
                                          <p:spTgt spid="120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62" name="Group 6"/>
          <p:cNvGrpSpPr>
            <a:grpSpLocks/>
          </p:cNvGrpSpPr>
          <p:nvPr/>
        </p:nvGrpSpPr>
        <p:grpSpPr bwMode="auto">
          <a:xfrm>
            <a:off x="1763713" y="2060575"/>
            <a:ext cx="5873750" cy="1987550"/>
            <a:chOff x="1030" y="1296"/>
            <a:chExt cx="3700" cy="1252"/>
          </a:xfrm>
        </p:grpSpPr>
        <p:graphicFrame>
          <p:nvGraphicFramePr>
            <p:cNvPr id="121863" name="Object 7"/>
            <p:cNvGraphicFramePr>
              <a:graphicFrameLocks noChangeAspect="1"/>
            </p:cNvGraphicFramePr>
            <p:nvPr/>
          </p:nvGraphicFramePr>
          <p:xfrm>
            <a:off x="1030" y="1296"/>
            <a:ext cx="3700" cy="1252"/>
          </p:xfrm>
          <a:graphic>
            <a:graphicData uri="http://schemas.openxmlformats.org/presentationml/2006/ole">
              <mc:AlternateContent xmlns:mc="http://schemas.openxmlformats.org/markup-compatibility/2006">
                <mc:Choice xmlns:v="urn:schemas-microsoft-com:vml" Requires="v">
                  <p:oleObj spid="_x0000_s121939" name="VISIO" r:id="rId3" imgW="5873040" imgH="1986840" progId="Visio.Drawing.11">
                    <p:embed/>
                  </p:oleObj>
                </mc:Choice>
                <mc:Fallback>
                  <p:oleObj name="VISIO" r:id="rId3" imgW="5873040" imgH="1986840" progId="Visio.Drawing.11">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 y="1296"/>
                          <a:ext cx="3700" cy="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864" name="Text Box 8"/>
            <p:cNvSpPr txBox="1">
              <a:spLocks noChangeArrowheads="1"/>
            </p:cNvSpPr>
            <p:nvPr/>
          </p:nvSpPr>
          <p:spPr bwMode="auto">
            <a:xfrm>
              <a:off x="230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1</a:t>
              </a:r>
            </a:p>
          </p:txBody>
        </p:sp>
        <p:sp>
          <p:nvSpPr>
            <p:cNvPr id="121865" name="Text Box 9"/>
            <p:cNvSpPr txBox="1">
              <a:spLocks noChangeArrowheads="1"/>
            </p:cNvSpPr>
            <p:nvPr/>
          </p:nvSpPr>
          <p:spPr bwMode="auto">
            <a:xfrm>
              <a:off x="158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0</a:t>
              </a:r>
            </a:p>
          </p:txBody>
        </p:sp>
        <p:sp>
          <p:nvSpPr>
            <p:cNvPr id="121866" name="Text Box 10"/>
            <p:cNvSpPr txBox="1">
              <a:spLocks noChangeArrowheads="1"/>
            </p:cNvSpPr>
            <p:nvPr/>
          </p:nvSpPr>
          <p:spPr bwMode="auto">
            <a:xfrm>
              <a:off x="3024" y="1689"/>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2</a:t>
              </a:r>
            </a:p>
          </p:txBody>
        </p:sp>
        <p:sp>
          <p:nvSpPr>
            <p:cNvPr id="121867" name="Text Box 11"/>
            <p:cNvSpPr txBox="1">
              <a:spLocks noChangeArrowheads="1"/>
            </p:cNvSpPr>
            <p:nvPr/>
          </p:nvSpPr>
          <p:spPr bwMode="auto">
            <a:xfrm>
              <a:off x="374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3</a:t>
              </a:r>
            </a:p>
          </p:txBody>
        </p:sp>
        <p:sp>
          <p:nvSpPr>
            <p:cNvPr id="121868" name="Text Box 12"/>
            <p:cNvSpPr txBox="1">
              <a:spLocks noChangeArrowheads="1"/>
            </p:cNvSpPr>
            <p:nvPr/>
          </p:nvSpPr>
          <p:spPr bwMode="auto">
            <a:xfrm>
              <a:off x="446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5</a:t>
              </a:r>
            </a:p>
          </p:txBody>
        </p:sp>
        <p:sp>
          <p:nvSpPr>
            <p:cNvPr id="121869" name="Text Box 13"/>
            <p:cNvSpPr txBox="1">
              <a:spLocks noChangeArrowheads="1"/>
            </p:cNvSpPr>
            <p:nvPr/>
          </p:nvSpPr>
          <p:spPr bwMode="auto">
            <a:xfrm>
              <a:off x="4128" y="1593"/>
              <a:ext cx="240" cy="231"/>
            </a:xfrm>
            <a:prstGeom prst="rect">
              <a:avLst/>
            </a:prstGeom>
            <a:noFill/>
            <a:ln w="9525">
              <a:noFill/>
              <a:miter lim="800000"/>
              <a:headEnd/>
              <a:tailEnd/>
            </a:ln>
            <a:effectLst/>
          </p:spPr>
          <p:txBody>
            <a:bodyPr>
              <a:spAutoFit/>
            </a:bodyPr>
            <a:lstStyle/>
            <a:p>
              <a:pPr algn="l"/>
              <a:r>
                <a:rPr lang="en-US" altLang="zh-CN" sz="1800">
                  <a:sym typeface="Symbol" pitchFamily="18" charset="2"/>
                </a:rPr>
                <a:t></a:t>
              </a:r>
              <a:endParaRPr lang="en-US" altLang="zh-CN" sz="1800" baseline="-25000"/>
            </a:p>
          </p:txBody>
        </p:sp>
        <p:sp>
          <p:nvSpPr>
            <p:cNvPr id="121870" name="Text Box 14"/>
            <p:cNvSpPr txBox="1">
              <a:spLocks noChangeArrowheads="1"/>
            </p:cNvSpPr>
            <p:nvPr/>
          </p:nvSpPr>
          <p:spPr bwMode="auto">
            <a:xfrm>
              <a:off x="1824" y="1593"/>
              <a:ext cx="528" cy="231"/>
            </a:xfrm>
            <a:prstGeom prst="rect">
              <a:avLst/>
            </a:prstGeom>
            <a:noFill/>
            <a:ln w="9525">
              <a:noFill/>
              <a:miter lim="800000"/>
              <a:headEnd/>
              <a:tailEnd/>
            </a:ln>
            <a:effectLst/>
          </p:spPr>
          <p:txBody>
            <a:bodyPr>
              <a:spAutoFit/>
            </a:bodyPr>
            <a:lstStyle/>
            <a:p>
              <a:pPr algn="l"/>
              <a:r>
                <a:rPr lang="en-US" altLang="zh-CN" sz="1800">
                  <a:sym typeface="Symbol" pitchFamily="18" charset="2"/>
                </a:rPr>
                <a:t> </a:t>
              </a:r>
              <a:r>
                <a:rPr lang="en-US" altLang="zh-CN" sz="1800">
                  <a:ea typeface="华文行楷" pitchFamily="2" charset="-122"/>
                  <a:sym typeface="Symbol" pitchFamily="18" charset="2"/>
                </a:rPr>
                <a:t>,</a:t>
              </a:r>
              <a:r>
                <a:rPr lang="en-US" altLang="zh-CN" sz="1800">
                  <a:sym typeface="Symbol" pitchFamily="18" charset="2"/>
                </a:rPr>
                <a:t>+,</a:t>
              </a:r>
              <a:r>
                <a:rPr lang="en-US" altLang="zh-CN" sz="1800">
                  <a:cs typeface="Times New Roman" pitchFamily="18" charset="0"/>
                  <a:sym typeface="Symbol" pitchFamily="18" charset="2"/>
                </a:rPr>
                <a:t>–</a:t>
              </a:r>
              <a:endParaRPr lang="en-US" altLang="zh-CN" sz="1800" baseline="-25000"/>
            </a:p>
          </p:txBody>
        </p:sp>
        <p:sp>
          <p:nvSpPr>
            <p:cNvPr id="121871" name="Text Box 15"/>
            <p:cNvSpPr txBox="1">
              <a:spLocks noChangeArrowheads="1"/>
            </p:cNvSpPr>
            <p:nvPr/>
          </p:nvSpPr>
          <p:spPr bwMode="auto">
            <a:xfrm>
              <a:off x="3024" y="2256"/>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4</a:t>
              </a:r>
            </a:p>
          </p:txBody>
        </p:sp>
      </p:grpSp>
      <p:sp>
        <p:nvSpPr>
          <p:cNvPr id="121872" name="Rectangle 16"/>
          <p:cNvSpPr>
            <a:spLocks noChangeArrowheads="1"/>
          </p:cNvSpPr>
          <p:nvPr/>
        </p:nvSpPr>
        <p:spPr bwMode="auto">
          <a:xfrm>
            <a:off x="1044575" y="4292600"/>
            <a:ext cx="7848600" cy="2070100"/>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状态 </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rPr>
              <a:t>的</a:t>
            </a:r>
            <a:r>
              <a:rPr lang="zh-CN" altLang="en-US" sz="2400">
                <a:solidFill>
                  <a:srgbClr val="333399"/>
                </a:solidFill>
                <a:latin typeface="Arial" pitchFamily="34" charset="0"/>
                <a:ea typeface="楷体_GB2312" pitchFamily="49" charset="-122"/>
                <a:sym typeface="Symbol" pitchFamily="18" charset="2"/>
              </a:rPr>
              <a:t> </a:t>
            </a:r>
            <a:r>
              <a:rPr lang="en-US" altLang="zh-CN" sz="2400" i="0">
                <a:solidFill>
                  <a:srgbClr val="333399"/>
                </a:solidFill>
                <a:latin typeface="Arial" pitchFamily="34" charset="0"/>
                <a:ea typeface="楷体_GB2312" pitchFamily="49" charset="-122"/>
                <a:cs typeface="Times New Roman" pitchFamily="18" charset="0"/>
              </a:rPr>
              <a:t>- </a:t>
            </a:r>
            <a:r>
              <a:rPr lang="zh-CN" altLang="en-US" sz="2400" i="0">
                <a:solidFill>
                  <a:srgbClr val="333399"/>
                </a:solidFill>
                <a:latin typeface="Arial" pitchFamily="34" charset="0"/>
                <a:ea typeface="楷体_GB2312" pitchFamily="49" charset="-122"/>
              </a:rPr>
              <a:t>闭包，记为</a:t>
            </a:r>
            <a:r>
              <a:rPr lang="en-US" altLang="zh-CN" sz="2400">
                <a:latin typeface="Arial" pitchFamily="34" charset="0"/>
                <a:ea typeface="楷体_GB2312" pitchFamily="49" charset="-122"/>
              </a:rPr>
              <a:t>ECLOSE</a:t>
            </a:r>
            <a:r>
              <a:rPr lang="en-US" altLang="zh-CN" sz="2400" i="0">
                <a:latin typeface="Arial" pitchFamily="34" charset="0"/>
                <a:ea typeface="楷体_GB2312" pitchFamily="49" charset="-122"/>
              </a:rPr>
              <a:t>(</a:t>
            </a:r>
            <a:r>
              <a:rPr lang="en-US" altLang="zh-CN" sz="2400">
                <a:latin typeface="Arial" pitchFamily="34" charset="0"/>
                <a:ea typeface="楷体_GB2312" pitchFamily="49" charset="-122"/>
              </a:rPr>
              <a:t>q</a:t>
            </a:r>
            <a:r>
              <a:rPr lang="en-US" altLang="zh-CN" sz="2400" i="0">
                <a:latin typeface="Arial" pitchFamily="34" charset="0"/>
                <a:ea typeface="楷体_GB2312" pitchFamily="49" charset="-122"/>
              </a:rPr>
              <a:t>)</a:t>
            </a:r>
            <a:r>
              <a:rPr lang="zh-CN" altLang="en-US" sz="2400" i="0">
                <a:solidFill>
                  <a:srgbClr val="333399"/>
                </a:solidFill>
                <a:latin typeface="Arial" pitchFamily="34" charset="0"/>
                <a:ea typeface="楷体_GB2312" pitchFamily="49" charset="-122"/>
              </a:rPr>
              <a:t>，定义为从 </a:t>
            </a:r>
            <a:r>
              <a:rPr lang="en-US" altLang="zh-CN" sz="2400">
                <a:solidFill>
                  <a:srgbClr val="333399"/>
                </a:solidFill>
                <a:latin typeface="Arial" pitchFamily="34" charset="0"/>
                <a:ea typeface="楷体_GB2312" pitchFamily="49" charset="-122"/>
              </a:rPr>
              <a:t>q  </a:t>
            </a:r>
            <a:r>
              <a:rPr lang="zh-CN" altLang="en-US" sz="2400" i="0">
                <a:solidFill>
                  <a:srgbClr val="333399"/>
                </a:solidFill>
                <a:latin typeface="Arial" pitchFamily="34" charset="0"/>
                <a:ea typeface="楷体_GB2312" pitchFamily="49" charset="-122"/>
              </a:rPr>
              <a:t>经</a:t>
            </a:r>
          </a:p>
          <a:p>
            <a:pPr algn="l">
              <a:buClr>
                <a:srgbClr val="800080"/>
              </a:buClr>
              <a:buFont typeface="Wingdings" pitchFamily="2" charset="2"/>
              <a:buNone/>
            </a:pPr>
            <a:r>
              <a:rPr lang="zh-CN" altLang="en-US" sz="2400" i="0">
                <a:solidFill>
                  <a:srgbClr val="333399"/>
                </a:solidFill>
                <a:latin typeface="Arial" pitchFamily="34" charset="0"/>
                <a:ea typeface="楷体_GB2312" pitchFamily="49" charset="-122"/>
              </a:rPr>
              <a:t>      所有的</a:t>
            </a:r>
            <a:r>
              <a:rPr lang="zh-CN" altLang="en-US" sz="2400">
                <a:solidFill>
                  <a:srgbClr val="333399"/>
                </a:solidFill>
                <a:latin typeface="Arial" pitchFamily="34" charset="0"/>
                <a:ea typeface="楷体_GB2312" pitchFamily="49" charset="-122"/>
                <a:sym typeface="Symbol" pitchFamily="18" charset="2"/>
              </a:rPr>
              <a:t> </a:t>
            </a:r>
            <a:r>
              <a:rPr lang="zh-CN" altLang="en-US" sz="2400" i="0">
                <a:solidFill>
                  <a:srgbClr val="333399"/>
                </a:solidFill>
                <a:latin typeface="Arial" pitchFamily="34" charset="0"/>
                <a:ea typeface="楷体_GB2312" pitchFamily="49" charset="-122"/>
              </a:rPr>
              <a:t>路径可以到达的状态（包括</a:t>
            </a:r>
            <a:r>
              <a:rPr lang="en-US" altLang="zh-CN" sz="2400">
                <a:solidFill>
                  <a:srgbClr val="333399"/>
                </a:solidFill>
                <a:latin typeface="Arial" pitchFamily="34" charset="0"/>
                <a:ea typeface="楷体_GB2312" pitchFamily="49" charset="-122"/>
              </a:rPr>
              <a:t>q</a:t>
            </a:r>
            <a:r>
              <a:rPr lang="zh-CN" altLang="en-US" sz="2400" i="0">
                <a:solidFill>
                  <a:srgbClr val="333399"/>
                </a:solidFill>
                <a:latin typeface="Arial" pitchFamily="34" charset="0"/>
                <a:ea typeface="楷体_GB2312" pitchFamily="49" charset="-122"/>
              </a:rPr>
              <a:t>自身），如： </a:t>
            </a:r>
          </a:p>
          <a:p>
            <a:pPr algn="l">
              <a:buClr>
                <a:srgbClr val="800080"/>
              </a:buClr>
              <a:buFont typeface="Wingdings" pitchFamily="2" charset="2"/>
              <a:buChar char=" "/>
            </a:pPr>
            <a:r>
              <a:rPr lang="zh-CN" altLang="en-US" sz="1000" i="0">
                <a:solidFill>
                  <a:srgbClr val="333399"/>
                </a:solidFill>
                <a:latin typeface="Arial" pitchFamily="34" charset="0"/>
                <a:ea typeface="楷体_GB2312" pitchFamily="49" charset="-122"/>
              </a:rPr>
              <a:t> </a:t>
            </a:r>
          </a:p>
          <a:p>
            <a:pPr lvl="1" algn="just">
              <a:buClr>
                <a:srgbClr val="800080"/>
              </a:buClr>
              <a:buFontTx/>
              <a:buChar char="•"/>
            </a:pPr>
            <a:r>
              <a:rPr lang="zh-CN" altLang="en-US" sz="2400" i="0">
                <a:solidFill>
                  <a:srgbClr val="333399"/>
                </a:solidFill>
                <a:latin typeface="Arial" pitchFamily="34" charset="0"/>
                <a:ea typeface="楷体_GB2312" pitchFamily="49" charset="-122"/>
              </a:rPr>
              <a:t>  </a:t>
            </a:r>
            <a:r>
              <a:rPr lang="en-US" altLang="zh-CN">
                <a:solidFill>
                  <a:srgbClr val="333399"/>
                </a:solidFill>
                <a:latin typeface="Arial" pitchFamily="34" charset="0"/>
                <a:ea typeface="楷体_GB2312" pitchFamily="49" charset="-122"/>
              </a:rPr>
              <a:t>ECLOSE</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a:t>
            </a:r>
            <a:r>
              <a:rPr lang="en-US" altLang="zh-CN" sz="2400" i="0">
                <a:solidFill>
                  <a:srgbClr val="333399"/>
                </a:solidFill>
                <a:latin typeface="Arial" pitchFamily="34" charset="0"/>
                <a:ea typeface="楷体_GB2312" pitchFamily="49" charset="-122"/>
              </a:rPr>
              <a:t>) </a:t>
            </a:r>
            <a:r>
              <a:rPr lang="en-US" altLang="zh-CN" sz="2400" b="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1 </a:t>
            </a:r>
            <a:r>
              <a:rPr lang="en-US" altLang="zh-CN" sz="2400">
                <a:solidFill>
                  <a:srgbClr val="333399"/>
                </a:solidFill>
                <a:latin typeface="Arial" pitchFamily="34" charset="0"/>
                <a:ea typeface="楷体_GB2312" pitchFamily="49" charset="-122"/>
              </a:rPr>
              <a:t>}</a:t>
            </a:r>
          </a:p>
          <a:p>
            <a:pPr lvl="1" algn="just">
              <a:buClr>
                <a:srgbClr val="800080"/>
              </a:buClr>
              <a:buFontTx/>
              <a:buChar char="•"/>
            </a:pPr>
            <a:r>
              <a:rPr lang="en-US" altLang="zh-CN" sz="2400">
                <a:solidFill>
                  <a:srgbClr val="333399"/>
                </a:solidFill>
                <a:latin typeface="Arial" pitchFamily="34" charset="0"/>
                <a:ea typeface="楷体_GB2312" pitchFamily="49" charset="-122"/>
              </a:rPr>
              <a:t>  </a:t>
            </a:r>
            <a:r>
              <a:rPr lang="en-US" altLang="zh-CN">
                <a:solidFill>
                  <a:srgbClr val="333399"/>
                </a:solidFill>
                <a:latin typeface="Arial" pitchFamily="34" charset="0"/>
                <a:ea typeface="楷体_GB2312" pitchFamily="49" charset="-122"/>
              </a:rPr>
              <a:t>ECLOSE</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2</a:t>
            </a:r>
            <a:r>
              <a:rPr lang="en-US" altLang="zh-CN" sz="2400" i="0">
                <a:solidFill>
                  <a:srgbClr val="333399"/>
                </a:solidFill>
                <a:latin typeface="Arial" pitchFamily="34" charset="0"/>
                <a:ea typeface="楷体_GB2312" pitchFamily="49" charset="-122"/>
              </a:rPr>
              <a:t>) </a:t>
            </a:r>
            <a:r>
              <a:rPr lang="en-US" altLang="zh-CN" sz="2400" b="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2 </a:t>
            </a:r>
            <a:r>
              <a:rPr lang="en-US" altLang="zh-CN" sz="2400">
                <a:solidFill>
                  <a:srgbClr val="333399"/>
                </a:solidFill>
                <a:latin typeface="Arial" pitchFamily="34" charset="0"/>
                <a:ea typeface="楷体_GB2312" pitchFamily="49" charset="-122"/>
              </a:rPr>
              <a:t>}</a:t>
            </a:r>
          </a:p>
          <a:p>
            <a:pPr lvl="1" algn="just">
              <a:buClr>
                <a:srgbClr val="800080"/>
              </a:buClr>
              <a:buFontTx/>
              <a:buChar char="•"/>
            </a:pPr>
            <a:r>
              <a:rPr lang="en-US" altLang="zh-CN" sz="2400" i="0">
                <a:solidFill>
                  <a:srgbClr val="333399"/>
                </a:solidFill>
                <a:latin typeface="Arial" pitchFamily="34" charset="0"/>
                <a:ea typeface="楷体_GB2312" pitchFamily="49" charset="-122"/>
                <a:sym typeface="Symbol" pitchFamily="18" charset="2"/>
              </a:rPr>
              <a:t>  </a:t>
            </a:r>
            <a:r>
              <a:rPr lang="en-US" altLang="zh-CN">
                <a:solidFill>
                  <a:srgbClr val="333399"/>
                </a:solidFill>
                <a:latin typeface="Arial" pitchFamily="34" charset="0"/>
                <a:ea typeface="楷体_GB2312" pitchFamily="49" charset="-122"/>
              </a:rPr>
              <a:t>ECLOSE</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3</a:t>
            </a:r>
            <a:r>
              <a:rPr lang="en-US" altLang="zh-CN" sz="2400" i="0">
                <a:solidFill>
                  <a:srgbClr val="333399"/>
                </a:solidFill>
                <a:latin typeface="Arial" pitchFamily="34" charset="0"/>
                <a:ea typeface="楷体_GB2312" pitchFamily="49" charset="-122"/>
              </a:rPr>
              <a:t>) </a:t>
            </a:r>
            <a:r>
              <a:rPr lang="en-US" altLang="zh-CN" sz="2400" b="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3</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5 </a:t>
            </a:r>
            <a:r>
              <a:rPr lang="en-US" altLang="zh-CN" sz="2400">
                <a:solidFill>
                  <a:srgbClr val="333399"/>
                </a:solidFill>
                <a:latin typeface="Arial" pitchFamily="34" charset="0"/>
                <a:ea typeface="楷体_GB2312" pitchFamily="49" charset="-122"/>
              </a:rPr>
              <a:t>}</a:t>
            </a:r>
          </a:p>
        </p:txBody>
      </p:sp>
      <p:sp>
        <p:nvSpPr>
          <p:cNvPr id="121873" name="Rectangle 17"/>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21874" name="Text Box 18"/>
          <p:cNvSpPr txBox="1">
            <a:spLocks noChangeArrowheads="1"/>
          </p:cNvSpPr>
          <p:nvPr/>
        </p:nvSpPr>
        <p:spPr bwMode="auto">
          <a:xfrm>
            <a:off x="684213" y="1196975"/>
            <a:ext cx="6040437" cy="579438"/>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b="0">
                <a:latin typeface="Arial" pitchFamily="34" charset="0"/>
                <a:ea typeface="楷体_GB2312" pitchFamily="49" charset="-122"/>
                <a:sym typeface="Symbol" pitchFamily="18" charset="2"/>
              </a:rPr>
              <a:t>  </a:t>
            </a:r>
            <a:r>
              <a:rPr lang="en-US" altLang="zh-CN" sz="3200">
                <a:latin typeface="Arial" pitchFamily="34" charset="0"/>
                <a:ea typeface="楷体_GB2312" pitchFamily="49" charset="-122"/>
                <a:sym typeface="Symbol" pitchFamily="18" charset="2"/>
              </a:rPr>
              <a:t> </a:t>
            </a: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闭包（</a:t>
            </a:r>
            <a:r>
              <a:rPr lang="en-US" altLang="zh-CN" sz="3200" b="0">
                <a:latin typeface="Arial" pitchFamily="34" charset="0"/>
                <a:ea typeface="楷体_GB2312" pitchFamily="49" charset="-122"/>
              </a:rPr>
              <a:t>closure</a:t>
            </a:r>
            <a:r>
              <a:rPr lang="zh-CN" altLang="en-US" sz="3200" i="0">
                <a:latin typeface="Arial" pitchFamily="34" charset="0"/>
                <a:ea typeface="楷体_GB2312" pitchFamily="49" charset="-122"/>
              </a:rPr>
              <a:t>）</a:t>
            </a:r>
          </a:p>
        </p:txBody>
      </p:sp>
      <p:sp>
        <p:nvSpPr>
          <p:cNvPr id="15" name="文本框 14">
            <a:extLst>
              <a:ext uri="{FF2B5EF4-FFF2-40B4-BE49-F238E27FC236}">
                <a16:creationId xmlns:a16="http://schemas.microsoft.com/office/drawing/2014/main" id="{89077E2F-FD94-D841-B51F-A7FCDF8DD3CC}"/>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76</a:t>
            </a:r>
            <a:endParaRPr kumimoji="1" lang="zh-CN" altLang="en-US" sz="2000" b="0" i="0" dirty="0">
              <a:solidFill>
                <a:srgbClr val="000066"/>
              </a:solidFill>
            </a:endParaRPr>
          </a:p>
        </p:txBody>
      </p:sp>
    </p:spTree>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Rectangle 6"/>
          <p:cNvSpPr>
            <a:spLocks noChangeArrowheads="1"/>
          </p:cNvSpPr>
          <p:nvPr/>
        </p:nvSpPr>
        <p:spPr bwMode="auto">
          <a:xfrm>
            <a:off x="838200" y="2057400"/>
            <a:ext cx="7696200" cy="2070100"/>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设 </a:t>
            </a:r>
            <a:r>
              <a:rPr lang="zh-CN" altLang="en-US" sz="2400">
                <a:solidFill>
                  <a:srgbClr val="333399"/>
                </a:solidFill>
                <a:latin typeface="Arial" pitchFamily="34" charset="0"/>
                <a:ea typeface="楷体_GB2312" pitchFamily="49" charset="-122"/>
                <a:sym typeface="Symbol" pitchFamily="18" charset="2"/>
              </a:rPr>
              <a:t> </a:t>
            </a:r>
            <a:r>
              <a:rPr lang="en-US" altLang="zh-CN" sz="2400" i="0">
                <a:solidFill>
                  <a:srgbClr val="333399"/>
                </a:solidFill>
                <a:latin typeface="Arial" pitchFamily="34" charset="0"/>
                <a:ea typeface="楷体_GB2312" pitchFamily="49" charset="-122"/>
                <a:cs typeface="Times New Roman" pitchFamily="18" charset="0"/>
              </a:rPr>
              <a:t>- </a:t>
            </a:r>
            <a:r>
              <a:rPr lang="en-US" altLang="zh-CN" sz="2400">
                <a:solidFill>
                  <a:srgbClr val="333399"/>
                </a:solidFill>
                <a:latin typeface="Arial" pitchFamily="34" charset="0"/>
                <a:ea typeface="楷体_GB2312" pitchFamily="49" charset="-122"/>
              </a:rPr>
              <a:t>NFA A</a:t>
            </a:r>
            <a:r>
              <a:rPr lang="en-US" altLang="zh-CN" sz="2400" i="0">
                <a:solidFill>
                  <a:srgbClr val="333399"/>
                </a:solidFill>
                <a:latin typeface="Arial" pitchFamily="34" charset="0"/>
                <a:ea typeface="楷体_GB2312" pitchFamily="49" charset="-122"/>
              </a:rPr>
              <a:t> = (</a:t>
            </a:r>
            <a:r>
              <a:rPr lang="en-US" altLang="zh-CN" sz="2400">
                <a:solidFill>
                  <a:srgbClr val="333399"/>
                </a:solidFill>
                <a:latin typeface="Arial" pitchFamily="34" charset="0"/>
                <a:ea typeface="楷体_GB2312" pitchFamily="49" charset="-122"/>
              </a:rPr>
              <a:t>Q,</a:t>
            </a:r>
            <a:r>
              <a:rPr lang="en-US" altLang="zh-CN" sz="2400" i="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rPr>
              <a:t>, F </a:t>
            </a:r>
            <a:r>
              <a:rPr lang="en-US" altLang="zh-CN" sz="2400" i="0">
                <a:solidFill>
                  <a:srgbClr val="333399"/>
                </a:solidFill>
                <a:latin typeface="Arial" pitchFamily="34" charset="0"/>
                <a:ea typeface="楷体_GB2312" pitchFamily="49" charset="-122"/>
              </a:rPr>
              <a:t>)</a:t>
            </a:r>
            <a:r>
              <a:rPr lang="zh-CN" altLang="en-US"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sym typeface="Symbol" pitchFamily="18" charset="2"/>
              </a:rPr>
              <a:t>Q</a:t>
            </a:r>
            <a:r>
              <a:rPr lang="zh-CN" altLang="en-US" sz="2400" i="0">
                <a:solidFill>
                  <a:srgbClr val="333399"/>
                </a:solidFill>
                <a:latin typeface="Arial" pitchFamily="34" charset="0"/>
                <a:ea typeface="楷体_GB2312" pitchFamily="49" charset="-122"/>
                <a:sym typeface="Symbol" pitchFamily="18" charset="2"/>
              </a:rPr>
              <a:t>，</a:t>
            </a:r>
            <a:r>
              <a:rPr lang="en-US" altLang="zh-CN">
                <a:latin typeface="Arial" pitchFamily="34" charset="0"/>
                <a:ea typeface="楷体_GB2312" pitchFamily="49" charset="-122"/>
              </a:rPr>
              <a:t>ECLOSE</a:t>
            </a:r>
            <a:r>
              <a:rPr lang="en-US" altLang="zh-CN" sz="2400" i="0">
                <a:latin typeface="Arial" pitchFamily="34" charset="0"/>
                <a:ea typeface="楷体_GB2312" pitchFamily="49" charset="-122"/>
              </a:rPr>
              <a:t>(</a:t>
            </a:r>
            <a:r>
              <a:rPr lang="en-US" altLang="zh-CN" sz="2400">
                <a:latin typeface="Arial" pitchFamily="34" charset="0"/>
                <a:ea typeface="楷体_GB2312" pitchFamily="49" charset="-122"/>
              </a:rPr>
              <a:t>q</a:t>
            </a:r>
            <a:r>
              <a:rPr lang="en-US" altLang="zh-CN" sz="2400" i="0">
                <a:latin typeface="Arial" pitchFamily="34" charset="0"/>
                <a:ea typeface="楷体_GB2312" pitchFamily="49" charset="-122"/>
              </a:rPr>
              <a:t>)</a:t>
            </a:r>
            <a:r>
              <a:rPr lang="en-US" altLang="zh-CN" sz="2400" i="0">
                <a:solidFill>
                  <a:srgbClr val="333399"/>
                </a:solidFill>
                <a:latin typeface="Arial" pitchFamily="34" charset="0"/>
                <a:ea typeface="楷体_GB2312" pitchFamily="49" charset="-122"/>
              </a:rPr>
              <a:t> </a:t>
            </a:r>
          </a:p>
          <a:p>
            <a:pPr algn="l">
              <a:buClr>
                <a:srgbClr val="800080"/>
              </a:buClr>
              <a:buFont typeface="Wingdings" pitchFamily="2" charset="2"/>
              <a:buNone/>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为满足如下条件的最小集：</a:t>
            </a:r>
          </a:p>
          <a:p>
            <a:pPr algn="l">
              <a:buClr>
                <a:srgbClr val="800080"/>
              </a:buClr>
              <a:buFont typeface="Wingdings" pitchFamily="2" charset="2"/>
              <a:buChar char=" "/>
            </a:pPr>
            <a:r>
              <a:rPr lang="zh-CN" altLang="en-US" sz="1000" i="0">
                <a:solidFill>
                  <a:srgbClr val="333399"/>
                </a:solidFill>
                <a:latin typeface="Arial" pitchFamily="34" charset="0"/>
                <a:ea typeface="楷体_GB2312" pitchFamily="49" charset="-122"/>
              </a:rPr>
              <a:t> </a:t>
            </a:r>
          </a:p>
          <a:p>
            <a:pPr lvl="1" algn="just">
              <a:buClr>
                <a:srgbClr val="800080"/>
              </a:buClr>
            </a:pPr>
            <a:r>
              <a:rPr lang="zh-CN" altLang="en-US"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1</a:t>
            </a:r>
            <a:r>
              <a:rPr lang="zh-CN" altLang="en-US"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i="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sym typeface="Symbol" pitchFamily="18" charset="2"/>
              </a:rPr>
              <a:t></a:t>
            </a:r>
            <a:r>
              <a:rPr lang="en-US" altLang="zh-CN">
                <a:solidFill>
                  <a:srgbClr val="333399"/>
                </a:solidFill>
                <a:latin typeface="Arial" pitchFamily="34" charset="0"/>
                <a:ea typeface="楷体_GB2312" pitchFamily="49" charset="-122"/>
              </a:rPr>
              <a:t>ECLOSE</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i="0">
                <a:solidFill>
                  <a:srgbClr val="333399"/>
                </a:solidFill>
                <a:latin typeface="Arial" pitchFamily="34" charset="0"/>
                <a:ea typeface="楷体_GB2312" pitchFamily="49" charset="-122"/>
              </a:rPr>
              <a:t>)</a:t>
            </a:r>
            <a:endParaRPr lang="en-US" altLang="zh-CN" sz="2400">
              <a:solidFill>
                <a:srgbClr val="333399"/>
              </a:solidFill>
              <a:latin typeface="Arial" pitchFamily="34" charset="0"/>
              <a:ea typeface="楷体_GB2312" pitchFamily="49" charset="-122"/>
            </a:endParaRPr>
          </a:p>
          <a:p>
            <a:pPr lvl="1" algn="just">
              <a:buClr>
                <a:srgbClr val="800080"/>
              </a:buClr>
            </a:pPr>
            <a:r>
              <a:rPr lang="zh-CN" altLang="en-US"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2</a:t>
            </a:r>
            <a:r>
              <a:rPr lang="zh-CN" altLang="en-US"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if p</a:t>
            </a:r>
            <a:r>
              <a:rPr lang="en-US" altLang="zh-CN" sz="2400" i="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sym typeface="Symbol" pitchFamily="18" charset="2"/>
              </a:rPr>
              <a:t></a:t>
            </a:r>
            <a:r>
              <a:rPr lang="en-US" altLang="zh-CN">
                <a:solidFill>
                  <a:srgbClr val="333399"/>
                </a:solidFill>
                <a:latin typeface="Arial" pitchFamily="34" charset="0"/>
                <a:ea typeface="楷体_GB2312" pitchFamily="49" charset="-122"/>
              </a:rPr>
              <a:t>ECLOSE</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and r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(p, </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 then </a:t>
            </a:r>
          </a:p>
          <a:p>
            <a:pPr lvl="1" algn="just">
              <a:buClr>
                <a:srgbClr val="800080"/>
              </a:buClr>
            </a:pPr>
            <a:r>
              <a:rPr lang="en-US" altLang="zh-CN" sz="2400">
                <a:solidFill>
                  <a:srgbClr val="333399"/>
                </a:solidFill>
                <a:latin typeface="Arial" pitchFamily="34" charset="0"/>
                <a:ea typeface="楷体_GB2312" pitchFamily="49" charset="-122"/>
              </a:rPr>
              <a:t>                    r</a:t>
            </a:r>
            <a:r>
              <a:rPr lang="en-US" altLang="zh-CN" sz="2400" i="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sym typeface="Symbol" pitchFamily="18" charset="2"/>
              </a:rPr>
              <a:t></a:t>
            </a:r>
            <a:r>
              <a:rPr lang="en-US" altLang="zh-CN">
                <a:solidFill>
                  <a:srgbClr val="333399"/>
                </a:solidFill>
                <a:latin typeface="Arial" pitchFamily="34" charset="0"/>
                <a:ea typeface="楷体_GB2312" pitchFamily="49" charset="-122"/>
              </a:rPr>
              <a:t>ECLOSE</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i="0">
                <a:solidFill>
                  <a:srgbClr val="333399"/>
                </a:solidFill>
                <a:latin typeface="Arial" pitchFamily="34" charset="0"/>
                <a:ea typeface="楷体_GB2312" pitchFamily="49" charset="-122"/>
              </a:rPr>
              <a:t>)</a:t>
            </a:r>
          </a:p>
        </p:txBody>
      </p:sp>
      <p:grpSp>
        <p:nvGrpSpPr>
          <p:cNvPr id="122887" name="Group 7"/>
          <p:cNvGrpSpPr>
            <a:grpSpLocks/>
          </p:cNvGrpSpPr>
          <p:nvPr/>
        </p:nvGrpSpPr>
        <p:grpSpPr bwMode="auto">
          <a:xfrm>
            <a:off x="838200" y="4191000"/>
            <a:ext cx="8077200" cy="2133600"/>
            <a:chOff x="528" y="2640"/>
            <a:chExt cx="5088" cy="1344"/>
          </a:xfrm>
        </p:grpSpPr>
        <p:sp>
          <p:nvSpPr>
            <p:cNvPr id="122888" name="Rectangle 8"/>
            <p:cNvSpPr>
              <a:spLocks noChangeArrowheads="1"/>
            </p:cNvSpPr>
            <p:nvPr/>
          </p:nvSpPr>
          <p:spPr bwMode="auto">
            <a:xfrm>
              <a:off x="528" y="2640"/>
              <a:ext cx="3024" cy="1074"/>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对于右图，有： </a:t>
              </a:r>
            </a:p>
            <a:p>
              <a:pPr algn="l">
                <a:buClr>
                  <a:srgbClr val="800080"/>
                </a:buClr>
                <a:buFont typeface="Wingdings" pitchFamily="2" charset="2"/>
                <a:buChar char=" "/>
              </a:pPr>
              <a:r>
                <a:rPr lang="zh-CN" altLang="en-US" sz="1000" i="0">
                  <a:solidFill>
                    <a:srgbClr val="333399"/>
                  </a:solidFill>
                  <a:latin typeface="Arial" pitchFamily="34" charset="0"/>
                  <a:ea typeface="楷体_GB2312" pitchFamily="49" charset="-122"/>
                </a:rPr>
                <a:t> </a:t>
              </a:r>
            </a:p>
            <a:p>
              <a:pPr lvl="1" algn="just">
                <a:buClr>
                  <a:srgbClr val="800080"/>
                </a:buClr>
                <a:buFontTx/>
                <a:buChar char="•"/>
              </a:pPr>
              <a:r>
                <a:rPr lang="zh-CN" altLang="en-US">
                  <a:solidFill>
                    <a:srgbClr val="333399"/>
                  </a:solidFill>
                  <a:latin typeface="Arial" pitchFamily="34" charset="0"/>
                  <a:ea typeface="楷体_GB2312" pitchFamily="49" charset="-122"/>
                </a:rPr>
                <a:t>   </a:t>
              </a:r>
              <a:r>
                <a:rPr lang="en-US" altLang="zh-CN">
                  <a:solidFill>
                    <a:srgbClr val="333399"/>
                  </a:solidFill>
                  <a:latin typeface="Arial" pitchFamily="34" charset="0"/>
                  <a:ea typeface="楷体_GB2312" pitchFamily="49" charset="-122"/>
                </a:rPr>
                <a:t>ECLOSE</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1</a:t>
              </a:r>
              <a:r>
                <a:rPr lang="en-US" altLang="zh-CN" sz="2400" i="0">
                  <a:solidFill>
                    <a:srgbClr val="333399"/>
                  </a:solidFill>
                  <a:latin typeface="Arial" pitchFamily="34" charset="0"/>
                  <a:ea typeface="楷体_GB2312" pitchFamily="49" charset="-122"/>
                </a:rPr>
                <a:t>) </a:t>
              </a:r>
              <a:r>
                <a:rPr lang="en-US" altLang="zh-CN" sz="2400" b="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{1,2,4,5,6,7</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a:t>
              </a:r>
            </a:p>
            <a:p>
              <a:pPr lvl="1" algn="just">
                <a:buClr>
                  <a:srgbClr val="800080"/>
                </a:buClr>
                <a:buFontTx/>
                <a:buChar char="•"/>
              </a:pPr>
              <a:r>
                <a:rPr lang="en-US" altLang="zh-CN" sz="2400">
                  <a:solidFill>
                    <a:srgbClr val="333399"/>
                  </a:solidFill>
                  <a:latin typeface="Arial" pitchFamily="34" charset="0"/>
                  <a:ea typeface="楷体_GB2312" pitchFamily="49" charset="-122"/>
                </a:rPr>
                <a:t>  </a:t>
              </a:r>
              <a:r>
                <a:rPr lang="en-US" altLang="zh-CN">
                  <a:solidFill>
                    <a:srgbClr val="333399"/>
                  </a:solidFill>
                  <a:latin typeface="Arial" pitchFamily="34" charset="0"/>
                  <a:ea typeface="楷体_GB2312" pitchFamily="49" charset="-122"/>
                </a:rPr>
                <a:t>ECLOSE</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2</a:t>
              </a:r>
              <a:r>
                <a:rPr lang="en-US" altLang="zh-CN" sz="2400" i="0">
                  <a:solidFill>
                    <a:srgbClr val="333399"/>
                  </a:solidFill>
                  <a:latin typeface="Arial" pitchFamily="34" charset="0"/>
                  <a:ea typeface="楷体_GB2312" pitchFamily="49" charset="-122"/>
                </a:rPr>
                <a:t>) </a:t>
              </a:r>
              <a:r>
                <a:rPr lang="en-US" altLang="zh-CN" sz="2400" b="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{2,4,5,6,7</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a:t>
              </a:r>
            </a:p>
            <a:p>
              <a:pPr lvl="1" algn="just">
                <a:buClr>
                  <a:srgbClr val="800080"/>
                </a:buClr>
                <a:buFontTx/>
                <a:buChar char="•"/>
              </a:pPr>
              <a:r>
                <a:rPr lang="en-US" altLang="zh-CN" sz="2400" i="0">
                  <a:solidFill>
                    <a:srgbClr val="333399"/>
                  </a:solidFill>
                  <a:latin typeface="Arial" pitchFamily="34" charset="0"/>
                  <a:ea typeface="楷体_GB2312" pitchFamily="49" charset="-122"/>
                  <a:sym typeface="Symbol" pitchFamily="18" charset="2"/>
                </a:rPr>
                <a:t>  </a:t>
              </a:r>
              <a:r>
                <a:rPr lang="en-US" altLang="zh-CN">
                  <a:solidFill>
                    <a:srgbClr val="333399"/>
                  </a:solidFill>
                  <a:latin typeface="Arial" pitchFamily="34" charset="0"/>
                  <a:ea typeface="楷体_GB2312" pitchFamily="49" charset="-122"/>
                </a:rPr>
                <a:t>ECLOSE</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7</a:t>
              </a:r>
              <a:r>
                <a:rPr lang="en-US" altLang="zh-CN" sz="2400" i="0">
                  <a:solidFill>
                    <a:srgbClr val="333399"/>
                  </a:solidFill>
                  <a:latin typeface="Arial" pitchFamily="34" charset="0"/>
                  <a:ea typeface="楷体_GB2312" pitchFamily="49" charset="-122"/>
                </a:rPr>
                <a:t>) </a:t>
              </a:r>
              <a:r>
                <a:rPr lang="en-US" altLang="zh-CN" sz="2400" b="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{5,7</a:t>
              </a:r>
              <a:r>
                <a:rPr lang="en-US" altLang="zh-CN" sz="2400" baseline="-250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a:t>
              </a:r>
            </a:p>
          </p:txBody>
        </p:sp>
        <p:grpSp>
          <p:nvGrpSpPr>
            <p:cNvPr id="122889" name="Group 9"/>
            <p:cNvGrpSpPr>
              <a:grpSpLocks/>
            </p:cNvGrpSpPr>
            <p:nvPr/>
          </p:nvGrpSpPr>
          <p:grpSpPr bwMode="auto">
            <a:xfrm>
              <a:off x="3284" y="2819"/>
              <a:ext cx="2332" cy="1165"/>
              <a:chOff x="3408" y="2771"/>
              <a:chExt cx="2332" cy="1165"/>
            </a:xfrm>
          </p:grpSpPr>
          <p:sp>
            <p:nvSpPr>
              <p:cNvPr id="122890" name="Rectangle 10"/>
              <p:cNvSpPr>
                <a:spLocks noChangeArrowheads="1"/>
              </p:cNvSpPr>
              <p:nvPr/>
            </p:nvSpPr>
            <p:spPr bwMode="auto">
              <a:xfrm>
                <a:off x="3803" y="2889"/>
                <a:ext cx="229" cy="231"/>
              </a:xfrm>
              <a:prstGeom prst="rect">
                <a:avLst/>
              </a:prstGeom>
              <a:noFill/>
              <a:ln w="9525">
                <a:noFill/>
                <a:miter lim="800000"/>
                <a:headEnd/>
                <a:tailEnd/>
              </a:ln>
              <a:effectLst/>
            </p:spPr>
            <p:txBody>
              <a:bodyPr>
                <a:spAutoFit/>
              </a:bodyPr>
              <a:lstStyle/>
              <a:p>
                <a:pPr algn="l"/>
                <a:r>
                  <a:rPr lang="en-US" altLang="zh-CN" sz="1800">
                    <a:ea typeface="华文行楷" pitchFamily="2" charset="-122"/>
                    <a:sym typeface="Symbol" pitchFamily="18" charset="2"/>
                  </a:rPr>
                  <a:t></a:t>
                </a:r>
              </a:p>
            </p:txBody>
          </p:sp>
          <p:sp>
            <p:nvSpPr>
              <p:cNvPr id="122891" name="Rectangle 11"/>
              <p:cNvSpPr>
                <a:spLocks noChangeArrowheads="1"/>
              </p:cNvSpPr>
              <p:nvPr/>
            </p:nvSpPr>
            <p:spPr bwMode="auto">
              <a:xfrm>
                <a:off x="3755" y="3321"/>
                <a:ext cx="229" cy="231"/>
              </a:xfrm>
              <a:prstGeom prst="rect">
                <a:avLst/>
              </a:prstGeom>
              <a:noFill/>
              <a:ln w="9525">
                <a:noFill/>
                <a:miter lim="800000"/>
                <a:headEnd/>
                <a:tailEnd/>
              </a:ln>
              <a:effectLst/>
            </p:spPr>
            <p:txBody>
              <a:bodyPr>
                <a:spAutoFit/>
              </a:bodyPr>
              <a:lstStyle/>
              <a:p>
                <a:pPr algn="l"/>
                <a:r>
                  <a:rPr lang="en-US" altLang="zh-CN" sz="1800">
                    <a:ea typeface="华文行楷" pitchFamily="2" charset="-122"/>
                    <a:sym typeface="Symbol" pitchFamily="18" charset="2"/>
                  </a:rPr>
                  <a:t></a:t>
                </a:r>
              </a:p>
            </p:txBody>
          </p:sp>
          <p:sp>
            <p:nvSpPr>
              <p:cNvPr id="122892" name="Rectangle 12"/>
              <p:cNvSpPr>
                <a:spLocks noChangeArrowheads="1"/>
              </p:cNvSpPr>
              <p:nvPr/>
            </p:nvSpPr>
            <p:spPr bwMode="auto">
              <a:xfrm>
                <a:off x="4512" y="3072"/>
                <a:ext cx="229" cy="231"/>
              </a:xfrm>
              <a:prstGeom prst="rect">
                <a:avLst/>
              </a:prstGeom>
              <a:noFill/>
              <a:ln w="9525">
                <a:noFill/>
                <a:miter lim="800000"/>
                <a:headEnd/>
                <a:tailEnd/>
              </a:ln>
              <a:effectLst/>
            </p:spPr>
            <p:txBody>
              <a:bodyPr>
                <a:spAutoFit/>
              </a:bodyPr>
              <a:lstStyle/>
              <a:p>
                <a:pPr algn="l"/>
                <a:r>
                  <a:rPr lang="en-US" altLang="zh-CN" sz="1800">
                    <a:ea typeface="华文行楷" pitchFamily="2" charset="-122"/>
                    <a:sym typeface="Symbol" pitchFamily="18" charset="2"/>
                  </a:rPr>
                  <a:t></a:t>
                </a:r>
              </a:p>
            </p:txBody>
          </p:sp>
          <p:sp>
            <p:nvSpPr>
              <p:cNvPr id="122893" name="Rectangle 13"/>
              <p:cNvSpPr>
                <a:spLocks noChangeArrowheads="1"/>
              </p:cNvSpPr>
              <p:nvPr/>
            </p:nvSpPr>
            <p:spPr bwMode="auto">
              <a:xfrm>
                <a:off x="5099" y="3168"/>
                <a:ext cx="229" cy="231"/>
              </a:xfrm>
              <a:prstGeom prst="rect">
                <a:avLst/>
              </a:prstGeom>
              <a:noFill/>
              <a:ln w="9525">
                <a:noFill/>
                <a:miter lim="800000"/>
                <a:headEnd/>
                <a:tailEnd/>
              </a:ln>
              <a:effectLst/>
            </p:spPr>
            <p:txBody>
              <a:bodyPr>
                <a:spAutoFit/>
              </a:bodyPr>
              <a:lstStyle/>
              <a:p>
                <a:pPr algn="l"/>
                <a:r>
                  <a:rPr lang="en-US" altLang="zh-CN" sz="1800">
                    <a:ea typeface="华文行楷" pitchFamily="2" charset="-122"/>
                    <a:sym typeface="Symbol" pitchFamily="18" charset="2"/>
                  </a:rPr>
                  <a:t></a:t>
                </a:r>
              </a:p>
            </p:txBody>
          </p:sp>
          <p:sp>
            <p:nvSpPr>
              <p:cNvPr id="122894" name="Rectangle 14"/>
              <p:cNvSpPr>
                <a:spLocks noChangeArrowheads="1"/>
              </p:cNvSpPr>
              <p:nvPr/>
            </p:nvSpPr>
            <p:spPr bwMode="auto">
              <a:xfrm>
                <a:off x="5099" y="3465"/>
                <a:ext cx="229" cy="231"/>
              </a:xfrm>
              <a:prstGeom prst="rect">
                <a:avLst/>
              </a:prstGeom>
              <a:noFill/>
              <a:ln w="9525">
                <a:noFill/>
                <a:miter lim="800000"/>
                <a:headEnd/>
                <a:tailEnd/>
              </a:ln>
              <a:effectLst/>
            </p:spPr>
            <p:txBody>
              <a:bodyPr>
                <a:spAutoFit/>
              </a:bodyPr>
              <a:lstStyle/>
              <a:p>
                <a:pPr algn="l"/>
                <a:r>
                  <a:rPr lang="en-US" altLang="zh-CN" sz="1800">
                    <a:ea typeface="华文行楷" pitchFamily="2" charset="-122"/>
                    <a:sym typeface="Symbol" pitchFamily="18" charset="2"/>
                  </a:rPr>
                  <a:t></a:t>
                </a:r>
              </a:p>
            </p:txBody>
          </p:sp>
          <p:sp>
            <p:nvSpPr>
              <p:cNvPr id="122895" name="Rectangle 15"/>
              <p:cNvSpPr>
                <a:spLocks noChangeArrowheads="1"/>
              </p:cNvSpPr>
              <p:nvPr/>
            </p:nvSpPr>
            <p:spPr bwMode="auto">
              <a:xfrm>
                <a:off x="4800" y="3705"/>
                <a:ext cx="229" cy="231"/>
              </a:xfrm>
              <a:prstGeom prst="rect">
                <a:avLst/>
              </a:prstGeom>
              <a:noFill/>
              <a:ln w="9525">
                <a:noFill/>
                <a:miter lim="800000"/>
                <a:headEnd/>
                <a:tailEnd/>
              </a:ln>
              <a:effectLst/>
            </p:spPr>
            <p:txBody>
              <a:bodyPr>
                <a:spAutoFit/>
              </a:bodyPr>
              <a:lstStyle/>
              <a:p>
                <a:pPr algn="l"/>
                <a:r>
                  <a:rPr lang="en-US" altLang="zh-CN" sz="1800">
                    <a:ea typeface="华文行楷" pitchFamily="2" charset="-122"/>
                    <a:sym typeface="Symbol" pitchFamily="18" charset="2"/>
                  </a:rPr>
                  <a:t></a:t>
                </a:r>
              </a:p>
            </p:txBody>
          </p:sp>
          <p:graphicFrame>
            <p:nvGraphicFramePr>
              <p:cNvPr id="122896" name="Object 16"/>
              <p:cNvGraphicFramePr>
                <a:graphicFrameLocks noChangeAspect="1"/>
              </p:cNvGraphicFramePr>
              <p:nvPr/>
            </p:nvGraphicFramePr>
            <p:xfrm>
              <a:off x="3408" y="2771"/>
              <a:ext cx="2332" cy="1069"/>
            </p:xfrm>
            <a:graphic>
              <a:graphicData uri="http://schemas.openxmlformats.org/presentationml/2006/ole">
                <mc:AlternateContent xmlns:mc="http://schemas.openxmlformats.org/markup-compatibility/2006">
                  <mc:Choice xmlns:v="urn:schemas-microsoft-com:vml" Requires="v">
                    <p:oleObj spid="_x0000_s122972" name="Visio" r:id="rId3" imgW="3701491" imgH="1697736" progId="Visio.Drawing.11">
                      <p:embed/>
                    </p:oleObj>
                  </mc:Choice>
                  <mc:Fallback>
                    <p:oleObj name="Visio" r:id="rId3" imgW="3701491" imgH="1697736" progId="Visio.Drawing.11">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2771"/>
                            <a:ext cx="2332" cy="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22897" name="Rectangle 17"/>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22898" name="Text Box 18"/>
          <p:cNvSpPr txBox="1">
            <a:spLocks noChangeArrowheads="1"/>
          </p:cNvSpPr>
          <p:nvPr/>
        </p:nvSpPr>
        <p:spPr bwMode="auto">
          <a:xfrm>
            <a:off x="684213" y="1196975"/>
            <a:ext cx="3095625" cy="579438"/>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b="0">
                <a:latin typeface="Arial" pitchFamily="34" charset="0"/>
                <a:ea typeface="楷体_GB2312" pitchFamily="49" charset="-122"/>
                <a:sym typeface="Symbol" pitchFamily="18" charset="2"/>
              </a:rPr>
              <a:t>  </a:t>
            </a:r>
            <a:r>
              <a:rPr lang="en-US" altLang="zh-CN" sz="3200">
                <a:latin typeface="Arial" pitchFamily="34" charset="0"/>
                <a:ea typeface="楷体_GB2312" pitchFamily="49" charset="-122"/>
                <a:sym typeface="Symbol" pitchFamily="18" charset="2"/>
              </a:rPr>
              <a:t> </a:t>
            </a: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闭包</a:t>
            </a:r>
          </a:p>
        </p:txBody>
      </p:sp>
      <p:sp>
        <p:nvSpPr>
          <p:cNvPr id="15" name="文本框 14">
            <a:extLst>
              <a:ext uri="{FF2B5EF4-FFF2-40B4-BE49-F238E27FC236}">
                <a16:creationId xmlns:a16="http://schemas.microsoft.com/office/drawing/2014/main" id="{B3F406EC-0B59-2044-BD79-485C32EA5377}"/>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77</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2887"/>
                                        </p:tgtEl>
                                        <p:attrNameLst>
                                          <p:attrName>style.visibility</p:attrName>
                                        </p:attrNameLst>
                                      </p:cBhvr>
                                      <p:to>
                                        <p:strVal val="visible"/>
                                      </p:to>
                                    </p:set>
                                    <p:animEffect transition="in" filter="slide(fromBottom)">
                                      <p:cBhvr>
                                        <p:cTn id="7" dur="500"/>
                                        <p:tgtEl>
                                          <p:spTgt spid="122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10" name="Group 6"/>
          <p:cNvGrpSpPr>
            <a:grpSpLocks/>
          </p:cNvGrpSpPr>
          <p:nvPr/>
        </p:nvGrpSpPr>
        <p:grpSpPr bwMode="auto">
          <a:xfrm>
            <a:off x="1219200" y="1981200"/>
            <a:ext cx="6248400" cy="4724400"/>
            <a:chOff x="768" y="1248"/>
            <a:chExt cx="3936" cy="2976"/>
          </a:xfrm>
        </p:grpSpPr>
        <p:sp>
          <p:nvSpPr>
            <p:cNvPr id="123911" name="Text Box 7"/>
            <p:cNvSpPr txBox="1">
              <a:spLocks noChangeArrowheads="1"/>
            </p:cNvSpPr>
            <p:nvPr/>
          </p:nvSpPr>
          <p:spPr bwMode="auto">
            <a:xfrm>
              <a:off x="768" y="1248"/>
              <a:ext cx="3936" cy="2896"/>
            </a:xfrm>
            <a:prstGeom prst="rect">
              <a:avLst/>
            </a:prstGeom>
            <a:noFill/>
            <a:ln w="9525">
              <a:noFill/>
              <a:miter lim="800000"/>
              <a:headEnd/>
              <a:tailEnd/>
            </a:ln>
            <a:effectLst/>
          </p:spPr>
          <p:txBody>
            <a:bodyPr>
              <a:spAutoFit/>
            </a:bodyPr>
            <a:lstStyle/>
            <a:p>
              <a:pPr algn="l">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设一个 </a:t>
              </a:r>
              <a:r>
                <a:rPr lang="zh-CN" altLang="en-US" sz="2400">
                  <a:solidFill>
                    <a:srgbClr val="333399"/>
                  </a:solidFill>
                  <a:latin typeface="Arial" pitchFamily="34" charset="0"/>
                  <a:ea typeface="楷体_GB2312" pitchFamily="49" charset="-122"/>
                  <a:sym typeface="Symbol" pitchFamily="18" charset="2"/>
                </a:rPr>
                <a:t> </a:t>
              </a:r>
              <a:r>
                <a:rPr lang="en-US" altLang="zh-CN" sz="2400" i="0">
                  <a:solidFill>
                    <a:srgbClr val="333399"/>
                  </a:solidFill>
                  <a:latin typeface="Arial" pitchFamily="34" charset="0"/>
                  <a:ea typeface="楷体_GB2312" pitchFamily="49" charset="-122"/>
                  <a:cs typeface="Times New Roman" pitchFamily="18" charset="0"/>
                </a:rPr>
                <a:t>- </a:t>
              </a:r>
              <a:r>
                <a:rPr lang="en-US" altLang="zh-CN" sz="2400">
                  <a:solidFill>
                    <a:srgbClr val="333399"/>
                  </a:solidFill>
                  <a:latin typeface="Arial" pitchFamily="34" charset="0"/>
                  <a:ea typeface="楷体_GB2312" pitchFamily="49" charset="-122"/>
                </a:rPr>
                <a:t>NFA  E</a:t>
              </a:r>
              <a:r>
                <a:rPr lang="en-US" altLang="zh-CN" sz="2400" i="0">
                  <a:solidFill>
                    <a:srgbClr val="333399"/>
                  </a:solidFill>
                  <a:latin typeface="Arial" pitchFamily="34" charset="0"/>
                  <a:ea typeface="楷体_GB2312" pitchFamily="49" charset="-122"/>
                </a:rPr>
                <a:t> = (</a:t>
              </a:r>
              <a:r>
                <a:rPr lang="en-US" altLang="zh-CN" sz="2400">
                  <a:solidFill>
                    <a:srgbClr val="333399"/>
                  </a:solidFill>
                  <a:latin typeface="Arial" pitchFamily="34" charset="0"/>
                  <a:ea typeface="楷体_GB2312" pitchFamily="49" charset="-122"/>
                </a:rPr>
                <a:t>Q,</a:t>
              </a:r>
              <a:r>
                <a:rPr lang="en-US" altLang="zh-CN" sz="2400" i="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rPr>
                <a:t>, F </a:t>
              </a:r>
              <a:r>
                <a:rPr lang="en-US" altLang="zh-CN" sz="2400" i="0">
                  <a:solidFill>
                    <a:srgbClr val="333399"/>
                  </a:solidFill>
                  <a:latin typeface="Arial" pitchFamily="34" charset="0"/>
                  <a:ea typeface="楷体_GB2312" pitchFamily="49" charset="-122"/>
                </a:rPr>
                <a:t>)</a:t>
              </a:r>
              <a:endParaRPr lang="en-US" altLang="zh-CN" sz="2400" i="0" baseline="-25000">
                <a:solidFill>
                  <a:srgbClr val="333399"/>
                </a:solidFill>
                <a:latin typeface="Arial" pitchFamily="34" charset="0"/>
                <a:ea typeface="楷体_GB2312" pitchFamily="49" charset="-122"/>
              </a:endParaRPr>
            </a:p>
            <a:p>
              <a:pPr algn="l">
                <a:buClr>
                  <a:srgbClr val="800080"/>
                </a:buClr>
                <a:buFont typeface="Wingdings" pitchFamily="2" charset="2"/>
                <a:buChar char=" "/>
              </a:pPr>
              <a:r>
                <a:rPr lang="en-US" altLang="zh-CN" sz="1000" i="0">
                  <a:solidFill>
                    <a:srgbClr val="333399"/>
                  </a:solidFill>
                  <a:latin typeface="Arial" pitchFamily="34" charset="0"/>
                  <a:ea typeface="楷体_GB2312" pitchFamily="49" charset="-122"/>
                </a:rPr>
                <a:t> </a:t>
              </a:r>
            </a:p>
            <a:p>
              <a:pPr algn="l">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  Q </a:t>
              </a:r>
              <a:r>
                <a:rPr lang="en-US" altLang="zh-CN" sz="2400" i="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sym typeface="Symbol" pitchFamily="18" charset="2"/>
                </a:rPr>
                <a:t> </a:t>
              </a:r>
              <a:r>
                <a:rPr lang="en-US" altLang="zh-CN" sz="2400" i="0">
                  <a:solidFill>
                    <a:srgbClr val="333399"/>
                  </a:solidFill>
                  <a:latin typeface="Arial" pitchFamily="34" charset="0"/>
                  <a:ea typeface="楷体_GB2312" pitchFamily="49" charset="-122"/>
                  <a:sym typeface="Symbol" pitchFamily="18" charset="2"/>
                </a:rPr>
                <a:t>  </a:t>
              </a:r>
              <a:r>
                <a:rPr lang="en-US" altLang="zh-CN" sz="2400">
                  <a:solidFill>
                    <a:srgbClr val="333399"/>
                  </a:solidFill>
                  <a:latin typeface="Arial" pitchFamily="34" charset="0"/>
                  <a:ea typeface="楷体_GB2312" pitchFamily="49" charset="-122"/>
                  <a:sym typeface="Symbol" pitchFamily="18" charset="2"/>
                </a:rPr>
                <a:t></a:t>
              </a:r>
              <a:r>
                <a:rPr lang="en-US" altLang="zh-CN" sz="2400" i="0">
                  <a:solidFill>
                    <a:srgbClr val="333399"/>
                  </a:solidFill>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 </a:t>
              </a:r>
              <a:r>
                <a:rPr lang="en-US" altLang="zh-CN" sz="2400" i="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sym typeface="Symbol" pitchFamily="18" charset="2"/>
                </a:rPr>
                <a:t>2</a:t>
              </a:r>
              <a:r>
                <a:rPr lang="en-US" altLang="zh-CN" sz="2400" baseline="30000">
                  <a:solidFill>
                    <a:srgbClr val="333399"/>
                  </a:solidFill>
                  <a:latin typeface="Arial" pitchFamily="34" charset="0"/>
                  <a:ea typeface="楷体_GB2312" pitchFamily="49" charset="-122"/>
                  <a:sym typeface="Symbol" pitchFamily="18" charset="2"/>
                </a:rPr>
                <a:t>Q</a:t>
              </a:r>
              <a:endParaRPr lang="en-US" altLang="zh-CN" sz="2400">
                <a:solidFill>
                  <a:srgbClr val="333399"/>
                </a:solidFill>
                <a:latin typeface="Arial" pitchFamily="34" charset="0"/>
                <a:ea typeface="楷体_GB2312" pitchFamily="49" charset="-122"/>
              </a:endParaRPr>
            </a:p>
            <a:p>
              <a:pPr algn="l">
                <a:buClr>
                  <a:srgbClr val="800080"/>
                </a:buClr>
                <a:buFont typeface="Wingdings" pitchFamily="2" charset="2"/>
                <a:buChar char=" "/>
              </a:pPr>
              <a:r>
                <a:rPr lang="en-US" altLang="zh-CN" sz="1000" i="0">
                  <a:solidFill>
                    <a:srgbClr val="333399"/>
                  </a:solidFill>
                  <a:latin typeface="Arial" pitchFamily="34" charset="0"/>
                  <a:ea typeface="楷体_GB2312" pitchFamily="49" charset="-122"/>
                </a:rPr>
                <a:t> </a:t>
              </a:r>
            </a:p>
            <a:p>
              <a:pPr algn="l">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扩充定义  </a:t>
              </a:r>
              <a:r>
                <a:rPr lang="zh-CN" altLang="en-US" sz="240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sym typeface="Symbol" pitchFamily="18" charset="2"/>
                </a:rPr>
                <a:t>:  Q </a:t>
              </a:r>
              <a:r>
                <a:rPr lang="en-US" altLang="zh-CN" sz="2400" i="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 </a:t>
              </a:r>
              <a:r>
                <a:rPr lang="en-US" altLang="zh-CN" sz="2400" i="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2</a:t>
              </a:r>
              <a:r>
                <a:rPr lang="en-US" altLang="zh-CN" sz="2400" baseline="30000">
                  <a:latin typeface="Arial" pitchFamily="34" charset="0"/>
                  <a:ea typeface="楷体_GB2312" pitchFamily="49" charset="-122"/>
                  <a:sym typeface="Symbol" pitchFamily="18" charset="2"/>
                </a:rPr>
                <a:t>Q </a:t>
              </a:r>
              <a:endParaRPr lang="en-US" altLang="zh-CN" sz="2400" i="0">
                <a:latin typeface="Arial" pitchFamily="34" charset="0"/>
                <a:ea typeface="楷体_GB2312" pitchFamily="49" charset="-122"/>
              </a:endParaRPr>
            </a:p>
            <a:p>
              <a:pPr algn="l">
                <a:buFont typeface="Wingdings" pitchFamily="2" charset="2"/>
                <a:buChar char=" "/>
              </a:pPr>
              <a:r>
                <a:rPr lang="en-US" altLang="zh-CN" sz="1000" i="0">
                  <a:solidFill>
                    <a:srgbClr val="333399"/>
                  </a:solidFill>
                  <a:latin typeface="Arial" pitchFamily="34" charset="0"/>
                  <a:ea typeface="楷体_GB2312" pitchFamily="49" charset="-122"/>
                </a:rPr>
                <a:t> </a:t>
              </a:r>
            </a:p>
            <a:p>
              <a:pPr algn="l">
                <a:buFont typeface="Symbol" pitchFamily="18" charset="2"/>
                <a:buChar char="-"/>
              </a:pPr>
              <a:r>
                <a:rPr lang="en-US" altLang="zh-CN" sz="2400" i="0">
                  <a:latin typeface="Arial" pitchFamily="34" charset="0"/>
                  <a:ea typeface="楷体_GB2312" pitchFamily="49" charset="-122"/>
                </a:rPr>
                <a:t> </a:t>
              </a:r>
              <a:r>
                <a:rPr lang="zh-CN" altLang="en-US" sz="2400" i="0">
                  <a:latin typeface="Arial" pitchFamily="34" charset="0"/>
                  <a:ea typeface="楷体_GB2312" pitchFamily="49" charset="-122"/>
                </a:rPr>
                <a:t>对任何</a:t>
              </a:r>
              <a:r>
                <a:rPr lang="en-US" altLang="zh-CN" sz="2400">
                  <a:latin typeface="Arial" pitchFamily="34" charset="0"/>
                  <a:ea typeface="楷体_GB2312" pitchFamily="49" charset="-122"/>
                </a:rPr>
                <a:t>q</a:t>
              </a:r>
              <a:r>
                <a:rPr lang="en-US" altLang="zh-CN" sz="2400" i="0">
                  <a:latin typeface="Arial" pitchFamily="34" charset="0"/>
                  <a:ea typeface="楷体_GB2312" pitchFamily="49" charset="-122"/>
                  <a:sym typeface="Symbol" pitchFamily="18" charset="2"/>
                </a:rPr>
                <a:t>  </a:t>
              </a:r>
              <a:r>
                <a:rPr lang="en-US" altLang="zh-CN" sz="2400">
                  <a:latin typeface="Arial" pitchFamily="34" charset="0"/>
                  <a:ea typeface="楷体_GB2312" pitchFamily="49" charset="-122"/>
                  <a:sym typeface="Symbol" pitchFamily="18" charset="2"/>
                </a:rPr>
                <a:t>Q</a:t>
              </a:r>
              <a:r>
                <a:rPr lang="zh-CN" altLang="en-US" sz="2400">
                  <a:latin typeface="Arial" pitchFamily="34" charset="0"/>
                  <a:ea typeface="楷体_GB2312" pitchFamily="49" charset="-122"/>
                  <a:sym typeface="Symbol" pitchFamily="18" charset="2"/>
                </a:rPr>
                <a:t>，</a:t>
              </a:r>
              <a:r>
                <a:rPr lang="zh-CN" altLang="en-US" sz="2400" i="0">
                  <a:latin typeface="Arial" pitchFamily="34" charset="0"/>
                  <a:ea typeface="楷体_GB2312" pitchFamily="49" charset="-122"/>
                  <a:sym typeface="Symbol" pitchFamily="18" charset="2"/>
                </a:rPr>
                <a:t>定义：</a:t>
              </a:r>
              <a:endParaRPr lang="zh-CN" altLang="en-US" sz="2400" i="0">
                <a:latin typeface="Arial" pitchFamily="34" charset="0"/>
                <a:ea typeface="楷体_GB2312" pitchFamily="49" charset="-122"/>
              </a:endParaRPr>
            </a:p>
            <a:p>
              <a:pPr algn="l">
                <a:buFont typeface="Wingdings" pitchFamily="2" charset="2"/>
                <a:buChar char=" "/>
              </a:pPr>
              <a:r>
                <a:rPr lang="zh-CN" altLang="en-US" sz="1000" i="0">
                  <a:solidFill>
                    <a:srgbClr val="333399"/>
                  </a:solidFill>
                  <a:latin typeface="Arial" pitchFamily="34" charset="0"/>
                  <a:ea typeface="楷体_GB2312" pitchFamily="49" charset="-122"/>
                </a:rPr>
                <a:t> </a:t>
              </a:r>
            </a:p>
            <a:p>
              <a:pPr algn="l">
                <a:buFont typeface="Wingdings" pitchFamily="2" charset="2"/>
                <a:buNone/>
              </a:pPr>
              <a:r>
                <a:rPr lang="zh-CN" altLang="en-US" sz="2400" i="0">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1 </a:t>
              </a:r>
              <a:r>
                <a:rPr lang="en-US" altLang="zh-CN" sz="240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 </a:t>
              </a:r>
              <a:r>
                <a:rPr lang="en-US" altLang="zh-CN" sz="2400">
                  <a:latin typeface="Arial" pitchFamily="34" charset="0"/>
                  <a:ea typeface="楷体_GB2312" pitchFamily="49" charset="-122"/>
                  <a:sym typeface="Symbol" pitchFamily="18" charset="2"/>
                </a:rPr>
                <a:t>, ) = </a:t>
              </a:r>
              <a:r>
                <a:rPr lang="en-US" altLang="zh-CN">
                  <a:latin typeface="Arial" pitchFamily="34" charset="0"/>
                  <a:ea typeface="楷体_GB2312" pitchFamily="49" charset="-122"/>
                  <a:sym typeface="Symbol" pitchFamily="18" charset="2"/>
                </a:rPr>
                <a:t>ECLOSE</a:t>
              </a:r>
              <a:r>
                <a:rPr lang="en-US" altLang="zh-CN" sz="240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rPr>
                <a:t>q )</a:t>
              </a:r>
            </a:p>
            <a:p>
              <a:pPr algn="l">
                <a:buFont typeface="Wingdings" pitchFamily="2" charset="2"/>
                <a:buChar char=" "/>
              </a:pPr>
              <a:r>
                <a:rPr lang="en-US" altLang="zh-CN" sz="1000" i="0">
                  <a:solidFill>
                    <a:srgbClr val="333399"/>
                  </a:solidFill>
                  <a:latin typeface="Arial" pitchFamily="34" charset="0"/>
                  <a:ea typeface="楷体_GB2312" pitchFamily="49" charset="-122"/>
                </a:rPr>
                <a:t> </a:t>
              </a:r>
            </a:p>
            <a:p>
              <a:pPr algn="l">
                <a:buFont typeface="Wingdings" pitchFamily="2" charset="2"/>
                <a:buNone/>
              </a:pPr>
              <a:r>
                <a:rPr lang="en-US" altLang="zh-CN" sz="2400" i="0">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2 </a:t>
              </a:r>
              <a:r>
                <a:rPr lang="zh-CN" altLang="en-US" sz="2400" i="0">
                  <a:latin typeface="Arial" pitchFamily="34" charset="0"/>
                  <a:ea typeface="楷体_GB2312" pitchFamily="49" charset="-122"/>
                </a:rPr>
                <a:t>若</a:t>
              </a:r>
              <a:r>
                <a:rPr lang="en-US" altLang="zh-CN" sz="2400">
                  <a:latin typeface="Arial" pitchFamily="34" charset="0"/>
                  <a:ea typeface="楷体_GB2312" pitchFamily="49" charset="-122"/>
                </a:rPr>
                <a:t>w = xa, </a:t>
              </a:r>
              <a:r>
                <a:rPr lang="zh-CN" altLang="en-US" sz="2400" i="0">
                  <a:latin typeface="Arial" pitchFamily="34" charset="0"/>
                  <a:ea typeface="楷体_GB2312" pitchFamily="49" charset="-122"/>
                </a:rPr>
                <a:t>其中 </a:t>
              </a:r>
              <a:r>
                <a:rPr lang="en-US" altLang="zh-CN" sz="2400">
                  <a:latin typeface="Arial" pitchFamily="34" charset="0"/>
                  <a:ea typeface="楷体_GB2312" pitchFamily="49" charset="-122"/>
                </a:rPr>
                <a:t>x </a:t>
              </a:r>
              <a:r>
                <a:rPr lang="en-US" altLang="zh-CN" i="0">
                  <a:latin typeface="Arial" pitchFamily="34" charset="0"/>
                  <a:ea typeface="楷体_GB2312" pitchFamily="49" charset="-122"/>
                  <a:sym typeface="Symbol" pitchFamily="18" charset="2"/>
                </a:rPr>
                <a:t></a:t>
              </a:r>
              <a:r>
                <a:rPr lang="en-US" altLang="zh-CN" sz="2400" i="0">
                  <a:latin typeface="Arial" pitchFamily="34" charset="0"/>
                  <a:ea typeface="楷体_GB2312" pitchFamily="49" charset="-122"/>
                </a:rPr>
                <a:t> </a:t>
              </a:r>
              <a:r>
                <a:rPr lang="en-US" altLang="zh-CN"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rPr>
                <a:t>, a </a:t>
              </a:r>
              <a:r>
                <a:rPr lang="en-US" altLang="zh-CN" sz="2400" i="0">
                  <a:latin typeface="Arial" pitchFamily="34" charset="0"/>
                  <a:ea typeface="楷体_GB2312" pitchFamily="49" charset="-122"/>
                  <a:sym typeface="Symbol" pitchFamily="18" charset="2"/>
                </a:rPr>
                <a:t></a:t>
              </a:r>
              <a:r>
                <a:rPr lang="en-US" altLang="zh-CN" sz="2400" i="0">
                  <a:latin typeface="Arial" pitchFamily="34" charset="0"/>
                  <a:ea typeface="楷体_GB2312" pitchFamily="49" charset="-122"/>
                </a:rPr>
                <a:t> </a:t>
              </a:r>
              <a:r>
                <a:rPr lang="en-US" altLang="zh-CN"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rPr>
                <a:t>,   </a:t>
              </a:r>
              <a:r>
                <a:rPr lang="zh-CN" altLang="en-US" sz="2400" i="0">
                  <a:latin typeface="Arial" pitchFamily="34" charset="0"/>
                  <a:ea typeface="楷体_GB2312" pitchFamily="49" charset="-122"/>
                </a:rPr>
                <a:t>假设</a:t>
              </a:r>
            </a:p>
            <a:p>
              <a:pPr algn="l">
                <a:buFont typeface="Wingdings" pitchFamily="2" charset="2"/>
                <a:buChar char=" "/>
              </a:pPr>
              <a:r>
                <a:rPr lang="zh-CN" altLang="en-US" sz="1000" i="0">
                  <a:solidFill>
                    <a:srgbClr val="333399"/>
                  </a:solidFill>
                  <a:latin typeface="Arial" pitchFamily="34" charset="0"/>
                  <a:ea typeface="楷体_GB2312" pitchFamily="49" charset="-122"/>
                </a:rPr>
                <a:t> </a:t>
              </a:r>
            </a:p>
            <a:p>
              <a:pPr algn="l">
                <a:buFont typeface="Wingdings" pitchFamily="2" charset="2"/>
                <a:buNone/>
              </a:pPr>
              <a:r>
                <a:rPr lang="zh-CN" altLang="en-US" sz="2400" i="0">
                  <a:latin typeface="Arial" pitchFamily="34" charset="0"/>
                  <a:ea typeface="楷体_GB2312" pitchFamily="49" charset="-122"/>
                </a:rPr>
                <a:t>        </a:t>
              </a:r>
              <a:r>
                <a:rPr lang="zh-CN" altLang="en-US" sz="240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 </a:t>
              </a:r>
              <a:r>
                <a:rPr lang="en-US" altLang="zh-CN" sz="2400">
                  <a:latin typeface="Arial" pitchFamily="34" charset="0"/>
                  <a:ea typeface="楷体_GB2312" pitchFamily="49" charset="-122"/>
                  <a:sym typeface="Symbol" pitchFamily="18" charset="2"/>
                </a:rPr>
                <a:t>, x) = { p</a:t>
              </a:r>
              <a:r>
                <a:rPr lang="en-US" altLang="zh-CN" sz="2400" baseline="-25000">
                  <a:latin typeface="Arial" pitchFamily="34" charset="0"/>
                  <a:ea typeface="楷体_GB2312" pitchFamily="49" charset="-122"/>
                  <a:sym typeface="Symbol" pitchFamily="18" charset="2"/>
                </a:rPr>
                <a:t>1 </a:t>
              </a:r>
              <a:r>
                <a:rPr lang="en-US" altLang="zh-CN" sz="2400">
                  <a:latin typeface="Arial" pitchFamily="34" charset="0"/>
                  <a:ea typeface="楷体_GB2312" pitchFamily="49" charset="-122"/>
                  <a:sym typeface="Symbol" pitchFamily="18" charset="2"/>
                </a:rPr>
                <a:t>, p</a:t>
              </a:r>
              <a:r>
                <a:rPr lang="en-US" altLang="zh-CN" sz="2400" baseline="-25000">
                  <a:latin typeface="Arial" pitchFamily="34" charset="0"/>
                  <a:ea typeface="楷体_GB2312" pitchFamily="49" charset="-122"/>
                  <a:sym typeface="Symbol" pitchFamily="18" charset="2"/>
                </a:rPr>
                <a:t>2 </a:t>
              </a:r>
              <a:r>
                <a:rPr lang="en-US" altLang="zh-CN" sz="2400">
                  <a:latin typeface="Arial" pitchFamily="34" charset="0"/>
                  <a:ea typeface="楷体_GB2312" pitchFamily="49" charset="-122"/>
                  <a:sym typeface="Symbol" pitchFamily="18" charset="2"/>
                </a:rPr>
                <a:t>, </a:t>
              </a:r>
              <a:r>
                <a:rPr lang="en-US" altLang="zh-CN" sz="2400" i="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 p</a:t>
              </a:r>
              <a:r>
                <a:rPr lang="en-US" altLang="zh-CN" sz="2400" baseline="-25000">
                  <a:latin typeface="Arial" pitchFamily="34" charset="0"/>
                  <a:ea typeface="楷体_GB2312" pitchFamily="49" charset="-122"/>
                  <a:sym typeface="Symbol" pitchFamily="18" charset="2"/>
                </a:rPr>
                <a:t>k</a:t>
              </a:r>
              <a:r>
                <a:rPr lang="en-US" altLang="zh-CN" sz="2400">
                  <a:latin typeface="Arial" pitchFamily="34" charset="0"/>
                  <a:ea typeface="楷体_GB2312" pitchFamily="49" charset="-122"/>
                  <a:sym typeface="Symbol" pitchFamily="18" charset="2"/>
                </a:rPr>
                <a:t> },   </a:t>
              </a:r>
              <a:r>
                <a:rPr lang="zh-CN" altLang="en-US" sz="2400" i="0">
                  <a:latin typeface="Arial" pitchFamily="34" charset="0"/>
                  <a:ea typeface="楷体_GB2312" pitchFamily="49" charset="-122"/>
                  <a:sym typeface="Symbol" pitchFamily="18" charset="2"/>
                </a:rPr>
                <a:t>并且</a:t>
              </a:r>
            </a:p>
            <a:p>
              <a:pPr algn="l">
                <a:buFont typeface="Wingdings" pitchFamily="2" charset="2"/>
                <a:buChar char=" "/>
              </a:pPr>
              <a:r>
                <a:rPr lang="zh-CN" altLang="en-US" sz="1000" i="0">
                  <a:solidFill>
                    <a:srgbClr val="333399"/>
                  </a:solidFill>
                  <a:latin typeface="Arial" pitchFamily="34" charset="0"/>
                  <a:ea typeface="楷体_GB2312" pitchFamily="49" charset="-122"/>
                </a:rPr>
                <a:t> </a:t>
              </a:r>
            </a:p>
            <a:p>
              <a:pPr algn="l">
                <a:buFont typeface="Wingdings" pitchFamily="2" charset="2"/>
                <a:buNone/>
              </a:pPr>
              <a:r>
                <a:rPr lang="zh-CN" altLang="en-US" sz="2400" i="0">
                  <a:latin typeface="Arial" pitchFamily="34" charset="0"/>
                  <a:ea typeface="楷体_GB2312" pitchFamily="49" charset="-122"/>
                  <a:sym typeface="Symbol" pitchFamily="18" charset="2"/>
                </a:rPr>
                <a:t>        令  </a:t>
              </a:r>
              <a:r>
                <a:rPr lang="zh-CN" altLang="en-US" sz="240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rPr>
                <a:t>p</a:t>
              </a:r>
              <a:r>
                <a:rPr lang="en-US" altLang="zh-CN" sz="2400" baseline="-25000">
                  <a:latin typeface="Arial" pitchFamily="34" charset="0"/>
                  <a:ea typeface="楷体_GB2312" pitchFamily="49" charset="-122"/>
                </a:rPr>
                <a:t>i</a:t>
              </a:r>
              <a:r>
                <a:rPr lang="en-US" altLang="zh-CN" sz="2400">
                  <a:latin typeface="Arial" pitchFamily="34" charset="0"/>
                  <a:ea typeface="楷体_GB2312" pitchFamily="49" charset="-122"/>
                </a:rPr>
                <a:t> </a:t>
              </a:r>
              <a:r>
                <a:rPr lang="en-US" altLang="zh-CN" sz="2400">
                  <a:latin typeface="Arial" pitchFamily="34" charset="0"/>
                  <a:ea typeface="楷体_GB2312" pitchFamily="49" charset="-122"/>
                  <a:sym typeface="Symbol" pitchFamily="18" charset="2"/>
                </a:rPr>
                <a:t>, a ) = { r</a:t>
              </a:r>
              <a:r>
                <a:rPr lang="en-US" altLang="zh-CN" sz="2400" baseline="-25000">
                  <a:latin typeface="Arial" pitchFamily="34" charset="0"/>
                  <a:ea typeface="楷体_GB2312" pitchFamily="49" charset="-122"/>
                  <a:sym typeface="Symbol" pitchFamily="18" charset="2"/>
                </a:rPr>
                <a:t>1 </a:t>
              </a:r>
              <a:r>
                <a:rPr lang="en-US" altLang="zh-CN" sz="2400">
                  <a:latin typeface="Arial" pitchFamily="34" charset="0"/>
                  <a:ea typeface="楷体_GB2312" pitchFamily="49" charset="-122"/>
                  <a:sym typeface="Symbol" pitchFamily="18" charset="2"/>
                </a:rPr>
                <a:t>, r</a:t>
              </a:r>
              <a:r>
                <a:rPr lang="en-US" altLang="zh-CN" sz="2400" baseline="-25000">
                  <a:latin typeface="Arial" pitchFamily="34" charset="0"/>
                  <a:ea typeface="楷体_GB2312" pitchFamily="49" charset="-122"/>
                  <a:sym typeface="Symbol" pitchFamily="18" charset="2"/>
                </a:rPr>
                <a:t>2 </a:t>
              </a:r>
              <a:r>
                <a:rPr lang="en-US" altLang="zh-CN" sz="2400">
                  <a:latin typeface="Arial" pitchFamily="34" charset="0"/>
                  <a:ea typeface="楷体_GB2312" pitchFamily="49" charset="-122"/>
                  <a:sym typeface="Symbol" pitchFamily="18" charset="2"/>
                </a:rPr>
                <a:t>, </a:t>
              </a:r>
              <a:r>
                <a:rPr lang="en-US" altLang="zh-CN" sz="2400" i="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 r</a:t>
              </a:r>
              <a:r>
                <a:rPr lang="en-US" altLang="zh-CN" sz="2400" baseline="-25000">
                  <a:latin typeface="Arial" pitchFamily="34" charset="0"/>
                  <a:ea typeface="楷体_GB2312" pitchFamily="49" charset="-122"/>
                  <a:sym typeface="Symbol" pitchFamily="18" charset="2"/>
                </a:rPr>
                <a:t>m</a:t>
              </a:r>
              <a:r>
                <a:rPr lang="en-US" altLang="zh-CN" sz="2400">
                  <a:latin typeface="Arial" pitchFamily="34" charset="0"/>
                  <a:ea typeface="楷体_GB2312" pitchFamily="49" charset="-122"/>
                  <a:sym typeface="Symbol" pitchFamily="18" charset="2"/>
                </a:rPr>
                <a:t> }</a:t>
              </a:r>
              <a:r>
                <a:rPr lang="zh-CN" altLang="en-US" sz="2400">
                  <a:latin typeface="Arial" pitchFamily="34" charset="0"/>
                  <a:ea typeface="楷体_GB2312" pitchFamily="49" charset="-122"/>
                  <a:sym typeface="Symbol" pitchFamily="18" charset="2"/>
                </a:rPr>
                <a:t>，</a:t>
              </a:r>
              <a:r>
                <a:rPr lang="zh-CN" altLang="en-US" sz="2400" i="0">
                  <a:latin typeface="Arial" pitchFamily="34" charset="0"/>
                  <a:ea typeface="楷体_GB2312" pitchFamily="49" charset="-122"/>
                  <a:sym typeface="Symbol" pitchFamily="18" charset="2"/>
                </a:rPr>
                <a:t> </a:t>
              </a:r>
              <a:r>
                <a:rPr lang="zh-CN" altLang="en-US" sz="2400" i="0">
                  <a:latin typeface="Arial" pitchFamily="34" charset="0"/>
                  <a:ea typeface="楷体_GB2312" pitchFamily="49" charset="-122"/>
                </a:rPr>
                <a:t>则</a:t>
              </a:r>
            </a:p>
            <a:p>
              <a:pPr algn="l">
                <a:buFont typeface="Wingdings" pitchFamily="2" charset="2"/>
                <a:buChar char=" "/>
              </a:pPr>
              <a:r>
                <a:rPr lang="zh-CN" altLang="en-US" sz="1000" i="0">
                  <a:solidFill>
                    <a:srgbClr val="333399"/>
                  </a:solidFill>
                  <a:latin typeface="Arial" pitchFamily="34" charset="0"/>
                  <a:ea typeface="楷体_GB2312" pitchFamily="49" charset="-122"/>
                </a:rPr>
                <a:t>  </a:t>
              </a:r>
            </a:p>
            <a:p>
              <a:pPr algn="l">
                <a:buFont typeface="Wingdings" pitchFamily="2" charset="2"/>
                <a:buNone/>
              </a:pPr>
              <a:r>
                <a:rPr lang="zh-CN" altLang="en-US" sz="2400" i="0">
                  <a:latin typeface="Arial" pitchFamily="34" charset="0"/>
                  <a:ea typeface="楷体_GB2312" pitchFamily="49" charset="-122"/>
                </a:rPr>
                <a:t>             </a:t>
              </a:r>
              <a:r>
                <a:rPr lang="zh-CN" altLang="en-US" sz="240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rPr>
                <a:t>q</a:t>
              </a:r>
              <a:r>
                <a:rPr lang="en-US" altLang="zh-CN" sz="2400" baseline="-25000">
                  <a:latin typeface="Arial" pitchFamily="34" charset="0"/>
                  <a:ea typeface="楷体_GB2312" pitchFamily="49" charset="-122"/>
                </a:rPr>
                <a:t> </a:t>
              </a:r>
              <a:r>
                <a:rPr lang="en-US" altLang="zh-CN" sz="2400">
                  <a:latin typeface="Arial" pitchFamily="34" charset="0"/>
                  <a:ea typeface="楷体_GB2312" pitchFamily="49" charset="-122"/>
                  <a:sym typeface="Symbol" pitchFamily="18" charset="2"/>
                </a:rPr>
                <a:t>, w) =  </a:t>
              </a:r>
              <a:r>
                <a:rPr lang="en-US" altLang="zh-CN" sz="2400" i="0">
                  <a:latin typeface="Arial" pitchFamily="34" charset="0"/>
                  <a:ea typeface="楷体_GB2312" pitchFamily="49" charset="-122"/>
                  <a:sym typeface="Symbol" pitchFamily="18" charset="2"/>
                </a:rPr>
                <a:t></a:t>
              </a:r>
              <a:r>
                <a:rPr lang="en-US" altLang="zh-CN" sz="2400">
                  <a:latin typeface="Arial" pitchFamily="34" charset="0"/>
                  <a:ea typeface="楷体_GB2312" pitchFamily="49" charset="-122"/>
                  <a:sym typeface="Symbol" pitchFamily="18" charset="2"/>
                </a:rPr>
                <a:t> </a:t>
              </a:r>
              <a:r>
                <a:rPr lang="en-US" altLang="zh-CN">
                  <a:latin typeface="Arial" pitchFamily="34" charset="0"/>
                  <a:ea typeface="楷体_GB2312" pitchFamily="49" charset="-122"/>
                  <a:sym typeface="Symbol" pitchFamily="18" charset="2"/>
                </a:rPr>
                <a:t>ECLOSE</a:t>
              </a:r>
              <a:r>
                <a:rPr lang="en-US" altLang="zh-CN" sz="2400">
                  <a:latin typeface="Arial" pitchFamily="34" charset="0"/>
                  <a:ea typeface="楷体_GB2312" pitchFamily="49" charset="-122"/>
                  <a:sym typeface="Symbol" pitchFamily="18" charset="2"/>
                </a:rPr>
                <a:t>( </a:t>
              </a:r>
              <a:r>
                <a:rPr lang="en-US" altLang="zh-CN" sz="2400">
                  <a:latin typeface="Arial" pitchFamily="34" charset="0"/>
                  <a:ea typeface="楷体_GB2312" pitchFamily="49" charset="-122"/>
                </a:rPr>
                <a:t>r</a:t>
              </a:r>
              <a:r>
                <a:rPr lang="en-US" altLang="zh-CN" sz="2400" baseline="-25000">
                  <a:latin typeface="Arial" pitchFamily="34" charset="0"/>
                  <a:ea typeface="楷体_GB2312" pitchFamily="49" charset="-122"/>
                </a:rPr>
                <a:t>j </a:t>
              </a:r>
              <a:r>
                <a:rPr lang="en-US" altLang="zh-CN" sz="2400">
                  <a:latin typeface="Arial" pitchFamily="34" charset="0"/>
                  <a:ea typeface="楷体_GB2312" pitchFamily="49" charset="-122"/>
                  <a:sym typeface="Symbol" pitchFamily="18" charset="2"/>
                </a:rPr>
                <a:t>) </a:t>
              </a:r>
            </a:p>
          </p:txBody>
        </p:sp>
        <p:sp>
          <p:nvSpPr>
            <p:cNvPr id="123912" name="Text Box 8"/>
            <p:cNvSpPr txBox="1">
              <a:spLocks noChangeArrowheads="1"/>
            </p:cNvSpPr>
            <p:nvPr/>
          </p:nvSpPr>
          <p:spPr bwMode="auto">
            <a:xfrm>
              <a:off x="1406" y="3724"/>
              <a:ext cx="370" cy="212"/>
            </a:xfrm>
            <a:prstGeom prst="rect">
              <a:avLst/>
            </a:prstGeom>
            <a:noFill/>
            <a:ln w="9525">
              <a:noFill/>
              <a:miter lim="800000"/>
              <a:headEnd/>
              <a:tailEnd/>
            </a:ln>
            <a:effectLst/>
          </p:spPr>
          <p:txBody>
            <a:bodyPr wrap="none">
              <a:spAutoFit/>
            </a:bodyPr>
            <a:lstStyle/>
            <a:p>
              <a:pPr algn="l"/>
              <a:r>
                <a:rPr lang="en-US" altLang="zh-CN" sz="1600">
                  <a:latin typeface="Arial" pitchFamily="34" charset="0"/>
                </a:rPr>
                <a:t>i = 1</a:t>
              </a:r>
            </a:p>
          </p:txBody>
        </p:sp>
        <p:sp>
          <p:nvSpPr>
            <p:cNvPr id="123913" name="Text Box 9"/>
            <p:cNvSpPr txBox="1">
              <a:spLocks noChangeArrowheads="1"/>
            </p:cNvSpPr>
            <p:nvPr/>
          </p:nvSpPr>
          <p:spPr bwMode="auto">
            <a:xfrm>
              <a:off x="1493" y="3456"/>
              <a:ext cx="187" cy="212"/>
            </a:xfrm>
            <a:prstGeom prst="rect">
              <a:avLst/>
            </a:prstGeom>
            <a:noFill/>
            <a:ln w="9525">
              <a:noFill/>
              <a:miter lim="800000"/>
              <a:headEnd/>
              <a:tailEnd/>
            </a:ln>
            <a:effectLst/>
          </p:spPr>
          <p:txBody>
            <a:bodyPr>
              <a:spAutoFit/>
            </a:bodyPr>
            <a:lstStyle/>
            <a:p>
              <a:pPr algn="l"/>
              <a:r>
                <a:rPr lang="en-US" altLang="zh-CN" sz="1600">
                  <a:latin typeface="Arial" pitchFamily="34" charset="0"/>
                </a:rPr>
                <a:t>k</a:t>
              </a:r>
            </a:p>
          </p:txBody>
        </p:sp>
        <p:sp>
          <p:nvSpPr>
            <p:cNvPr id="123914" name="Text Box 10"/>
            <p:cNvSpPr txBox="1">
              <a:spLocks noChangeArrowheads="1"/>
            </p:cNvSpPr>
            <p:nvPr/>
          </p:nvSpPr>
          <p:spPr bwMode="auto">
            <a:xfrm>
              <a:off x="2462" y="4012"/>
              <a:ext cx="370" cy="212"/>
            </a:xfrm>
            <a:prstGeom prst="rect">
              <a:avLst/>
            </a:prstGeom>
            <a:noFill/>
            <a:ln w="9525">
              <a:noFill/>
              <a:miter lim="800000"/>
              <a:headEnd/>
              <a:tailEnd/>
            </a:ln>
            <a:effectLst/>
          </p:spPr>
          <p:txBody>
            <a:bodyPr wrap="none">
              <a:spAutoFit/>
            </a:bodyPr>
            <a:lstStyle/>
            <a:p>
              <a:pPr algn="l"/>
              <a:r>
                <a:rPr lang="en-US" altLang="zh-CN" sz="1600">
                  <a:latin typeface="Arial" pitchFamily="34" charset="0"/>
                </a:rPr>
                <a:t>j = 1</a:t>
              </a:r>
            </a:p>
          </p:txBody>
        </p:sp>
        <p:sp>
          <p:nvSpPr>
            <p:cNvPr id="123915" name="Text Box 11"/>
            <p:cNvSpPr txBox="1">
              <a:spLocks noChangeArrowheads="1"/>
            </p:cNvSpPr>
            <p:nvPr/>
          </p:nvSpPr>
          <p:spPr bwMode="auto">
            <a:xfrm>
              <a:off x="2544" y="3772"/>
              <a:ext cx="192" cy="212"/>
            </a:xfrm>
            <a:prstGeom prst="rect">
              <a:avLst/>
            </a:prstGeom>
            <a:noFill/>
            <a:ln w="9525">
              <a:noFill/>
              <a:miter lim="800000"/>
              <a:headEnd/>
              <a:tailEnd/>
            </a:ln>
            <a:effectLst/>
          </p:spPr>
          <p:txBody>
            <a:bodyPr>
              <a:spAutoFit/>
            </a:bodyPr>
            <a:lstStyle/>
            <a:p>
              <a:pPr algn="l"/>
              <a:r>
                <a:rPr lang="en-US" altLang="zh-CN" sz="1600">
                  <a:latin typeface="Arial" pitchFamily="34" charset="0"/>
                </a:rPr>
                <a:t>m</a:t>
              </a:r>
            </a:p>
          </p:txBody>
        </p:sp>
      </p:grpSp>
      <p:sp>
        <p:nvSpPr>
          <p:cNvPr id="123916" name="Rectangle 12"/>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23917" name="Text Box 13"/>
          <p:cNvSpPr txBox="1">
            <a:spLocks noChangeArrowheads="1"/>
          </p:cNvSpPr>
          <p:nvPr/>
        </p:nvSpPr>
        <p:spPr bwMode="auto">
          <a:xfrm>
            <a:off x="684213" y="1196975"/>
            <a:ext cx="6624637" cy="579438"/>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b="0">
                <a:latin typeface="Arial" pitchFamily="34" charset="0"/>
                <a:ea typeface="楷体_GB2312" pitchFamily="49" charset="-122"/>
                <a:sym typeface="Symbol" pitchFamily="18" charset="2"/>
              </a:rPr>
              <a:t>  </a:t>
            </a:r>
            <a:r>
              <a:rPr lang="zh-CN" altLang="en-US" sz="3200" i="0">
                <a:latin typeface="Arial" pitchFamily="34" charset="0"/>
                <a:ea typeface="楷体_GB2312" pitchFamily="49" charset="-122"/>
              </a:rPr>
              <a:t>扩展转移函数适合于输入字符串</a:t>
            </a:r>
          </a:p>
        </p:txBody>
      </p:sp>
      <p:sp>
        <p:nvSpPr>
          <p:cNvPr id="10" name="文本框 9">
            <a:extLst>
              <a:ext uri="{FF2B5EF4-FFF2-40B4-BE49-F238E27FC236}">
                <a16:creationId xmlns:a16="http://schemas.microsoft.com/office/drawing/2014/main" id="{4FB8A317-AF8D-074C-8A6B-B2E1498CFA03}"/>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78</a:t>
            </a:r>
            <a:endParaRPr kumimoji="1" lang="zh-CN" altLang="en-US" sz="2000" b="0" i="0" dirty="0">
              <a:solidFill>
                <a:srgbClr val="000066"/>
              </a:solidFill>
            </a:endParaRPr>
          </a:p>
        </p:txBody>
      </p:sp>
    </p:spTree>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34" name="Group 6"/>
          <p:cNvGrpSpPr>
            <a:grpSpLocks/>
          </p:cNvGrpSpPr>
          <p:nvPr/>
        </p:nvGrpSpPr>
        <p:grpSpPr bwMode="auto">
          <a:xfrm>
            <a:off x="1635125" y="1801813"/>
            <a:ext cx="5873750" cy="1987550"/>
            <a:chOff x="1030" y="1296"/>
            <a:chExt cx="3700" cy="1252"/>
          </a:xfrm>
        </p:grpSpPr>
        <p:graphicFrame>
          <p:nvGraphicFramePr>
            <p:cNvPr id="124935" name="Object 7"/>
            <p:cNvGraphicFramePr>
              <a:graphicFrameLocks noChangeAspect="1"/>
            </p:cNvGraphicFramePr>
            <p:nvPr/>
          </p:nvGraphicFramePr>
          <p:xfrm>
            <a:off x="1030" y="1296"/>
            <a:ext cx="3700" cy="1252"/>
          </p:xfrm>
          <a:graphic>
            <a:graphicData uri="http://schemas.openxmlformats.org/presentationml/2006/ole">
              <mc:AlternateContent xmlns:mc="http://schemas.openxmlformats.org/markup-compatibility/2006">
                <mc:Choice xmlns:v="urn:schemas-microsoft-com:vml" Requires="v">
                  <p:oleObj spid="_x0000_s125011" name="VISIO" r:id="rId3" imgW="5873040" imgH="1986840" progId="Visio.Drawing.11">
                    <p:embed/>
                  </p:oleObj>
                </mc:Choice>
                <mc:Fallback>
                  <p:oleObj name="VISIO" r:id="rId3" imgW="5873040" imgH="1986840" progId="Visio.Drawing.11">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 y="1296"/>
                          <a:ext cx="3700" cy="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936" name="Text Box 8"/>
            <p:cNvSpPr txBox="1">
              <a:spLocks noChangeArrowheads="1"/>
            </p:cNvSpPr>
            <p:nvPr/>
          </p:nvSpPr>
          <p:spPr bwMode="auto">
            <a:xfrm>
              <a:off x="230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1</a:t>
              </a:r>
            </a:p>
          </p:txBody>
        </p:sp>
        <p:sp>
          <p:nvSpPr>
            <p:cNvPr id="124937" name="Text Box 9"/>
            <p:cNvSpPr txBox="1">
              <a:spLocks noChangeArrowheads="1"/>
            </p:cNvSpPr>
            <p:nvPr/>
          </p:nvSpPr>
          <p:spPr bwMode="auto">
            <a:xfrm>
              <a:off x="158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0</a:t>
              </a:r>
            </a:p>
          </p:txBody>
        </p:sp>
        <p:sp>
          <p:nvSpPr>
            <p:cNvPr id="124938" name="Text Box 10"/>
            <p:cNvSpPr txBox="1">
              <a:spLocks noChangeArrowheads="1"/>
            </p:cNvSpPr>
            <p:nvPr/>
          </p:nvSpPr>
          <p:spPr bwMode="auto">
            <a:xfrm>
              <a:off x="3024" y="1689"/>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2</a:t>
              </a:r>
            </a:p>
          </p:txBody>
        </p:sp>
        <p:sp>
          <p:nvSpPr>
            <p:cNvPr id="124939" name="Text Box 11"/>
            <p:cNvSpPr txBox="1">
              <a:spLocks noChangeArrowheads="1"/>
            </p:cNvSpPr>
            <p:nvPr/>
          </p:nvSpPr>
          <p:spPr bwMode="auto">
            <a:xfrm>
              <a:off x="374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3</a:t>
              </a:r>
            </a:p>
          </p:txBody>
        </p:sp>
        <p:sp>
          <p:nvSpPr>
            <p:cNvPr id="124940" name="Text Box 12"/>
            <p:cNvSpPr txBox="1">
              <a:spLocks noChangeArrowheads="1"/>
            </p:cNvSpPr>
            <p:nvPr/>
          </p:nvSpPr>
          <p:spPr bwMode="auto">
            <a:xfrm>
              <a:off x="4464" y="1680"/>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5</a:t>
              </a:r>
            </a:p>
          </p:txBody>
        </p:sp>
        <p:sp>
          <p:nvSpPr>
            <p:cNvPr id="124941" name="Text Box 13"/>
            <p:cNvSpPr txBox="1">
              <a:spLocks noChangeArrowheads="1"/>
            </p:cNvSpPr>
            <p:nvPr/>
          </p:nvSpPr>
          <p:spPr bwMode="auto">
            <a:xfrm>
              <a:off x="4128" y="1593"/>
              <a:ext cx="240" cy="231"/>
            </a:xfrm>
            <a:prstGeom prst="rect">
              <a:avLst/>
            </a:prstGeom>
            <a:noFill/>
            <a:ln w="9525">
              <a:noFill/>
              <a:miter lim="800000"/>
              <a:headEnd/>
              <a:tailEnd/>
            </a:ln>
            <a:effectLst/>
          </p:spPr>
          <p:txBody>
            <a:bodyPr>
              <a:spAutoFit/>
            </a:bodyPr>
            <a:lstStyle/>
            <a:p>
              <a:pPr algn="l"/>
              <a:r>
                <a:rPr lang="en-US" altLang="zh-CN" sz="1800">
                  <a:sym typeface="Symbol" pitchFamily="18" charset="2"/>
                </a:rPr>
                <a:t></a:t>
              </a:r>
              <a:endParaRPr lang="en-US" altLang="zh-CN" sz="1800" baseline="-25000"/>
            </a:p>
          </p:txBody>
        </p:sp>
        <p:sp>
          <p:nvSpPr>
            <p:cNvPr id="124942" name="Text Box 14"/>
            <p:cNvSpPr txBox="1">
              <a:spLocks noChangeArrowheads="1"/>
            </p:cNvSpPr>
            <p:nvPr/>
          </p:nvSpPr>
          <p:spPr bwMode="auto">
            <a:xfrm>
              <a:off x="1824" y="1593"/>
              <a:ext cx="528" cy="231"/>
            </a:xfrm>
            <a:prstGeom prst="rect">
              <a:avLst/>
            </a:prstGeom>
            <a:noFill/>
            <a:ln w="9525">
              <a:noFill/>
              <a:miter lim="800000"/>
              <a:headEnd/>
              <a:tailEnd/>
            </a:ln>
            <a:effectLst/>
          </p:spPr>
          <p:txBody>
            <a:bodyPr>
              <a:spAutoFit/>
            </a:bodyPr>
            <a:lstStyle/>
            <a:p>
              <a:pPr algn="l"/>
              <a:r>
                <a:rPr lang="en-US" altLang="zh-CN" sz="1800">
                  <a:sym typeface="Symbol" pitchFamily="18" charset="2"/>
                </a:rPr>
                <a:t> </a:t>
              </a:r>
              <a:r>
                <a:rPr lang="en-US" altLang="zh-CN" sz="1800">
                  <a:ea typeface="华文行楷" pitchFamily="2" charset="-122"/>
                  <a:sym typeface="Symbol" pitchFamily="18" charset="2"/>
                </a:rPr>
                <a:t>,</a:t>
              </a:r>
              <a:r>
                <a:rPr lang="en-US" altLang="zh-CN" sz="1800">
                  <a:sym typeface="Symbol" pitchFamily="18" charset="2"/>
                </a:rPr>
                <a:t>+,</a:t>
              </a:r>
              <a:r>
                <a:rPr lang="en-US" altLang="zh-CN" sz="1800">
                  <a:cs typeface="Times New Roman" pitchFamily="18" charset="0"/>
                  <a:sym typeface="Symbol" pitchFamily="18" charset="2"/>
                </a:rPr>
                <a:t>–</a:t>
              </a:r>
              <a:endParaRPr lang="en-US" altLang="zh-CN" sz="1800" baseline="-25000"/>
            </a:p>
          </p:txBody>
        </p:sp>
        <p:sp>
          <p:nvSpPr>
            <p:cNvPr id="124943" name="Text Box 15"/>
            <p:cNvSpPr txBox="1">
              <a:spLocks noChangeArrowheads="1"/>
            </p:cNvSpPr>
            <p:nvPr/>
          </p:nvSpPr>
          <p:spPr bwMode="auto">
            <a:xfrm>
              <a:off x="3024" y="2256"/>
              <a:ext cx="240" cy="212"/>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4</a:t>
              </a:r>
            </a:p>
          </p:txBody>
        </p:sp>
      </p:grpSp>
      <p:sp>
        <p:nvSpPr>
          <p:cNvPr id="124944" name="Rectangle 16"/>
          <p:cNvSpPr>
            <a:spLocks noChangeArrowheads="1"/>
          </p:cNvSpPr>
          <p:nvPr/>
        </p:nvSpPr>
        <p:spPr bwMode="auto">
          <a:xfrm>
            <a:off x="838200" y="3581400"/>
            <a:ext cx="7696200" cy="457200"/>
          </a:xfrm>
          <a:prstGeom prst="rect">
            <a:avLst/>
          </a:prstGeom>
          <a:noFill/>
          <a:ln w="9525">
            <a:noFill/>
            <a:miter lim="800000"/>
            <a:headEnd/>
            <a:tailEnd/>
          </a:ln>
          <a:effectLst/>
        </p:spPr>
        <p:txBody>
          <a:bodyPr>
            <a:spAutoFit/>
          </a:bodyPr>
          <a:lstStyle/>
          <a:p>
            <a:pPr algn="l">
              <a:buFont typeface="Symbol" pitchFamily="18" charset="2"/>
              <a:buChar char="-"/>
            </a:pPr>
            <a:r>
              <a:rPr lang="en-US" altLang="zh-CN">
                <a:latin typeface="Arial" pitchFamily="34" charset="0"/>
                <a:ea typeface="华文行楷" pitchFamily="2" charset="-122"/>
              </a:rPr>
              <a:t>   </a:t>
            </a:r>
            <a:r>
              <a:rPr lang="zh-CN" altLang="en-US" sz="2400" i="0">
                <a:latin typeface="楷体_GB2312" pitchFamily="49" charset="-122"/>
                <a:ea typeface="楷体_GB2312" pitchFamily="49" charset="-122"/>
              </a:rPr>
              <a:t>举例   </a:t>
            </a:r>
            <a:r>
              <a:rPr lang="zh-CN" altLang="en-US" sz="2400" i="0">
                <a:solidFill>
                  <a:srgbClr val="333399"/>
                </a:solidFill>
                <a:latin typeface="楷体_GB2312" pitchFamily="49" charset="-122"/>
                <a:ea typeface="楷体_GB2312" pitchFamily="49" charset="-122"/>
              </a:rPr>
              <a:t>计算</a:t>
            </a:r>
            <a:r>
              <a:rPr lang="zh-CN" altLang="en-US" sz="2400" i="0">
                <a:solidFill>
                  <a:srgbClr val="333399"/>
                </a:solidFill>
                <a:latin typeface="华文行楷" pitchFamily="2" charset="-122"/>
                <a:ea typeface="华文行楷" pitchFamily="2" charset="-122"/>
              </a:rPr>
              <a:t> </a:t>
            </a:r>
            <a:r>
              <a:rPr lang="zh-CN" altLang="en-US"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sym typeface="Symbol" pitchFamily="18" charset="2"/>
              </a:rPr>
              <a:t>(</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0</a:t>
            </a:r>
            <a:r>
              <a:rPr lang="en-US" altLang="zh-CN" sz="2400">
                <a:solidFill>
                  <a:srgbClr val="333399"/>
                </a:solidFill>
                <a:latin typeface="Arial" pitchFamily="34" charset="0"/>
                <a:ea typeface="华文行楷" pitchFamily="2" charset="-122"/>
                <a:sym typeface="Symbol" pitchFamily="18" charset="2"/>
              </a:rPr>
              <a:t>, 5.6)</a:t>
            </a:r>
            <a:r>
              <a:rPr lang="en-US" altLang="zh-CN" sz="2400">
                <a:latin typeface="Arial" pitchFamily="34" charset="0"/>
                <a:ea typeface="华文行楷" pitchFamily="2" charset="-122"/>
                <a:sym typeface="Symbol" pitchFamily="18" charset="2"/>
              </a:rPr>
              <a:t> </a:t>
            </a:r>
            <a:endParaRPr lang="en-US" altLang="zh-CN" sz="800" i="0">
              <a:solidFill>
                <a:srgbClr val="333399"/>
              </a:solidFill>
              <a:ea typeface="楷体_GB2312" pitchFamily="49" charset="-122"/>
            </a:endParaRPr>
          </a:p>
        </p:txBody>
      </p:sp>
      <p:sp>
        <p:nvSpPr>
          <p:cNvPr id="124945" name="Rectangle 17"/>
          <p:cNvSpPr>
            <a:spLocks noChangeArrowheads="1"/>
          </p:cNvSpPr>
          <p:nvPr/>
        </p:nvSpPr>
        <p:spPr bwMode="auto">
          <a:xfrm>
            <a:off x="838200" y="4038600"/>
            <a:ext cx="6254750" cy="457200"/>
          </a:xfrm>
          <a:prstGeom prst="rect">
            <a:avLst/>
          </a:prstGeom>
          <a:noFill/>
          <a:ln w="9525">
            <a:noFill/>
            <a:miter lim="800000"/>
            <a:headEnd/>
            <a:tailEnd/>
          </a:ln>
          <a:effectLst/>
        </p:spPr>
        <p:txBody>
          <a:bodyPr>
            <a:spAutoFit/>
          </a:bodyPr>
          <a:lstStyle/>
          <a:p>
            <a:pPr lvl="1" algn="l">
              <a:buClr>
                <a:srgbClr val="800080"/>
              </a:buClr>
              <a:buFontTx/>
              <a:buChar char="•"/>
            </a:pPr>
            <a:r>
              <a:rPr lang="en-US" altLang="zh-CN" sz="2400" i="0">
                <a:solidFill>
                  <a:srgbClr val="333399"/>
                </a:solidFill>
                <a:latin typeface="华文行楷" pitchFamily="2" charset="-122"/>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0</a:t>
            </a:r>
            <a:r>
              <a:rPr lang="en-US" altLang="zh-CN" sz="2400">
                <a:solidFill>
                  <a:srgbClr val="333399"/>
                </a:solidFill>
                <a:latin typeface="Arial" pitchFamily="34" charset="0"/>
                <a:ea typeface="华文行楷" pitchFamily="2" charset="-122"/>
                <a:sym typeface="Symbol" pitchFamily="18" charset="2"/>
              </a:rPr>
              <a:t>, )</a:t>
            </a:r>
            <a:r>
              <a:rPr lang="en-US" altLang="zh-CN" sz="2400">
                <a:latin typeface="Arial" pitchFamily="34" charset="0"/>
                <a:ea typeface="华文行楷" pitchFamily="2" charset="-122"/>
                <a:sym typeface="Symbol" pitchFamily="18" charset="2"/>
              </a:rPr>
              <a:t> </a:t>
            </a:r>
            <a:r>
              <a:rPr lang="en-US" altLang="zh-CN" sz="2400" b="0" i="0">
                <a:solidFill>
                  <a:srgbClr val="333399"/>
                </a:solidFill>
                <a:latin typeface="Arial" pitchFamily="34" charset="0"/>
                <a:ea typeface="华文行楷" pitchFamily="2" charset="-122"/>
              </a:rPr>
              <a:t>= </a:t>
            </a:r>
            <a:r>
              <a:rPr lang="en-US" altLang="zh-CN">
                <a:solidFill>
                  <a:srgbClr val="333399"/>
                </a:solidFill>
                <a:latin typeface="Arial" pitchFamily="34" charset="0"/>
                <a:ea typeface="华文行楷" pitchFamily="2" charset="-122"/>
              </a:rPr>
              <a:t>ECLOSE</a:t>
            </a:r>
            <a:r>
              <a:rPr lang="en-US" altLang="zh-CN" sz="2400" i="0">
                <a:solidFill>
                  <a:srgbClr val="333399"/>
                </a:solidFill>
                <a:latin typeface="华文行楷" pitchFamily="2" charset="-122"/>
                <a:ea typeface="华文行楷" pitchFamily="2" charset="-122"/>
              </a:rPr>
              <a:t>(</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0</a:t>
            </a:r>
            <a:r>
              <a:rPr lang="en-US" altLang="zh-CN" sz="2400" i="0">
                <a:solidFill>
                  <a:srgbClr val="333399"/>
                </a:solidFill>
                <a:latin typeface="华文行楷" pitchFamily="2" charset="-122"/>
                <a:ea typeface="华文行楷" pitchFamily="2" charset="-122"/>
              </a:rPr>
              <a:t>)</a:t>
            </a:r>
            <a:r>
              <a:rPr lang="en-US" altLang="zh-CN" sz="2400" i="0">
                <a:solidFill>
                  <a:srgbClr val="333399"/>
                </a:solidFill>
                <a:latin typeface="Arial" pitchFamily="34" charset="0"/>
                <a:ea typeface="华文行楷" pitchFamily="2" charset="-122"/>
              </a:rPr>
              <a:t> </a:t>
            </a:r>
            <a:r>
              <a:rPr lang="en-US" altLang="zh-CN" sz="2400" b="0" i="0">
                <a:solidFill>
                  <a:srgbClr val="333399"/>
                </a:solidFill>
                <a:latin typeface="Arial" pitchFamily="34" charset="0"/>
                <a:ea typeface="华文行楷" pitchFamily="2" charset="-12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0</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1 </a:t>
            </a:r>
            <a:r>
              <a:rPr lang="en-US" altLang="zh-CN" sz="2400">
                <a:solidFill>
                  <a:srgbClr val="333399"/>
                </a:solidFill>
                <a:latin typeface="Arial" pitchFamily="34" charset="0"/>
              </a:rPr>
              <a:t>}</a:t>
            </a:r>
          </a:p>
        </p:txBody>
      </p:sp>
      <p:sp>
        <p:nvSpPr>
          <p:cNvPr id="124946" name="Rectangle 18"/>
          <p:cNvSpPr>
            <a:spLocks noChangeArrowheads="1"/>
          </p:cNvSpPr>
          <p:nvPr/>
        </p:nvSpPr>
        <p:spPr bwMode="auto">
          <a:xfrm>
            <a:off x="838200" y="4419600"/>
            <a:ext cx="7696200" cy="822325"/>
          </a:xfrm>
          <a:prstGeom prst="rect">
            <a:avLst/>
          </a:prstGeom>
          <a:noFill/>
          <a:ln w="9525">
            <a:noFill/>
            <a:miter lim="800000"/>
            <a:headEnd/>
            <a:tailEnd/>
          </a:ln>
          <a:effectLst/>
        </p:spPr>
        <p:txBody>
          <a:bodyPr>
            <a:spAutoFit/>
          </a:bodyPr>
          <a:lstStyle/>
          <a:p>
            <a:pPr lvl="1" algn="l">
              <a:buClr>
                <a:srgbClr val="800080"/>
              </a:buClr>
              <a:buFontTx/>
              <a:buChar char="•"/>
            </a:pPr>
            <a:r>
              <a:rPr lang="en-US" altLang="zh-CN" sz="2400" i="0">
                <a:solidFill>
                  <a:srgbClr val="333399"/>
                </a:solidFill>
                <a:latin typeface="华文行楷" pitchFamily="2" charset="-122"/>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0</a:t>
            </a:r>
            <a:r>
              <a:rPr lang="en-US" altLang="zh-CN" sz="2400">
                <a:solidFill>
                  <a:srgbClr val="333399"/>
                </a:solidFill>
                <a:latin typeface="Arial" pitchFamily="34" charset="0"/>
                <a:ea typeface="华文行楷" pitchFamily="2" charset="-122"/>
                <a:sym typeface="Symbol" pitchFamily="18" charset="2"/>
              </a:rPr>
              <a:t>, 5) </a:t>
            </a:r>
            <a:r>
              <a:rPr lang="en-US" altLang="zh-CN" sz="2400" i="0">
                <a:solidFill>
                  <a:srgbClr val="333399"/>
                </a:solidFill>
                <a:sym typeface="Symbol" pitchFamily="18" charset="2"/>
              </a:rPr>
              <a:t></a:t>
            </a:r>
            <a:r>
              <a:rPr lang="en-US" altLang="zh-CN" sz="2400">
                <a:solidFill>
                  <a:srgbClr val="333399"/>
                </a:solidFill>
                <a:latin typeface="Arial" pitchFamily="34" charset="0"/>
                <a:ea typeface="华文行楷" pitchFamily="2" charset="-122"/>
                <a:sym typeface="Symbol" pitchFamily="18" charset="2"/>
              </a:rPr>
              <a:t> 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1</a:t>
            </a:r>
            <a:r>
              <a:rPr lang="en-US" altLang="zh-CN" sz="2400">
                <a:solidFill>
                  <a:srgbClr val="333399"/>
                </a:solidFill>
                <a:latin typeface="Arial" pitchFamily="34" charset="0"/>
                <a:ea typeface="华文行楷" pitchFamily="2" charset="-122"/>
                <a:sym typeface="Symbol" pitchFamily="18" charset="2"/>
              </a:rPr>
              <a:t>, 5)</a:t>
            </a:r>
            <a:r>
              <a:rPr lang="en-US" altLang="zh-CN" sz="2400">
                <a:latin typeface="Arial" pitchFamily="34" charset="0"/>
                <a:ea typeface="华文行楷" pitchFamily="2" charset="-122"/>
                <a:sym typeface="Symbol" pitchFamily="18" charset="2"/>
              </a:rPr>
              <a:t> </a:t>
            </a:r>
            <a:r>
              <a:rPr lang="en-US" altLang="zh-CN" sz="2400" b="0" i="0">
                <a:solidFill>
                  <a:srgbClr val="333399"/>
                </a:solidFill>
                <a:latin typeface="Arial" pitchFamily="34" charset="0"/>
                <a:ea typeface="华文行楷" pitchFamily="2" charset="-12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1</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4 </a:t>
            </a:r>
            <a:r>
              <a:rPr lang="en-US" altLang="zh-CN" sz="2400">
                <a:solidFill>
                  <a:srgbClr val="333399"/>
                </a:solidFill>
                <a:latin typeface="Arial" pitchFamily="34" charset="0"/>
              </a:rPr>
              <a:t>}</a:t>
            </a:r>
          </a:p>
          <a:p>
            <a:pPr lvl="1" algn="l">
              <a:buClr>
                <a:srgbClr val="800080"/>
              </a:buClr>
            </a:pPr>
            <a:r>
              <a:rPr lang="en-US" altLang="zh-CN" sz="2400">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0</a:t>
            </a:r>
            <a:r>
              <a:rPr lang="en-US" altLang="zh-CN" sz="2400">
                <a:solidFill>
                  <a:srgbClr val="333399"/>
                </a:solidFill>
                <a:latin typeface="Arial" pitchFamily="34" charset="0"/>
                <a:ea typeface="华文行楷" pitchFamily="2" charset="-122"/>
                <a:sym typeface="Symbol" pitchFamily="18" charset="2"/>
              </a:rPr>
              <a:t>, 5)</a:t>
            </a:r>
            <a:r>
              <a:rPr lang="en-US" altLang="zh-CN" sz="2400">
                <a:latin typeface="Arial" pitchFamily="34" charset="0"/>
                <a:ea typeface="华文行楷" pitchFamily="2" charset="-122"/>
                <a:sym typeface="Symbol" pitchFamily="18" charset="2"/>
              </a:rPr>
              <a:t> </a:t>
            </a:r>
            <a:r>
              <a:rPr lang="en-US" altLang="zh-CN" sz="2400" b="0" i="0">
                <a:solidFill>
                  <a:srgbClr val="333399"/>
                </a:solidFill>
                <a:latin typeface="Arial" pitchFamily="34" charset="0"/>
                <a:ea typeface="华文行楷" pitchFamily="2" charset="-122"/>
              </a:rPr>
              <a:t>= </a:t>
            </a:r>
            <a:r>
              <a:rPr lang="en-US" altLang="zh-CN">
                <a:solidFill>
                  <a:srgbClr val="333399"/>
                </a:solidFill>
                <a:latin typeface="Arial" pitchFamily="34" charset="0"/>
                <a:ea typeface="华文行楷" pitchFamily="2" charset="-122"/>
              </a:rPr>
              <a:t>ECLOSE</a:t>
            </a:r>
            <a:r>
              <a:rPr lang="en-US" altLang="zh-CN" sz="2400" i="0">
                <a:solidFill>
                  <a:srgbClr val="333399"/>
                </a:solidFill>
                <a:latin typeface="华文行楷" pitchFamily="2" charset="-122"/>
                <a:ea typeface="华文行楷" pitchFamily="2" charset="-122"/>
              </a:rPr>
              <a:t>(</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1</a:t>
            </a:r>
            <a:r>
              <a:rPr lang="en-US" altLang="zh-CN" sz="2400" i="0">
                <a:solidFill>
                  <a:srgbClr val="333399"/>
                </a:solidFill>
                <a:latin typeface="华文行楷" pitchFamily="2" charset="-122"/>
                <a:ea typeface="华文行楷" pitchFamily="2" charset="-122"/>
              </a:rPr>
              <a:t>)</a:t>
            </a:r>
            <a:r>
              <a:rPr lang="en-US" altLang="zh-CN" sz="2400">
                <a:solidFill>
                  <a:srgbClr val="333399"/>
                </a:solidFill>
                <a:latin typeface="Arial" pitchFamily="34" charset="0"/>
                <a:ea typeface="华文行楷" pitchFamily="2" charset="-122"/>
                <a:sym typeface="Symbol" pitchFamily="18" charset="2"/>
              </a:rPr>
              <a:t> </a:t>
            </a:r>
            <a:r>
              <a:rPr lang="en-US" altLang="zh-CN" sz="2400" i="0">
                <a:solidFill>
                  <a:srgbClr val="333399"/>
                </a:solidFill>
                <a:sym typeface="Symbol" pitchFamily="18" charset="2"/>
              </a:rPr>
              <a:t> </a:t>
            </a:r>
            <a:r>
              <a:rPr lang="en-US" altLang="zh-CN">
                <a:solidFill>
                  <a:srgbClr val="333399"/>
                </a:solidFill>
                <a:latin typeface="Arial" pitchFamily="34" charset="0"/>
                <a:ea typeface="华文行楷" pitchFamily="2" charset="-122"/>
              </a:rPr>
              <a:t>ECLOSE</a:t>
            </a:r>
            <a:r>
              <a:rPr lang="en-US" altLang="zh-CN" sz="2400" i="0">
                <a:solidFill>
                  <a:srgbClr val="333399"/>
                </a:solidFill>
                <a:latin typeface="华文行楷" pitchFamily="2" charset="-122"/>
                <a:ea typeface="华文行楷" pitchFamily="2" charset="-122"/>
              </a:rPr>
              <a:t>(</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4</a:t>
            </a:r>
            <a:r>
              <a:rPr lang="en-US" altLang="zh-CN" sz="2400" i="0">
                <a:solidFill>
                  <a:srgbClr val="333399"/>
                </a:solidFill>
                <a:latin typeface="华文行楷" pitchFamily="2" charset="-122"/>
                <a:ea typeface="华文行楷" pitchFamily="2" charset="-122"/>
              </a:rPr>
              <a:t>)</a:t>
            </a:r>
            <a:r>
              <a:rPr lang="en-US" altLang="zh-CN" sz="2400" i="0">
                <a:solidFill>
                  <a:srgbClr val="333399"/>
                </a:solidFill>
                <a:latin typeface="Arial" pitchFamily="34" charset="0"/>
                <a:ea typeface="华文行楷" pitchFamily="2" charset="-122"/>
              </a:rPr>
              <a:t> </a:t>
            </a:r>
            <a:r>
              <a:rPr lang="en-US" altLang="zh-CN" sz="2400" b="0" i="0">
                <a:solidFill>
                  <a:srgbClr val="333399"/>
                </a:solidFill>
                <a:latin typeface="Arial" pitchFamily="34" charset="0"/>
                <a:ea typeface="华文行楷" pitchFamily="2" charset="-12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1</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4 </a:t>
            </a:r>
            <a:r>
              <a:rPr lang="en-US" altLang="zh-CN" sz="2400">
                <a:solidFill>
                  <a:srgbClr val="333399"/>
                </a:solidFill>
                <a:latin typeface="Arial" pitchFamily="34" charset="0"/>
              </a:rPr>
              <a:t>}</a:t>
            </a:r>
          </a:p>
        </p:txBody>
      </p:sp>
      <p:sp>
        <p:nvSpPr>
          <p:cNvPr id="124947" name="Rectangle 19"/>
          <p:cNvSpPr>
            <a:spLocks noChangeArrowheads="1"/>
          </p:cNvSpPr>
          <p:nvPr/>
        </p:nvSpPr>
        <p:spPr bwMode="auto">
          <a:xfrm>
            <a:off x="838200" y="5181600"/>
            <a:ext cx="8077200" cy="822325"/>
          </a:xfrm>
          <a:prstGeom prst="rect">
            <a:avLst/>
          </a:prstGeom>
          <a:noFill/>
          <a:ln w="9525">
            <a:noFill/>
            <a:miter lim="800000"/>
            <a:headEnd/>
            <a:tailEnd/>
          </a:ln>
          <a:effectLst/>
        </p:spPr>
        <p:txBody>
          <a:bodyPr>
            <a:spAutoFit/>
          </a:bodyPr>
          <a:lstStyle/>
          <a:p>
            <a:pPr lvl="1" algn="l">
              <a:buClr>
                <a:srgbClr val="800080"/>
              </a:buClr>
              <a:buFontTx/>
              <a:buChar char="•"/>
            </a:pPr>
            <a:r>
              <a:rPr lang="en-US" altLang="zh-CN" sz="2400" i="0">
                <a:solidFill>
                  <a:srgbClr val="333399"/>
                </a:solidFill>
                <a:latin typeface="华文行楷" pitchFamily="2" charset="-122"/>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1</a:t>
            </a:r>
            <a:r>
              <a:rPr lang="en-US" altLang="zh-CN" sz="2400">
                <a:solidFill>
                  <a:srgbClr val="333399"/>
                </a:solidFill>
                <a:latin typeface="Arial" pitchFamily="34" charset="0"/>
                <a:ea typeface="华文行楷" pitchFamily="2" charset="-122"/>
                <a:sym typeface="Symbol" pitchFamily="18" charset="2"/>
              </a:rPr>
              <a:t>, .) </a:t>
            </a:r>
            <a:r>
              <a:rPr lang="en-US" altLang="zh-CN" sz="2400" i="0">
                <a:solidFill>
                  <a:srgbClr val="333399"/>
                </a:solidFill>
                <a:sym typeface="Symbol" pitchFamily="18" charset="2"/>
              </a:rPr>
              <a:t></a:t>
            </a:r>
            <a:r>
              <a:rPr lang="en-US" altLang="zh-CN" sz="2400">
                <a:solidFill>
                  <a:srgbClr val="333399"/>
                </a:solidFill>
                <a:latin typeface="Arial" pitchFamily="34" charset="0"/>
                <a:ea typeface="华文行楷" pitchFamily="2" charset="-122"/>
                <a:sym typeface="Symbol" pitchFamily="18" charset="2"/>
              </a:rPr>
              <a:t> 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4</a:t>
            </a:r>
            <a:r>
              <a:rPr lang="en-US" altLang="zh-CN" sz="2400">
                <a:solidFill>
                  <a:srgbClr val="333399"/>
                </a:solidFill>
                <a:latin typeface="Arial" pitchFamily="34" charset="0"/>
                <a:ea typeface="华文行楷" pitchFamily="2" charset="-122"/>
                <a:sym typeface="Symbol" pitchFamily="18" charset="2"/>
              </a:rPr>
              <a:t>, .)</a:t>
            </a:r>
            <a:r>
              <a:rPr lang="en-US" altLang="zh-CN" sz="2400">
                <a:latin typeface="Arial" pitchFamily="34" charset="0"/>
                <a:ea typeface="华文行楷" pitchFamily="2" charset="-122"/>
                <a:sym typeface="Symbol" pitchFamily="18" charset="2"/>
              </a:rPr>
              <a:t> </a:t>
            </a:r>
            <a:r>
              <a:rPr lang="en-US" altLang="zh-CN" sz="2400" b="0" i="0">
                <a:solidFill>
                  <a:srgbClr val="333399"/>
                </a:solidFill>
                <a:latin typeface="Arial" pitchFamily="34" charset="0"/>
                <a:ea typeface="华文行楷" pitchFamily="2" charset="-12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2</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3 </a:t>
            </a:r>
            <a:r>
              <a:rPr lang="en-US" altLang="zh-CN" sz="2400">
                <a:solidFill>
                  <a:srgbClr val="333399"/>
                </a:solidFill>
                <a:latin typeface="Arial" pitchFamily="34" charset="0"/>
              </a:rPr>
              <a:t>}</a:t>
            </a:r>
          </a:p>
          <a:p>
            <a:pPr lvl="1" algn="l">
              <a:buClr>
                <a:srgbClr val="800080"/>
              </a:buClr>
            </a:pPr>
            <a:r>
              <a:rPr lang="en-US" altLang="zh-CN" sz="2400">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0</a:t>
            </a:r>
            <a:r>
              <a:rPr lang="en-US" altLang="zh-CN" sz="2400">
                <a:solidFill>
                  <a:srgbClr val="333399"/>
                </a:solidFill>
                <a:latin typeface="Arial" pitchFamily="34" charset="0"/>
                <a:ea typeface="华文行楷" pitchFamily="2" charset="-122"/>
                <a:sym typeface="Symbol" pitchFamily="18" charset="2"/>
              </a:rPr>
              <a:t>, 5.)</a:t>
            </a:r>
            <a:r>
              <a:rPr lang="en-US" altLang="zh-CN" sz="2400">
                <a:latin typeface="Arial" pitchFamily="34" charset="0"/>
                <a:ea typeface="华文行楷" pitchFamily="2" charset="-122"/>
                <a:sym typeface="Symbol" pitchFamily="18" charset="2"/>
              </a:rPr>
              <a:t> </a:t>
            </a:r>
            <a:r>
              <a:rPr lang="en-US" altLang="zh-CN" sz="2400" b="0" i="0">
                <a:solidFill>
                  <a:srgbClr val="333399"/>
                </a:solidFill>
                <a:latin typeface="Arial" pitchFamily="34" charset="0"/>
                <a:ea typeface="华文行楷" pitchFamily="2" charset="-122"/>
              </a:rPr>
              <a:t>= </a:t>
            </a:r>
            <a:r>
              <a:rPr lang="en-US" altLang="zh-CN">
                <a:solidFill>
                  <a:srgbClr val="333399"/>
                </a:solidFill>
                <a:latin typeface="Arial" pitchFamily="34" charset="0"/>
                <a:ea typeface="华文行楷" pitchFamily="2" charset="-122"/>
              </a:rPr>
              <a:t>ECLOSE</a:t>
            </a:r>
            <a:r>
              <a:rPr lang="en-US" altLang="zh-CN" sz="2400" i="0">
                <a:solidFill>
                  <a:srgbClr val="333399"/>
                </a:solidFill>
                <a:latin typeface="华文行楷" pitchFamily="2" charset="-122"/>
                <a:ea typeface="华文行楷" pitchFamily="2" charset="-122"/>
              </a:rPr>
              <a:t>(</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2</a:t>
            </a:r>
            <a:r>
              <a:rPr lang="en-US" altLang="zh-CN" sz="2400" i="0">
                <a:solidFill>
                  <a:srgbClr val="333399"/>
                </a:solidFill>
                <a:latin typeface="华文行楷" pitchFamily="2" charset="-122"/>
                <a:ea typeface="华文行楷" pitchFamily="2" charset="-122"/>
              </a:rPr>
              <a:t>)</a:t>
            </a:r>
            <a:r>
              <a:rPr lang="en-US" altLang="zh-CN" sz="2400">
                <a:solidFill>
                  <a:srgbClr val="333399"/>
                </a:solidFill>
                <a:latin typeface="Arial" pitchFamily="34" charset="0"/>
                <a:ea typeface="华文行楷" pitchFamily="2" charset="-122"/>
                <a:sym typeface="Symbol" pitchFamily="18" charset="2"/>
              </a:rPr>
              <a:t> </a:t>
            </a:r>
            <a:r>
              <a:rPr lang="en-US" altLang="zh-CN" sz="2400" i="0">
                <a:solidFill>
                  <a:srgbClr val="333399"/>
                </a:solidFill>
                <a:sym typeface="Symbol" pitchFamily="18" charset="2"/>
              </a:rPr>
              <a:t> </a:t>
            </a:r>
            <a:r>
              <a:rPr lang="en-US" altLang="zh-CN">
                <a:solidFill>
                  <a:srgbClr val="333399"/>
                </a:solidFill>
                <a:latin typeface="Arial" pitchFamily="34" charset="0"/>
                <a:ea typeface="华文行楷" pitchFamily="2" charset="-122"/>
              </a:rPr>
              <a:t>ECLOSE</a:t>
            </a:r>
            <a:r>
              <a:rPr lang="en-US" altLang="zh-CN" sz="2400" i="0">
                <a:solidFill>
                  <a:srgbClr val="333399"/>
                </a:solidFill>
                <a:latin typeface="华文行楷" pitchFamily="2" charset="-122"/>
                <a:ea typeface="华文行楷" pitchFamily="2" charset="-122"/>
              </a:rPr>
              <a:t>(</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3</a:t>
            </a:r>
            <a:r>
              <a:rPr lang="en-US" altLang="zh-CN" sz="2400" i="0">
                <a:solidFill>
                  <a:srgbClr val="333399"/>
                </a:solidFill>
                <a:latin typeface="华文行楷" pitchFamily="2" charset="-122"/>
                <a:ea typeface="华文行楷" pitchFamily="2" charset="-122"/>
              </a:rPr>
              <a:t>)</a:t>
            </a:r>
            <a:r>
              <a:rPr lang="en-US" altLang="zh-CN" sz="2400" i="0">
                <a:solidFill>
                  <a:srgbClr val="333399"/>
                </a:solidFill>
                <a:latin typeface="Arial" pitchFamily="34" charset="0"/>
                <a:ea typeface="华文行楷" pitchFamily="2" charset="-122"/>
              </a:rPr>
              <a:t> </a:t>
            </a:r>
            <a:r>
              <a:rPr lang="en-US" altLang="zh-CN" sz="2400" b="0" i="0">
                <a:solidFill>
                  <a:srgbClr val="333399"/>
                </a:solidFill>
                <a:latin typeface="Arial" pitchFamily="34" charset="0"/>
                <a:ea typeface="华文行楷" pitchFamily="2" charset="-12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2</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3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5 </a:t>
            </a:r>
            <a:r>
              <a:rPr lang="en-US" altLang="zh-CN" sz="2400">
                <a:solidFill>
                  <a:srgbClr val="333399"/>
                </a:solidFill>
                <a:latin typeface="Arial" pitchFamily="34" charset="0"/>
              </a:rPr>
              <a:t>}</a:t>
            </a:r>
          </a:p>
        </p:txBody>
      </p:sp>
      <p:sp>
        <p:nvSpPr>
          <p:cNvPr id="124948" name="Rectangle 20"/>
          <p:cNvSpPr>
            <a:spLocks noChangeArrowheads="1"/>
          </p:cNvSpPr>
          <p:nvPr/>
        </p:nvSpPr>
        <p:spPr bwMode="auto">
          <a:xfrm>
            <a:off x="838200" y="5943600"/>
            <a:ext cx="6686550" cy="822325"/>
          </a:xfrm>
          <a:prstGeom prst="rect">
            <a:avLst/>
          </a:prstGeom>
          <a:noFill/>
          <a:ln w="9525">
            <a:noFill/>
            <a:miter lim="800000"/>
            <a:headEnd/>
            <a:tailEnd/>
          </a:ln>
          <a:effectLst/>
        </p:spPr>
        <p:txBody>
          <a:bodyPr>
            <a:spAutoFit/>
          </a:bodyPr>
          <a:lstStyle/>
          <a:p>
            <a:pPr lvl="1" algn="l">
              <a:buClr>
                <a:srgbClr val="800080"/>
              </a:buClr>
              <a:buFontTx/>
              <a:buChar char="•"/>
            </a:pPr>
            <a:r>
              <a:rPr lang="en-US" altLang="zh-CN" sz="2400" i="0">
                <a:solidFill>
                  <a:srgbClr val="333399"/>
                </a:solidFill>
                <a:latin typeface="华文行楷" pitchFamily="2" charset="-122"/>
                <a:ea typeface="华文行楷" pitchFamily="2" charset="-122"/>
              </a:rPr>
              <a:t>  </a:t>
            </a: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2</a:t>
            </a:r>
            <a:r>
              <a:rPr lang="en-US" altLang="zh-CN" sz="2400">
                <a:solidFill>
                  <a:srgbClr val="333399"/>
                </a:solidFill>
                <a:latin typeface="Arial" pitchFamily="34" charset="0"/>
                <a:ea typeface="华文行楷" pitchFamily="2" charset="-122"/>
                <a:sym typeface="Symbol" pitchFamily="18" charset="2"/>
              </a:rPr>
              <a:t>, 6) </a:t>
            </a:r>
            <a:r>
              <a:rPr lang="en-US" altLang="zh-CN" sz="2400" i="0">
                <a:solidFill>
                  <a:srgbClr val="333399"/>
                </a:solidFill>
                <a:sym typeface="Symbol" pitchFamily="18" charset="2"/>
              </a:rPr>
              <a:t></a:t>
            </a:r>
            <a:r>
              <a:rPr lang="en-US" altLang="zh-CN" sz="2400">
                <a:solidFill>
                  <a:srgbClr val="333399"/>
                </a:solidFill>
                <a:latin typeface="Arial" pitchFamily="34" charset="0"/>
                <a:ea typeface="华文行楷" pitchFamily="2" charset="-122"/>
                <a:sym typeface="Symbol" pitchFamily="18" charset="2"/>
              </a:rPr>
              <a:t> 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3</a:t>
            </a:r>
            <a:r>
              <a:rPr lang="en-US" altLang="zh-CN" sz="2400">
                <a:solidFill>
                  <a:srgbClr val="333399"/>
                </a:solidFill>
                <a:latin typeface="Arial" pitchFamily="34" charset="0"/>
                <a:ea typeface="华文行楷" pitchFamily="2" charset="-122"/>
                <a:sym typeface="Symbol" pitchFamily="18" charset="2"/>
              </a:rPr>
              <a:t>, 6) </a:t>
            </a:r>
            <a:r>
              <a:rPr lang="en-US" altLang="zh-CN" sz="2400" i="0">
                <a:solidFill>
                  <a:srgbClr val="333399"/>
                </a:solidFill>
                <a:sym typeface="Symbol" pitchFamily="18" charset="2"/>
              </a:rPr>
              <a:t></a:t>
            </a:r>
            <a:r>
              <a:rPr lang="en-US" altLang="zh-CN" sz="2400">
                <a:solidFill>
                  <a:srgbClr val="333399"/>
                </a:solidFill>
                <a:latin typeface="Arial" pitchFamily="34" charset="0"/>
                <a:ea typeface="华文行楷" pitchFamily="2" charset="-122"/>
                <a:sym typeface="Symbol" pitchFamily="18" charset="2"/>
              </a:rPr>
              <a:t> 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5</a:t>
            </a:r>
            <a:r>
              <a:rPr lang="en-US" altLang="zh-CN" sz="2400">
                <a:solidFill>
                  <a:srgbClr val="333399"/>
                </a:solidFill>
                <a:latin typeface="Arial" pitchFamily="34" charset="0"/>
                <a:ea typeface="华文行楷" pitchFamily="2" charset="-122"/>
                <a:sym typeface="Symbol" pitchFamily="18" charset="2"/>
              </a:rPr>
              <a:t>, 6)</a:t>
            </a:r>
            <a:r>
              <a:rPr lang="en-US" altLang="zh-CN" sz="2400">
                <a:latin typeface="Arial" pitchFamily="34" charset="0"/>
                <a:ea typeface="华文行楷" pitchFamily="2" charset="-122"/>
                <a:sym typeface="Symbol" pitchFamily="18" charset="2"/>
              </a:rPr>
              <a:t> </a:t>
            </a:r>
            <a:r>
              <a:rPr lang="en-US" altLang="zh-CN" sz="2400" b="0" i="0">
                <a:solidFill>
                  <a:srgbClr val="333399"/>
                </a:solidFill>
                <a:latin typeface="Arial" pitchFamily="34" charset="0"/>
                <a:ea typeface="华文行楷" pitchFamily="2" charset="-12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3 </a:t>
            </a:r>
            <a:r>
              <a:rPr lang="en-US" altLang="zh-CN" sz="2400">
                <a:solidFill>
                  <a:srgbClr val="333399"/>
                </a:solidFill>
                <a:latin typeface="Arial" pitchFamily="34" charset="0"/>
              </a:rPr>
              <a:t>}</a:t>
            </a:r>
          </a:p>
          <a:p>
            <a:pPr lvl="1" algn="l">
              <a:buClr>
                <a:srgbClr val="800080"/>
              </a:buClr>
            </a:pPr>
            <a:r>
              <a:rPr lang="en-US" altLang="zh-CN" sz="2400">
                <a:latin typeface="Arial" pitchFamily="34" charset="0"/>
                <a:ea typeface="华文行楷" pitchFamily="2" charset="-122"/>
                <a:sym typeface="Symbol" pitchFamily="18" charset="2"/>
              </a:rPr>
              <a:t>   </a:t>
            </a:r>
            <a:r>
              <a:rPr lang="en-US" altLang="zh-CN" sz="2400">
                <a:solidFill>
                  <a:srgbClr val="333399"/>
                </a:solidFill>
                <a:latin typeface="Arial" pitchFamily="34" charset="0"/>
                <a:ea typeface="华文行楷" pitchFamily="2" charset="-122"/>
                <a:sym typeface="Symbol" pitchFamily="18" charset="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0</a:t>
            </a:r>
            <a:r>
              <a:rPr lang="en-US" altLang="zh-CN" sz="2400">
                <a:solidFill>
                  <a:srgbClr val="333399"/>
                </a:solidFill>
                <a:latin typeface="Arial" pitchFamily="34" charset="0"/>
                <a:ea typeface="华文行楷" pitchFamily="2" charset="-122"/>
                <a:sym typeface="Symbol" pitchFamily="18" charset="2"/>
              </a:rPr>
              <a:t>, 5.6)</a:t>
            </a:r>
            <a:r>
              <a:rPr lang="en-US" altLang="zh-CN" sz="2400">
                <a:latin typeface="Arial" pitchFamily="34" charset="0"/>
                <a:ea typeface="华文行楷" pitchFamily="2" charset="-122"/>
                <a:sym typeface="Symbol" pitchFamily="18" charset="2"/>
              </a:rPr>
              <a:t> </a:t>
            </a:r>
            <a:r>
              <a:rPr lang="en-US" altLang="zh-CN" sz="2400" b="0" i="0">
                <a:solidFill>
                  <a:srgbClr val="333399"/>
                </a:solidFill>
                <a:latin typeface="Arial" pitchFamily="34" charset="0"/>
                <a:ea typeface="华文行楷" pitchFamily="2" charset="-122"/>
              </a:rPr>
              <a:t>= </a:t>
            </a:r>
            <a:r>
              <a:rPr lang="en-US" altLang="zh-CN">
                <a:solidFill>
                  <a:srgbClr val="333399"/>
                </a:solidFill>
                <a:latin typeface="Arial" pitchFamily="34" charset="0"/>
                <a:ea typeface="华文行楷" pitchFamily="2" charset="-122"/>
              </a:rPr>
              <a:t>ECLOSE</a:t>
            </a:r>
            <a:r>
              <a:rPr lang="en-US" altLang="zh-CN" sz="2400" i="0">
                <a:solidFill>
                  <a:srgbClr val="333399"/>
                </a:solidFill>
                <a:latin typeface="华文行楷" pitchFamily="2" charset="-122"/>
                <a:ea typeface="华文行楷" pitchFamily="2" charset="-122"/>
              </a:rPr>
              <a:t>(</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3</a:t>
            </a:r>
            <a:r>
              <a:rPr lang="en-US" altLang="zh-CN" sz="2400" i="0">
                <a:solidFill>
                  <a:srgbClr val="333399"/>
                </a:solidFill>
                <a:latin typeface="华文行楷" pitchFamily="2" charset="-122"/>
                <a:ea typeface="华文行楷" pitchFamily="2" charset="-122"/>
              </a:rPr>
              <a:t>)</a:t>
            </a:r>
            <a:r>
              <a:rPr lang="en-US" altLang="zh-CN" sz="2400" i="0">
                <a:solidFill>
                  <a:srgbClr val="333399"/>
                </a:solidFill>
                <a:latin typeface="Arial" pitchFamily="34" charset="0"/>
                <a:ea typeface="华文行楷" pitchFamily="2" charset="-122"/>
              </a:rPr>
              <a:t> </a:t>
            </a:r>
            <a:r>
              <a:rPr lang="en-US" altLang="zh-CN" sz="2400" b="0" i="0">
                <a:solidFill>
                  <a:srgbClr val="333399"/>
                </a:solidFill>
                <a:latin typeface="Arial" pitchFamily="34" charset="0"/>
                <a:ea typeface="华文行楷" pitchFamily="2" charset="-122"/>
              </a:rPr>
              <a:t>=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3 </a:t>
            </a:r>
            <a:r>
              <a:rPr lang="en-US" altLang="zh-CN" sz="2400">
                <a:solidFill>
                  <a:srgbClr val="333399"/>
                </a:solidFill>
                <a:latin typeface="Arial" pitchFamily="34" charset="0"/>
              </a:rPr>
              <a:t>,q</a:t>
            </a:r>
            <a:r>
              <a:rPr lang="en-US" altLang="zh-CN" sz="2400" baseline="-25000">
                <a:solidFill>
                  <a:srgbClr val="333399"/>
                </a:solidFill>
                <a:latin typeface="Arial" pitchFamily="34" charset="0"/>
              </a:rPr>
              <a:t>5 </a:t>
            </a:r>
            <a:r>
              <a:rPr lang="en-US" altLang="zh-CN" sz="2400">
                <a:solidFill>
                  <a:srgbClr val="333399"/>
                </a:solidFill>
                <a:latin typeface="Arial" pitchFamily="34" charset="0"/>
              </a:rPr>
              <a:t>}</a:t>
            </a:r>
          </a:p>
        </p:txBody>
      </p:sp>
      <p:sp>
        <p:nvSpPr>
          <p:cNvPr id="124949" name="Rectangle 21"/>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24950" name="Text Box 22"/>
          <p:cNvSpPr txBox="1">
            <a:spLocks noChangeArrowheads="1"/>
          </p:cNvSpPr>
          <p:nvPr/>
        </p:nvSpPr>
        <p:spPr bwMode="auto">
          <a:xfrm>
            <a:off x="684213" y="1125538"/>
            <a:ext cx="6624637" cy="579437"/>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b="0">
                <a:latin typeface="Arial" pitchFamily="34" charset="0"/>
                <a:ea typeface="楷体_GB2312" pitchFamily="49" charset="-122"/>
                <a:sym typeface="Symbol" pitchFamily="18" charset="2"/>
              </a:rPr>
              <a:t>  </a:t>
            </a:r>
            <a:r>
              <a:rPr lang="zh-CN" altLang="en-US" sz="3200" i="0">
                <a:latin typeface="Arial" pitchFamily="34" charset="0"/>
                <a:ea typeface="楷体_GB2312" pitchFamily="49" charset="-122"/>
              </a:rPr>
              <a:t>扩展转移函数适合于输入字符串</a:t>
            </a:r>
          </a:p>
        </p:txBody>
      </p:sp>
      <p:sp>
        <p:nvSpPr>
          <p:cNvPr id="19" name="文本框 18">
            <a:extLst>
              <a:ext uri="{FF2B5EF4-FFF2-40B4-BE49-F238E27FC236}">
                <a16:creationId xmlns:a16="http://schemas.microsoft.com/office/drawing/2014/main" id="{86623761-012A-AF40-8DD8-4A196C89B8B1}"/>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79</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4945"/>
                                        </p:tgtEl>
                                        <p:attrNameLst>
                                          <p:attrName>style.visibility</p:attrName>
                                        </p:attrNameLst>
                                      </p:cBhvr>
                                      <p:to>
                                        <p:strVal val="visible"/>
                                      </p:to>
                                    </p:set>
                                    <p:animEffect transition="in" filter="slide(fromBottom)">
                                      <p:cBhvr>
                                        <p:cTn id="7" dur="500"/>
                                        <p:tgtEl>
                                          <p:spTgt spid="12494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4946"/>
                                        </p:tgtEl>
                                        <p:attrNameLst>
                                          <p:attrName>style.visibility</p:attrName>
                                        </p:attrNameLst>
                                      </p:cBhvr>
                                      <p:to>
                                        <p:strVal val="visible"/>
                                      </p:to>
                                    </p:set>
                                    <p:animEffect transition="in" filter="slide(fromBottom)">
                                      <p:cBhvr>
                                        <p:cTn id="12" dur="500"/>
                                        <p:tgtEl>
                                          <p:spTgt spid="1249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4947"/>
                                        </p:tgtEl>
                                        <p:attrNameLst>
                                          <p:attrName>style.visibility</p:attrName>
                                        </p:attrNameLst>
                                      </p:cBhvr>
                                      <p:to>
                                        <p:strVal val="visible"/>
                                      </p:to>
                                    </p:set>
                                    <p:animEffect transition="in" filter="slide(fromBottom)">
                                      <p:cBhvr>
                                        <p:cTn id="17" dur="500"/>
                                        <p:tgtEl>
                                          <p:spTgt spid="12494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24948"/>
                                        </p:tgtEl>
                                        <p:attrNameLst>
                                          <p:attrName>style.visibility</p:attrName>
                                        </p:attrNameLst>
                                      </p:cBhvr>
                                      <p:to>
                                        <p:strVal val="visible"/>
                                      </p:to>
                                    </p:set>
                                    <p:animEffect transition="in" filter="slide(fromBottom)">
                                      <p:cBhvr>
                                        <p:cTn id="22" dur="500"/>
                                        <p:tgtEl>
                                          <p:spTgt spid="124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45" grpId="0" autoUpdateAnimBg="0"/>
      <p:bldP spid="124946" grpId="0" autoUpdateAnimBg="0"/>
      <p:bldP spid="124947" grpId="0" autoUpdateAnimBg="0"/>
      <p:bldP spid="124948"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92" name="Text Box 12"/>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sp>
        <p:nvSpPr>
          <p:cNvPr id="97293" name="Text Box 13"/>
          <p:cNvSpPr txBox="1">
            <a:spLocks noChangeArrowheads="1"/>
          </p:cNvSpPr>
          <p:nvPr/>
        </p:nvSpPr>
        <p:spPr bwMode="auto">
          <a:xfrm>
            <a:off x="37973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graphicFrame>
        <p:nvGraphicFramePr>
          <p:cNvPr id="97294" name="Object 14"/>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97452" name="Visio" r:id="rId3" imgW="3214714" imgH="2545545" progId="Visio.Drawing.11">
                  <p:embed/>
                </p:oleObj>
              </mc:Choice>
              <mc:Fallback>
                <p:oleObj name="Visio" r:id="rId3" imgW="3214714" imgH="2545545" progId="Visio.Drawing.11">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5" name="Text Box 15"/>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97296" name="Text Box 16"/>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97298" name="Line 18"/>
          <p:cNvSpPr>
            <a:spLocks noChangeShapeType="1"/>
          </p:cNvSpPr>
          <p:nvPr/>
        </p:nvSpPr>
        <p:spPr bwMode="auto">
          <a:xfrm flipV="1">
            <a:off x="6227763" y="3200400"/>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graphicFrame>
        <p:nvGraphicFramePr>
          <p:cNvPr id="97299" name="Object 19"/>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97453" name="Visio" r:id="rId5" imgW="2099914" imgH="374769" progId="Visio.Drawing.11">
                  <p:embed/>
                </p:oleObj>
              </mc:Choice>
              <mc:Fallback>
                <p:oleObj name="Visio" r:id="rId5" imgW="2099914" imgH="374769" progId="Visio.Drawing.11">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300" name="Rectangle 20"/>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97301" name="Text Box 21">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E736DA5E-61A1-174C-9B86-8067CEE5723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08</a:t>
            </a:r>
            <a:endParaRPr kumimoji="1" lang="zh-CN" altLang="en-US" sz="2000" b="0" i="0" dirty="0">
              <a:solidFill>
                <a:srgbClr val="000066"/>
              </a:solidFill>
            </a:endParaRPr>
          </a:p>
        </p:txBody>
      </p:sp>
    </p:spTree>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8" name="Text Box 6"/>
          <p:cNvSpPr txBox="1">
            <a:spLocks noChangeArrowheads="1"/>
          </p:cNvSpPr>
          <p:nvPr/>
        </p:nvSpPr>
        <p:spPr bwMode="auto">
          <a:xfrm>
            <a:off x="755650" y="2600325"/>
            <a:ext cx="8280400" cy="3565525"/>
          </a:xfrm>
          <a:prstGeom prst="rect">
            <a:avLst/>
          </a:prstGeom>
          <a:noFill/>
          <a:ln w="9525">
            <a:noFill/>
            <a:miter lim="800000"/>
            <a:headEnd/>
            <a:tailEnd/>
          </a:ln>
          <a:effectLst/>
        </p:spPr>
        <p:txBody>
          <a:bodyPr>
            <a:spAutoFit/>
          </a:bodyPr>
          <a:lstStyle/>
          <a:p>
            <a:pPr algn="l">
              <a:buFont typeface="Symbol" pitchFamily="18" charset="2"/>
              <a:buChar char="-"/>
            </a:pPr>
            <a:r>
              <a:rPr lang="en-US" altLang="zh-CN" sz="3200" i="0">
                <a:latin typeface="Arial" pitchFamily="34" charset="0"/>
                <a:ea typeface="楷体_GB2312" pitchFamily="49" charset="-122"/>
              </a:rPr>
              <a:t> </a:t>
            </a:r>
            <a:r>
              <a:rPr lang="zh-CN" altLang="en-US" sz="3200" i="0">
                <a:solidFill>
                  <a:srgbClr val="333399"/>
                </a:solidFill>
                <a:latin typeface="Arial" pitchFamily="34" charset="0"/>
                <a:ea typeface="楷体_GB2312" pitchFamily="49" charset="-122"/>
              </a:rPr>
              <a:t>设一个 </a:t>
            </a:r>
            <a:r>
              <a:rPr lang="zh-CN" altLang="en-US" sz="3200">
                <a:solidFill>
                  <a:srgbClr val="333399"/>
                </a:solidFill>
                <a:latin typeface="Arial" pitchFamily="34" charset="0"/>
                <a:ea typeface="楷体_GB2312" pitchFamily="49" charset="-122"/>
                <a:sym typeface="Symbol" pitchFamily="18" charset="2"/>
              </a:rPr>
              <a:t> </a:t>
            </a:r>
            <a:r>
              <a:rPr lang="en-US" altLang="zh-CN" sz="3200" i="0">
                <a:solidFill>
                  <a:srgbClr val="333399"/>
                </a:solidFill>
                <a:latin typeface="Arial" pitchFamily="34" charset="0"/>
                <a:ea typeface="楷体_GB2312" pitchFamily="49" charset="-122"/>
                <a:cs typeface="Times New Roman" pitchFamily="18" charset="0"/>
              </a:rPr>
              <a:t>- </a:t>
            </a:r>
            <a:r>
              <a:rPr lang="en-US" altLang="zh-CN" sz="3200">
                <a:solidFill>
                  <a:srgbClr val="333399"/>
                </a:solidFill>
                <a:latin typeface="Arial" pitchFamily="34" charset="0"/>
                <a:ea typeface="楷体_GB2312" pitchFamily="49" charset="-122"/>
              </a:rPr>
              <a:t>NFA  E</a:t>
            </a:r>
            <a:r>
              <a:rPr lang="en-US" altLang="zh-CN" sz="3200" i="0">
                <a:solidFill>
                  <a:srgbClr val="333399"/>
                </a:solidFill>
                <a:latin typeface="Arial" pitchFamily="34" charset="0"/>
                <a:ea typeface="楷体_GB2312" pitchFamily="49" charset="-122"/>
              </a:rPr>
              <a:t> = (</a:t>
            </a:r>
            <a:r>
              <a:rPr lang="en-US" altLang="zh-CN" sz="3200">
                <a:solidFill>
                  <a:srgbClr val="333399"/>
                </a:solidFill>
                <a:latin typeface="Arial" pitchFamily="34" charset="0"/>
                <a:ea typeface="楷体_GB2312" pitchFamily="49" charset="-122"/>
              </a:rPr>
              <a:t>Q,</a:t>
            </a:r>
            <a:r>
              <a:rPr lang="en-US" altLang="zh-CN" sz="3200" i="0">
                <a:solidFill>
                  <a:srgbClr val="333399"/>
                </a:solidFill>
                <a:latin typeface="Arial" pitchFamily="34" charset="0"/>
                <a:ea typeface="楷体_GB2312" pitchFamily="49" charset="-122"/>
              </a:rPr>
              <a:t> </a:t>
            </a:r>
            <a:r>
              <a:rPr lang="en-US" altLang="zh-CN" sz="3200" i="0">
                <a:solidFill>
                  <a:srgbClr val="333399"/>
                </a:solidFill>
                <a:latin typeface="Arial" pitchFamily="34" charset="0"/>
                <a:ea typeface="楷体_GB2312" pitchFamily="49" charset="-122"/>
                <a:sym typeface="Symbol" pitchFamily="18" charset="2"/>
              </a:rPr>
              <a:t></a:t>
            </a:r>
            <a:r>
              <a:rPr lang="en-US" altLang="zh-CN" sz="3200">
                <a:solidFill>
                  <a:srgbClr val="333399"/>
                </a:solidFill>
                <a:latin typeface="Arial" pitchFamily="34" charset="0"/>
                <a:ea typeface="楷体_GB2312" pitchFamily="49" charset="-122"/>
              </a:rPr>
              <a:t>, </a:t>
            </a:r>
            <a:r>
              <a:rPr lang="en-US" altLang="zh-CN" sz="3200">
                <a:solidFill>
                  <a:srgbClr val="333399"/>
                </a:solidFill>
                <a:latin typeface="Arial" pitchFamily="34" charset="0"/>
                <a:ea typeface="楷体_GB2312" pitchFamily="49" charset="-122"/>
                <a:sym typeface="Symbol" pitchFamily="18" charset="2"/>
              </a:rPr>
              <a:t></a:t>
            </a:r>
            <a:r>
              <a:rPr lang="en-US" altLang="zh-CN" sz="3200">
                <a:solidFill>
                  <a:srgbClr val="333399"/>
                </a:solidFill>
                <a:latin typeface="Arial" pitchFamily="34" charset="0"/>
                <a:ea typeface="楷体_GB2312" pitchFamily="49" charset="-122"/>
              </a:rPr>
              <a:t>, q</a:t>
            </a:r>
            <a:r>
              <a:rPr lang="en-US" altLang="zh-CN" sz="3200" baseline="-25000">
                <a:solidFill>
                  <a:srgbClr val="333399"/>
                </a:solidFill>
                <a:latin typeface="Arial" pitchFamily="34" charset="0"/>
                <a:ea typeface="楷体_GB2312" pitchFamily="49" charset="-122"/>
              </a:rPr>
              <a:t>0 </a:t>
            </a:r>
            <a:r>
              <a:rPr lang="en-US" altLang="zh-CN" sz="3200">
                <a:solidFill>
                  <a:srgbClr val="333399"/>
                </a:solidFill>
                <a:latin typeface="Arial" pitchFamily="34" charset="0"/>
                <a:ea typeface="楷体_GB2312" pitchFamily="49" charset="-122"/>
              </a:rPr>
              <a:t>, F </a:t>
            </a:r>
            <a:r>
              <a:rPr lang="en-US" altLang="zh-CN" sz="3200" i="0">
                <a:solidFill>
                  <a:srgbClr val="333399"/>
                </a:solidFill>
                <a:latin typeface="Arial" pitchFamily="34" charset="0"/>
                <a:ea typeface="楷体_GB2312" pitchFamily="49" charset="-122"/>
              </a:rPr>
              <a:t>)</a:t>
            </a:r>
            <a:endParaRPr lang="en-US" altLang="zh-CN" sz="3200" i="0" baseline="-25000">
              <a:solidFill>
                <a:srgbClr val="333399"/>
              </a:solidFill>
              <a:latin typeface="Arial" pitchFamily="34" charset="0"/>
              <a:ea typeface="楷体_GB2312" pitchFamily="49" charset="-122"/>
            </a:endParaRPr>
          </a:p>
          <a:p>
            <a:pPr algn="l">
              <a:buFont typeface="Wingdings" pitchFamily="2" charset="2"/>
              <a:buChar char=" "/>
            </a:pPr>
            <a:r>
              <a:rPr lang="en-US" altLang="zh-CN" sz="1000" i="0">
                <a:solidFill>
                  <a:srgbClr val="333399"/>
                </a:solidFill>
                <a:latin typeface="Arial" pitchFamily="34" charset="0"/>
                <a:ea typeface="楷体_GB2312" pitchFamily="49" charset="-122"/>
              </a:rPr>
              <a:t> </a:t>
            </a:r>
          </a:p>
          <a:p>
            <a:pPr algn="l">
              <a:buClr>
                <a:srgbClr val="800080"/>
              </a:buClr>
              <a:buFont typeface="Symbol" pitchFamily="18" charset="2"/>
              <a:buChar char="-"/>
            </a:pPr>
            <a:r>
              <a:rPr lang="en-US" altLang="zh-CN" sz="3200" i="0">
                <a:solidFill>
                  <a:srgbClr val="333399"/>
                </a:solidFill>
                <a:latin typeface="Arial" pitchFamily="34" charset="0"/>
                <a:ea typeface="楷体_GB2312" pitchFamily="49" charset="-122"/>
              </a:rPr>
              <a:t> </a:t>
            </a:r>
            <a:r>
              <a:rPr lang="zh-CN" altLang="en-US" sz="3200" i="0">
                <a:solidFill>
                  <a:srgbClr val="333399"/>
                </a:solidFill>
                <a:latin typeface="Arial" pitchFamily="34" charset="0"/>
                <a:ea typeface="楷体_GB2312" pitchFamily="49" charset="-122"/>
                <a:sym typeface="Symbol" pitchFamily="18" charset="2"/>
              </a:rPr>
              <a:t>定义 </a:t>
            </a:r>
            <a:r>
              <a:rPr lang="en-US" altLang="zh-CN" sz="3200">
                <a:solidFill>
                  <a:srgbClr val="333399"/>
                </a:solidFill>
                <a:latin typeface="Arial" pitchFamily="34" charset="0"/>
                <a:ea typeface="楷体_GB2312" pitchFamily="49" charset="-122"/>
              </a:rPr>
              <a:t>E </a:t>
            </a:r>
            <a:r>
              <a:rPr lang="zh-CN" altLang="en-US" sz="3200" i="0">
                <a:solidFill>
                  <a:srgbClr val="333399"/>
                </a:solidFill>
                <a:latin typeface="Arial" pitchFamily="34" charset="0"/>
                <a:ea typeface="楷体_GB2312" pitchFamily="49" charset="-122"/>
                <a:sym typeface="Symbol" pitchFamily="18" charset="2"/>
              </a:rPr>
              <a:t>的语言：</a:t>
            </a:r>
            <a:endParaRPr lang="zh-CN" altLang="en-US" sz="3200" i="0">
              <a:solidFill>
                <a:srgbClr val="333399"/>
              </a:solidFill>
              <a:latin typeface="Arial" pitchFamily="34" charset="0"/>
              <a:ea typeface="楷体_GB2312" pitchFamily="49" charset="-122"/>
            </a:endParaRPr>
          </a:p>
          <a:p>
            <a:pPr algn="l">
              <a:buClr>
                <a:srgbClr val="800080"/>
              </a:buClr>
              <a:buFont typeface="Wingdings" pitchFamily="2" charset="2"/>
              <a:buChar char=" "/>
            </a:pPr>
            <a:r>
              <a:rPr lang="zh-CN" altLang="en-US" sz="1000" i="0">
                <a:solidFill>
                  <a:srgbClr val="333399"/>
                </a:solidFill>
                <a:latin typeface="Arial" pitchFamily="34" charset="0"/>
                <a:ea typeface="楷体_GB2312" pitchFamily="49" charset="-122"/>
              </a:rPr>
              <a:t> </a:t>
            </a:r>
          </a:p>
          <a:p>
            <a:pPr algn="l">
              <a:buClr>
                <a:srgbClr val="800080"/>
              </a:buClr>
              <a:buFont typeface="Wingdings" pitchFamily="2" charset="2"/>
              <a:buNone/>
            </a:pPr>
            <a:r>
              <a:rPr lang="zh-CN" altLang="en-US" sz="2400" i="0">
                <a:latin typeface="Arial" pitchFamily="34" charset="0"/>
                <a:ea typeface="楷体_GB2312" pitchFamily="49" charset="-122"/>
              </a:rPr>
              <a:t>             </a:t>
            </a:r>
            <a:r>
              <a:rPr lang="en-US" altLang="zh-CN" sz="2800">
                <a:latin typeface="Arial" pitchFamily="34" charset="0"/>
                <a:ea typeface="楷体_GB2312" pitchFamily="49" charset="-122"/>
              </a:rPr>
              <a:t>L</a:t>
            </a:r>
            <a:r>
              <a:rPr lang="en-US" altLang="zh-CN" sz="2800">
                <a:latin typeface="Arial" pitchFamily="34" charset="0"/>
                <a:ea typeface="楷体_GB2312" pitchFamily="49" charset="-122"/>
                <a:sym typeface="Symbol" pitchFamily="18" charset="2"/>
              </a:rPr>
              <a:t>(</a:t>
            </a:r>
            <a:r>
              <a:rPr lang="en-US" altLang="zh-CN" sz="2800">
                <a:latin typeface="Arial" pitchFamily="34" charset="0"/>
                <a:ea typeface="楷体_GB2312" pitchFamily="49" charset="-122"/>
              </a:rPr>
              <a:t>E</a:t>
            </a:r>
            <a:r>
              <a:rPr lang="en-US" altLang="zh-CN" sz="2800">
                <a:latin typeface="Arial" pitchFamily="34" charset="0"/>
                <a:ea typeface="楷体_GB2312" pitchFamily="49" charset="-122"/>
                <a:sym typeface="Symbol" pitchFamily="18" charset="2"/>
              </a:rPr>
              <a:t>) = </a:t>
            </a:r>
            <a:r>
              <a:rPr lang="en-US" altLang="zh-CN" sz="2800" i="0">
                <a:latin typeface="Arial" pitchFamily="34" charset="0"/>
                <a:ea typeface="楷体_GB2312" pitchFamily="49" charset="-122"/>
                <a:sym typeface="Symbol" pitchFamily="18" charset="2"/>
              </a:rPr>
              <a:t> </a:t>
            </a:r>
            <a:r>
              <a:rPr lang="en-US" altLang="zh-CN" sz="2800">
                <a:latin typeface="Arial" pitchFamily="34" charset="0"/>
                <a:ea typeface="楷体_GB2312" pitchFamily="49" charset="-122"/>
                <a:sym typeface="Symbol" pitchFamily="18" charset="2"/>
              </a:rPr>
              <a:t>w</a:t>
            </a:r>
            <a:r>
              <a:rPr lang="en-US" altLang="zh-CN" sz="2800" i="0">
                <a:latin typeface="Arial" pitchFamily="34" charset="0"/>
                <a:ea typeface="楷体_GB2312" pitchFamily="49" charset="-122"/>
                <a:sym typeface="Symbol" pitchFamily="18" charset="2"/>
              </a:rPr>
              <a:t> </a:t>
            </a:r>
            <a:r>
              <a:rPr lang="en-US" altLang="zh-CN" sz="2800">
                <a:latin typeface="Arial" pitchFamily="34" charset="0"/>
                <a:ea typeface="楷体_GB2312" pitchFamily="49" charset="-122"/>
                <a:sym typeface="Symbol" pitchFamily="18" charset="2"/>
              </a:rPr>
              <a:t>w</a:t>
            </a:r>
            <a:r>
              <a:rPr lang="en-US" altLang="zh-CN" sz="2800" i="0">
                <a:sym typeface="Symbol" pitchFamily="18" charset="2"/>
              </a:rPr>
              <a:t></a:t>
            </a:r>
            <a:r>
              <a:rPr lang="en-US" altLang="zh-CN" sz="2800">
                <a:sym typeface="Symbol" pitchFamily="18" charset="2"/>
              </a:rPr>
              <a:t>* </a:t>
            </a:r>
            <a:r>
              <a:rPr lang="en-US" altLang="zh-CN" sz="2800" i="0">
                <a:sym typeface="Symbol" pitchFamily="18" charset="2"/>
              </a:rPr>
              <a:t></a:t>
            </a:r>
            <a:r>
              <a:rPr lang="en-US" altLang="zh-CN">
                <a:sym typeface="Symbol" pitchFamily="18" charset="2"/>
              </a:rPr>
              <a:t> </a:t>
            </a:r>
            <a:r>
              <a:rPr lang="en-US" altLang="zh-CN" sz="2800">
                <a:latin typeface="Arial" pitchFamily="34" charset="0"/>
                <a:ea typeface="楷体_GB2312" pitchFamily="49" charset="-122"/>
                <a:sym typeface="Symbol" pitchFamily="18" charset="2"/>
              </a:rPr>
              <a:t> ( </a:t>
            </a:r>
            <a:r>
              <a:rPr lang="en-US" altLang="zh-CN" sz="2800">
                <a:latin typeface="Arial" pitchFamily="34" charset="0"/>
                <a:ea typeface="楷体_GB2312" pitchFamily="49" charset="-122"/>
              </a:rPr>
              <a:t>q</a:t>
            </a:r>
            <a:r>
              <a:rPr lang="en-US" altLang="zh-CN" sz="2800" baseline="-25000">
                <a:latin typeface="Arial" pitchFamily="34" charset="0"/>
                <a:ea typeface="楷体_GB2312" pitchFamily="49" charset="-122"/>
              </a:rPr>
              <a:t>0 </a:t>
            </a:r>
            <a:r>
              <a:rPr lang="en-US" altLang="zh-CN" sz="2800">
                <a:latin typeface="Arial" pitchFamily="34" charset="0"/>
                <a:ea typeface="楷体_GB2312" pitchFamily="49" charset="-122"/>
                <a:sym typeface="Symbol" pitchFamily="18" charset="2"/>
              </a:rPr>
              <a:t>, w) </a:t>
            </a:r>
            <a:r>
              <a:rPr lang="en-US" altLang="zh-CN" sz="2800" i="0">
                <a:latin typeface="Arial" pitchFamily="34" charset="0"/>
                <a:ea typeface="楷体_GB2312" pitchFamily="49" charset="-122"/>
                <a:sym typeface="Symbol" pitchFamily="18" charset="2"/>
              </a:rPr>
              <a:t></a:t>
            </a:r>
            <a:r>
              <a:rPr lang="en-US" altLang="zh-CN" sz="2800" i="0">
                <a:latin typeface="Arial" pitchFamily="34" charset="0"/>
                <a:ea typeface="楷体_GB2312" pitchFamily="49" charset="-122"/>
              </a:rPr>
              <a:t> </a:t>
            </a:r>
            <a:r>
              <a:rPr lang="en-US" altLang="zh-CN" sz="2800">
                <a:latin typeface="Arial" pitchFamily="34" charset="0"/>
                <a:ea typeface="楷体_GB2312" pitchFamily="49" charset="-122"/>
              </a:rPr>
              <a:t>F</a:t>
            </a:r>
            <a:r>
              <a:rPr lang="en-US" altLang="zh-CN" sz="2800">
                <a:latin typeface="Arial" pitchFamily="34" charset="0"/>
                <a:ea typeface="楷体_GB2312" pitchFamily="49" charset="-122"/>
                <a:sym typeface="Symbol" pitchFamily="18" charset="2"/>
              </a:rPr>
              <a:t> </a:t>
            </a:r>
            <a:r>
              <a:rPr lang="en-US" altLang="zh-CN" sz="2800" i="0">
                <a:latin typeface="Arial" pitchFamily="34" charset="0"/>
                <a:ea typeface="楷体_GB2312" pitchFamily="49" charset="-122"/>
                <a:sym typeface="Symbol" pitchFamily="18" charset="2"/>
              </a:rPr>
              <a:t>  </a:t>
            </a:r>
          </a:p>
          <a:p>
            <a:pPr algn="l">
              <a:buClr>
                <a:srgbClr val="800080"/>
              </a:buClr>
              <a:buFont typeface="Wingdings" pitchFamily="2" charset="2"/>
              <a:buChar char=" "/>
            </a:pPr>
            <a:r>
              <a:rPr lang="en-US" altLang="zh-CN" sz="1000" i="0">
                <a:solidFill>
                  <a:srgbClr val="333399"/>
                </a:solidFill>
                <a:latin typeface="Arial" pitchFamily="34" charset="0"/>
                <a:ea typeface="楷体_GB2312" pitchFamily="49" charset="-122"/>
              </a:rPr>
              <a:t> </a:t>
            </a:r>
          </a:p>
          <a:p>
            <a:pPr algn="l">
              <a:buClr>
                <a:srgbClr val="800080"/>
              </a:buClr>
              <a:buFont typeface="Symbol" pitchFamily="18" charset="2"/>
              <a:buChar char="-"/>
            </a:pPr>
            <a:r>
              <a:rPr lang="en-US" altLang="zh-CN" sz="3200" i="0">
                <a:solidFill>
                  <a:srgbClr val="333399"/>
                </a:solidFill>
                <a:latin typeface="Arial" pitchFamily="34" charset="0"/>
                <a:ea typeface="楷体_GB2312" pitchFamily="49" charset="-122"/>
              </a:rPr>
              <a:t> </a:t>
            </a:r>
            <a:r>
              <a:rPr lang="zh-CN" altLang="en-US" sz="3200" i="0">
                <a:solidFill>
                  <a:srgbClr val="333399"/>
                </a:solidFill>
                <a:latin typeface="Arial" pitchFamily="34" charset="0"/>
                <a:ea typeface="楷体_GB2312" pitchFamily="49" charset="-122"/>
              </a:rPr>
              <a:t>设 </a:t>
            </a:r>
            <a:r>
              <a:rPr lang="en-US" altLang="zh-CN" sz="3200">
                <a:solidFill>
                  <a:srgbClr val="333399"/>
                </a:solidFill>
                <a:latin typeface="Arial" pitchFamily="34" charset="0"/>
                <a:ea typeface="楷体_GB2312" pitchFamily="49" charset="-122"/>
              </a:rPr>
              <a:t>L </a:t>
            </a:r>
            <a:r>
              <a:rPr lang="zh-CN" altLang="en-US" sz="3200" i="0">
                <a:solidFill>
                  <a:srgbClr val="333399"/>
                </a:solidFill>
                <a:latin typeface="Arial" pitchFamily="34" charset="0"/>
                <a:ea typeface="楷体_GB2312" pitchFamily="49" charset="-122"/>
              </a:rPr>
              <a:t>是 </a:t>
            </a:r>
            <a:r>
              <a:rPr lang="zh-CN" altLang="en-US" sz="3200" i="0">
                <a:solidFill>
                  <a:srgbClr val="333399"/>
                </a:solidFill>
                <a:latin typeface="Arial" pitchFamily="34" charset="0"/>
                <a:ea typeface="楷体_GB2312" pitchFamily="49" charset="-122"/>
                <a:sym typeface="Symbol" pitchFamily="18" charset="2"/>
              </a:rPr>
              <a:t> </a:t>
            </a:r>
            <a:r>
              <a:rPr lang="zh-CN" altLang="en-US" sz="3200" i="0">
                <a:solidFill>
                  <a:srgbClr val="333399"/>
                </a:solidFill>
                <a:latin typeface="Arial" pitchFamily="34" charset="0"/>
                <a:ea typeface="楷体_GB2312" pitchFamily="49" charset="-122"/>
              </a:rPr>
              <a:t>上的语言，</a:t>
            </a:r>
            <a:r>
              <a:rPr lang="zh-CN" altLang="en-US" sz="3200" i="0">
                <a:solidFill>
                  <a:srgbClr val="333399"/>
                </a:solidFill>
                <a:latin typeface="Arial" pitchFamily="34" charset="0"/>
                <a:ea typeface="楷体_GB2312" pitchFamily="49" charset="-122"/>
                <a:sym typeface="Symbol" pitchFamily="18" charset="2"/>
              </a:rPr>
              <a:t>如果存在</a:t>
            </a:r>
            <a:r>
              <a:rPr lang="zh-CN" altLang="en-US" sz="3200" i="0">
                <a:solidFill>
                  <a:srgbClr val="333399"/>
                </a:solidFill>
                <a:latin typeface="Arial" pitchFamily="34" charset="0"/>
                <a:ea typeface="楷体_GB2312" pitchFamily="49" charset="-122"/>
              </a:rPr>
              <a:t>一个 </a:t>
            </a:r>
            <a:r>
              <a:rPr lang="zh-CN" altLang="en-US" sz="3200">
                <a:solidFill>
                  <a:srgbClr val="333399"/>
                </a:solidFill>
                <a:latin typeface="Arial" pitchFamily="34" charset="0"/>
                <a:ea typeface="楷体_GB2312" pitchFamily="49" charset="-122"/>
                <a:sym typeface="Symbol" pitchFamily="18" charset="2"/>
              </a:rPr>
              <a:t></a:t>
            </a:r>
            <a:r>
              <a:rPr lang="en-US" altLang="zh-CN" sz="3200" i="0">
                <a:solidFill>
                  <a:srgbClr val="333399"/>
                </a:solidFill>
                <a:latin typeface="Arial" pitchFamily="34" charset="0"/>
                <a:ea typeface="楷体_GB2312" pitchFamily="49" charset="-122"/>
              </a:rPr>
              <a:t>-</a:t>
            </a:r>
            <a:r>
              <a:rPr lang="en-US" altLang="zh-CN" sz="3200">
                <a:solidFill>
                  <a:srgbClr val="333399"/>
                </a:solidFill>
                <a:latin typeface="Arial" pitchFamily="34" charset="0"/>
                <a:ea typeface="楷体_GB2312" pitchFamily="49" charset="-122"/>
              </a:rPr>
              <a:t>NFA </a:t>
            </a:r>
          </a:p>
          <a:p>
            <a:pPr algn="l">
              <a:buClr>
                <a:srgbClr val="800080"/>
              </a:buClr>
              <a:buFont typeface="Wingdings" pitchFamily="2" charset="2"/>
              <a:buNone/>
            </a:pPr>
            <a:r>
              <a:rPr lang="en-US" altLang="zh-CN" sz="3200">
                <a:solidFill>
                  <a:srgbClr val="333399"/>
                </a:solidFill>
                <a:latin typeface="Arial" pitchFamily="34" charset="0"/>
                <a:ea typeface="楷体_GB2312" pitchFamily="49" charset="-122"/>
              </a:rPr>
              <a:t>     E</a:t>
            </a:r>
            <a:r>
              <a:rPr lang="en-US" altLang="zh-CN" sz="3200" i="0">
                <a:solidFill>
                  <a:srgbClr val="333399"/>
                </a:solidFill>
                <a:latin typeface="Arial" pitchFamily="34" charset="0"/>
                <a:ea typeface="楷体_GB2312" pitchFamily="49" charset="-122"/>
              </a:rPr>
              <a:t> = (</a:t>
            </a:r>
            <a:r>
              <a:rPr lang="en-US" altLang="zh-CN" sz="3200">
                <a:solidFill>
                  <a:srgbClr val="333399"/>
                </a:solidFill>
                <a:latin typeface="Arial" pitchFamily="34" charset="0"/>
                <a:ea typeface="楷体_GB2312" pitchFamily="49" charset="-122"/>
              </a:rPr>
              <a:t>Q,</a:t>
            </a:r>
            <a:r>
              <a:rPr lang="en-US" altLang="zh-CN" sz="3200" i="0">
                <a:solidFill>
                  <a:srgbClr val="333399"/>
                </a:solidFill>
                <a:latin typeface="Arial" pitchFamily="34" charset="0"/>
                <a:ea typeface="楷体_GB2312" pitchFamily="49" charset="-122"/>
              </a:rPr>
              <a:t>  </a:t>
            </a:r>
            <a:r>
              <a:rPr lang="en-US" altLang="zh-CN" sz="3200" i="0">
                <a:solidFill>
                  <a:srgbClr val="333399"/>
                </a:solidFill>
                <a:latin typeface="Arial" pitchFamily="34" charset="0"/>
                <a:ea typeface="楷体_GB2312" pitchFamily="49" charset="-122"/>
                <a:sym typeface="Symbol" pitchFamily="18" charset="2"/>
              </a:rPr>
              <a:t></a:t>
            </a:r>
            <a:r>
              <a:rPr lang="en-US" altLang="zh-CN" sz="3200">
                <a:solidFill>
                  <a:srgbClr val="333399"/>
                </a:solidFill>
                <a:latin typeface="Arial" pitchFamily="34" charset="0"/>
                <a:ea typeface="楷体_GB2312" pitchFamily="49" charset="-122"/>
              </a:rPr>
              <a:t>, </a:t>
            </a:r>
            <a:r>
              <a:rPr lang="en-US" altLang="zh-CN" sz="3200">
                <a:solidFill>
                  <a:srgbClr val="333399"/>
                </a:solidFill>
                <a:latin typeface="Arial" pitchFamily="34" charset="0"/>
                <a:ea typeface="楷体_GB2312" pitchFamily="49" charset="-122"/>
                <a:sym typeface="Symbol" pitchFamily="18" charset="2"/>
              </a:rPr>
              <a:t></a:t>
            </a:r>
            <a:r>
              <a:rPr lang="en-US" altLang="zh-CN" sz="3200">
                <a:solidFill>
                  <a:srgbClr val="333399"/>
                </a:solidFill>
                <a:latin typeface="Arial" pitchFamily="34" charset="0"/>
                <a:ea typeface="楷体_GB2312" pitchFamily="49" charset="-122"/>
              </a:rPr>
              <a:t>, q</a:t>
            </a:r>
            <a:r>
              <a:rPr lang="en-US" altLang="zh-CN" sz="3200" baseline="-25000">
                <a:solidFill>
                  <a:srgbClr val="333399"/>
                </a:solidFill>
                <a:latin typeface="Arial" pitchFamily="34" charset="0"/>
                <a:ea typeface="楷体_GB2312" pitchFamily="49" charset="-122"/>
              </a:rPr>
              <a:t>0 </a:t>
            </a:r>
            <a:r>
              <a:rPr lang="en-US" altLang="zh-CN" sz="3200">
                <a:solidFill>
                  <a:srgbClr val="333399"/>
                </a:solidFill>
                <a:latin typeface="Arial" pitchFamily="34" charset="0"/>
                <a:ea typeface="楷体_GB2312" pitchFamily="49" charset="-122"/>
              </a:rPr>
              <a:t>, F </a:t>
            </a:r>
            <a:r>
              <a:rPr lang="en-US" altLang="zh-CN" sz="3200" i="0">
                <a:solidFill>
                  <a:srgbClr val="333399"/>
                </a:solidFill>
                <a:latin typeface="Arial" pitchFamily="34" charset="0"/>
                <a:ea typeface="楷体_GB2312" pitchFamily="49" charset="-122"/>
              </a:rPr>
              <a:t>)</a:t>
            </a:r>
            <a:r>
              <a:rPr lang="zh-CN" altLang="en-US" sz="3200" i="0">
                <a:solidFill>
                  <a:srgbClr val="333399"/>
                </a:solidFill>
                <a:latin typeface="Arial" pitchFamily="34" charset="0"/>
                <a:ea typeface="楷体_GB2312" pitchFamily="49" charset="-122"/>
              </a:rPr>
              <a:t>，满足</a:t>
            </a:r>
            <a:r>
              <a:rPr lang="en-US" altLang="zh-CN" sz="3200">
                <a:solidFill>
                  <a:srgbClr val="333399"/>
                </a:solidFill>
                <a:latin typeface="Arial" pitchFamily="34" charset="0"/>
                <a:ea typeface="楷体_GB2312" pitchFamily="49" charset="-122"/>
              </a:rPr>
              <a:t>L </a:t>
            </a:r>
            <a:r>
              <a:rPr lang="en-US" altLang="zh-CN" sz="3200" i="0">
                <a:solidFill>
                  <a:srgbClr val="333399"/>
                </a:solidFill>
                <a:latin typeface="Arial" pitchFamily="34" charset="0"/>
                <a:ea typeface="楷体_GB2312" pitchFamily="49" charset="-122"/>
              </a:rPr>
              <a:t>= </a:t>
            </a:r>
            <a:r>
              <a:rPr lang="en-US" altLang="zh-CN" sz="3200">
                <a:solidFill>
                  <a:srgbClr val="333399"/>
                </a:solidFill>
                <a:latin typeface="Arial" pitchFamily="34" charset="0"/>
                <a:ea typeface="楷体_GB2312" pitchFamily="49" charset="-122"/>
              </a:rPr>
              <a:t>L</a:t>
            </a:r>
            <a:r>
              <a:rPr lang="en-US" altLang="zh-CN" sz="3200">
                <a:solidFill>
                  <a:srgbClr val="333399"/>
                </a:solidFill>
                <a:latin typeface="Arial" pitchFamily="34" charset="0"/>
                <a:ea typeface="楷体_GB2312" pitchFamily="49" charset="-122"/>
                <a:sym typeface="Symbol" pitchFamily="18" charset="2"/>
              </a:rPr>
              <a:t>(</a:t>
            </a:r>
            <a:r>
              <a:rPr lang="en-US" altLang="zh-CN" sz="3200">
                <a:solidFill>
                  <a:srgbClr val="333399"/>
                </a:solidFill>
                <a:latin typeface="Arial" pitchFamily="34" charset="0"/>
                <a:ea typeface="楷体_GB2312" pitchFamily="49" charset="-122"/>
              </a:rPr>
              <a:t>E</a:t>
            </a:r>
            <a:r>
              <a:rPr lang="en-US" altLang="zh-CN" sz="3200">
                <a:solidFill>
                  <a:srgbClr val="333399"/>
                </a:solidFill>
                <a:latin typeface="Arial" pitchFamily="34" charset="0"/>
                <a:ea typeface="楷体_GB2312" pitchFamily="49" charset="-122"/>
                <a:sym typeface="Symbol" pitchFamily="18" charset="2"/>
              </a:rPr>
              <a:t>) </a:t>
            </a:r>
            <a:r>
              <a:rPr lang="zh-CN" altLang="en-US" sz="3200" i="0">
                <a:solidFill>
                  <a:srgbClr val="333399"/>
                </a:solidFill>
                <a:latin typeface="Arial" pitchFamily="34" charset="0"/>
                <a:ea typeface="楷体_GB2312" pitchFamily="49" charset="-122"/>
              </a:rPr>
              <a:t>，</a:t>
            </a:r>
            <a:r>
              <a:rPr lang="zh-CN" altLang="en-US" sz="3200" i="0">
                <a:solidFill>
                  <a:srgbClr val="333399"/>
                </a:solidFill>
                <a:latin typeface="Arial" pitchFamily="34" charset="0"/>
                <a:ea typeface="楷体_GB2312" pitchFamily="49" charset="-122"/>
                <a:sym typeface="Symbol" pitchFamily="18" charset="2"/>
              </a:rPr>
              <a:t>则</a:t>
            </a:r>
          </a:p>
          <a:p>
            <a:pPr algn="l">
              <a:buClr>
                <a:srgbClr val="800080"/>
              </a:buClr>
              <a:buFont typeface="Wingdings" pitchFamily="2" charset="2"/>
              <a:buNone/>
            </a:pPr>
            <a:r>
              <a:rPr lang="zh-CN" altLang="en-US" sz="3200" i="0">
                <a:solidFill>
                  <a:srgbClr val="333399"/>
                </a:solidFill>
                <a:latin typeface="Arial" pitchFamily="34" charset="0"/>
                <a:ea typeface="楷体_GB2312" pitchFamily="49" charset="-122"/>
                <a:sym typeface="Symbol" pitchFamily="18" charset="2"/>
              </a:rPr>
              <a:t>    可以证明 </a:t>
            </a:r>
            <a:r>
              <a:rPr lang="en-US" altLang="zh-CN" sz="3200">
                <a:solidFill>
                  <a:srgbClr val="333399"/>
                </a:solidFill>
                <a:latin typeface="Arial" pitchFamily="34" charset="0"/>
                <a:ea typeface="楷体_GB2312" pitchFamily="49" charset="-122"/>
              </a:rPr>
              <a:t>L </a:t>
            </a:r>
            <a:r>
              <a:rPr lang="zh-CN" altLang="en-US" sz="3200" i="0">
                <a:solidFill>
                  <a:srgbClr val="333399"/>
                </a:solidFill>
                <a:latin typeface="Arial" pitchFamily="34" charset="0"/>
                <a:ea typeface="楷体_GB2312" pitchFamily="49" charset="-122"/>
              </a:rPr>
              <a:t>也</a:t>
            </a:r>
            <a:r>
              <a:rPr lang="zh-CN" altLang="en-US" sz="3200" i="0">
                <a:solidFill>
                  <a:srgbClr val="333399"/>
                </a:solidFill>
                <a:latin typeface="Arial" pitchFamily="34" charset="0"/>
                <a:ea typeface="楷体_GB2312" pitchFamily="49" charset="-122"/>
                <a:sym typeface="Symbol" pitchFamily="18" charset="2"/>
              </a:rPr>
              <a:t>是一个正规语言</a:t>
            </a:r>
            <a:r>
              <a:rPr lang="en-US" altLang="zh-CN" sz="3200" i="0">
                <a:solidFill>
                  <a:srgbClr val="333399"/>
                </a:solidFill>
                <a:latin typeface="Arial" pitchFamily="34" charset="0"/>
                <a:ea typeface="楷体_GB2312" pitchFamily="49" charset="-122"/>
                <a:sym typeface="Symbol" pitchFamily="18" charset="2"/>
              </a:rPr>
              <a:t>.</a:t>
            </a:r>
            <a:endParaRPr lang="en-US" altLang="zh-CN" sz="3200">
              <a:solidFill>
                <a:srgbClr val="333399"/>
              </a:solidFill>
              <a:latin typeface="Arial" pitchFamily="34" charset="0"/>
              <a:ea typeface="楷体_GB2312" pitchFamily="49" charset="-122"/>
            </a:endParaRPr>
          </a:p>
          <a:p>
            <a:pPr algn="l">
              <a:buFont typeface="Wingdings" pitchFamily="2" charset="2"/>
              <a:buChar char=" "/>
            </a:pPr>
            <a:r>
              <a:rPr lang="en-US" altLang="zh-CN" sz="1000" i="0">
                <a:solidFill>
                  <a:srgbClr val="333399"/>
                </a:solidFill>
                <a:latin typeface="Arial" pitchFamily="34" charset="0"/>
                <a:ea typeface="楷体_GB2312" pitchFamily="49" charset="-122"/>
              </a:rPr>
              <a:t> </a:t>
            </a:r>
          </a:p>
        </p:txBody>
      </p:sp>
      <p:sp>
        <p:nvSpPr>
          <p:cNvPr id="125959" name="Rectangle 7"/>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25960" name="Text Box 8"/>
          <p:cNvSpPr txBox="1">
            <a:spLocks noChangeArrowheads="1"/>
          </p:cNvSpPr>
          <p:nvPr/>
        </p:nvSpPr>
        <p:spPr bwMode="auto">
          <a:xfrm>
            <a:off x="539750" y="1563688"/>
            <a:ext cx="4103688" cy="641350"/>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600" b="0">
                <a:latin typeface="Arial" pitchFamily="34" charset="0"/>
                <a:ea typeface="楷体_GB2312" pitchFamily="49" charset="-122"/>
                <a:sym typeface="Symbol" pitchFamily="18" charset="2"/>
              </a:rPr>
              <a:t> </a:t>
            </a:r>
            <a:r>
              <a:rPr lang="en-US" altLang="zh-CN" sz="3600">
                <a:latin typeface="Arial" pitchFamily="34" charset="0"/>
                <a:ea typeface="楷体_GB2312" pitchFamily="49" charset="-122"/>
                <a:sym typeface="Symbol" pitchFamily="18" charset="2"/>
              </a:rPr>
              <a:t> </a:t>
            </a:r>
            <a:r>
              <a:rPr lang="en-US" altLang="zh-CN" sz="3600" i="0">
                <a:latin typeface="Arial" pitchFamily="34" charset="0"/>
                <a:ea typeface="楷体_GB2312" pitchFamily="49" charset="-122"/>
              </a:rPr>
              <a:t>- </a:t>
            </a:r>
            <a:r>
              <a:rPr lang="en-US" altLang="zh-CN" sz="3600">
                <a:latin typeface="Arial" pitchFamily="34" charset="0"/>
                <a:ea typeface="楷体_GB2312" pitchFamily="49" charset="-122"/>
              </a:rPr>
              <a:t>NFA </a:t>
            </a:r>
            <a:r>
              <a:rPr lang="zh-CN" altLang="en-US" sz="3600" i="0">
                <a:latin typeface="Arial" pitchFamily="34" charset="0"/>
                <a:ea typeface="楷体_GB2312" pitchFamily="49" charset="-122"/>
              </a:rPr>
              <a:t>的</a:t>
            </a:r>
            <a:r>
              <a:rPr lang="zh-CN" altLang="en-US" sz="3600">
                <a:latin typeface="Arial" pitchFamily="34" charset="0"/>
                <a:ea typeface="楷体_GB2312" pitchFamily="49" charset="-122"/>
              </a:rPr>
              <a:t> </a:t>
            </a:r>
            <a:r>
              <a:rPr lang="zh-CN" altLang="en-US" sz="3600" i="0">
                <a:latin typeface="Arial" pitchFamily="34" charset="0"/>
                <a:ea typeface="楷体_GB2312" pitchFamily="49" charset="-122"/>
              </a:rPr>
              <a:t>语 言</a:t>
            </a:r>
          </a:p>
        </p:txBody>
      </p:sp>
      <p:sp>
        <p:nvSpPr>
          <p:cNvPr id="5" name="文本框 4">
            <a:extLst>
              <a:ext uri="{FF2B5EF4-FFF2-40B4-BE49-F238E27FC236}">
                <a16:creationId xmlns:a16="http://schemas.microsoft.com/office/drawing/2014/main" id="{A38445A5-2B97-2E4E-A506-53DD5F568A5B}"/>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80</a:t>
            </a:r>
            <a:endParaRPr kumimoji="1" lang="zh-CN" altLang="en-US" sz="2000" b="0" i="0" dirty="0">
              <a:solidFill>
                <a:srgbClr val="000066"/>
              </a:solidFill>
            </a:endParaRPr>
          </a:p>
        </p:txBody>
      </p:sp>
    </p:spTree>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827088" y="2420938"/>
            <a:ext cx="8062912" cy="3871912"/>
          </a:xfrm>
          <a:prstGeom prst="rect">
            <a:avLst/>
          </a:prstGeom>
          <a:noFill/>
          <a:ln w="9525">
            <a:noFill/>
            <a:miter lim="800000"/>
            <a:headEnd/>
            <a:tailEnd/>
          </a:ln>
          <a:effectLst/>
        </p:spPr>
        <p:txBody>
          <a:bodyPr>
            <a:spAutoFit/>
          </a:bodyPr>
          <a:lstStyle/>
          <a:p>
            <a:pPr algn="just"/>
            <a:r>
              <a:rPr lang="zh-CN" altLang="en-US" sz="3200" i="0">
                <a:latin typeface="Arial" pitchFamily="34" charset="0"/>
                <a:ea typeface="楷体_GB2312" pitchFamily="49" charset="-122"/>
              </a:rPr>
              <a:t>定理</a:t>
            </a:r>
            <a:r>
              <a:rPr lang="en-US" altLang="zh-CN" sz="3200" i="0">
                <a:latin typeface="Arial" pitchFamily="34" charset="0"/>
                <a:ea typeface="楷体_GB2312" pitchFamily="49" charset="-122"/>
              </a:rPr>
              <a:t>: </a:t>
            </a:r>
            <a:r>
              <a:rPr lang="en-US" altLang="zh-CN" sz="3200" i="0">
                <a:solidFill>
                  <a:srgbClr val="333399"/>
                </a:solidFill>
                <a:latin typeface="Arial" pitchFamily="34" charset="0"/>
                <a:ea typeface="楷体_GB2312" pitchFamily="49" charset="-122"/>
              </a:rPr>
              <a:t> </a:t>
            </a:r>
            <a:r>
              <a:rPr lang="en-US" altLang="zh-CN" sz="3200">
                <a:solidFill>
                  <a:srgbClr val="333399"/>
                </a:solidFill>
                <a:latin typeface="Arial" pitchFamily="34" charset="0"/>
                <a:ea typeface="楷体_GB2312" pitchFamily="49" charset="-122"/>
              </a:rPr>
              <a:t>L </a:t>
            </a:r>
            <a:r>
              <a:rPr lang="zh-CN" altLang="en-US" sz="3200" i="0">
                <a:solidFill>
                  <a:srgbClr val="333399"/>
                </a:solidFill>
                <a:latin typeface="Arial" pitchFamily="34" charset="0"/>
                <a:ea typeface="楷体_GB2312" pitchFamily="49" charset="-122"/>
              </a:rPr>
              <a:t>是某个 </a:t>
            </a:r>
            <a:r>
              <a:rPr lang="zh-CN" altLang="en-US" sz="3200">
                <a:solidFill>
                  <a:srgbClr val="333399"/>
                </a:solidFill>
                <a:latin typeface="Arial" pitchFamily="34" charset="0"/>
                <a:ea typeface="楷体_GB2312" pitchFamily="49" charset="-122"/>
                <a:sym typeface="Symbol" pitchFamily="18" charset="2"/>
              </a:rPr>
              <a:t> </a:t>
            </a:r>
            <a:r>
              <a:rPr lang="en-US" altLang="zh-CN" sz="3200" i="0">
                <a:solidFill>
                  <a:srgbClr val="333399"/>
                </a:solidFill>
                <a:latin typeface="Arial" pitchFamily="34" charset="0"/>
                <a:ea typeface="楷体_GB2312" pitchFamily="49" charset="-122"/>
                <a:cs typeface="Times New Roman" pitchFamily="18" charset="0"/>
              </a:rPr>
              <a:t>- </a:t>
            </a:r>
            <a:r>
              <a:rPr lang="en-US" altLang="zh-CN" sz="3200">
                <a:solidFill>
                  <a:srgbClr val="333399"/>
                </a:solidFill>
                <a:latin typeface="Arial" pitchFamily="34" charset="0"/>
                <a:ea typeface="楷体_GB2312" pitchFamily="49" charset="-122"/>
              </a:rPr>
              <a:t>NFA </a:t>
            </a:r>
            <a:r>
              <a:rPr lang="zh-CN" altLang="en-US" sz="3200" i="0">
                <a:solidFill>
                  <a:srgbClr val="333399"/>
                </a:solidFill>
                <a:latin typeface="Arial" pitchFamily="34" charset="0"/>
                <a:ea typeface="楷体_GB2312" pitchFamily="49" charset="-122"/>
              </a:rPr>
              <a:t>的语言</a:t>
            </a:r>
            <a:r>
              <a:rPr lang="en-US" altLang="zh-CN" sz="3200" i="0">
                <a:solidFill>
                  <a:srgbClr val="333399"/>
                </a:solidFill>
                <a:latin typeface="Arial" pitchFamily="34" charset="0"/>
                <a:ea typeface="楷体_GB2312" pitchFamily="49" charset="-122"/>
              </a:rPr>
              <a:t>, </a:t>
            </a:r>
            <a:r>
              <a:rPr lang="zh-CN" altLang="en-US" sz="3200" i="0">
                <a:solidFill>
                  <a:srgbClr val="333399"/>
                </a:solidFill>
                <a:latin typeface="Arial" pitchFamily="34" charset="0"/>
                <a:ea typeface="楷体_GB2312" pitchFamily="49" charset="-122"/>
              </a:rPr>
              <a:t>当且仅当 </a:t>
            </a:r>
            <a:r>
              <a:rPr lang="en-US" altLang="zh-CN" sz="3200">
                <a:solidFill>
                  <a:srgbClr val="333399"/>
                </a:solidFill>
                <a:latin typeface="Arial" pitchFamily="34" charset="0"/>
                <a:ea typeface="楷体_GB2312" pitchFamily="49" charset="-122"/>
              </a:rPr>
              <a:t>L</a:t>
            </a:r>
          </a:p>
          <a:p>
            <a:pPr algn="just"/>
            <a:r>
              <a:rPr lang="en-US" altLang="zh-CN" sz="3200" i="0">
                <a:solidFill>
                  <a:srgbClr val="333399"/>
                </a:solidFill>
                <a:latin typeface="Arial" pitchFamily="34" charset="0"/>
                <a:ea typeface="楷体_GB2312" pitchFamily="49" charset="-122"/>
              </a:rPr>
              <a:t>            </a:t>
            </a:r>
            <a:r>
              <a:rPr lang="zh-CN" altLang="en-US" sz="3200" i="0">
                <a:solidFill>
                  <a:srgbClr val="333399"/>
                </a:solidFill>
                <a:latin typeface="Arial" pitchFamily="34" charset="0"/>
                <a:ea typeface="楷体_GB2312" pitchFamily="49" charset="-122"/>
              </a:rPr>
              <a:t>也是某个 </a:t>
            </a:r>
            <a:r>
              <a:rPr lang="en-US" altLang="zh-CN" sz="3200">
                <a:solidFill>
                  <a:srgbClr val="333399"/>
                </a:solidFill>
                <a:latin typeface="Arial" pitchFamily="34" charset="0"/>
                <a:ea typeface="楷体_GB2312" pitchFamily="49" charset="-122"/>
              </a:rPr>
              <a:t>DFA</a:t>
            </a:r>
            <a:r>
              <a:rPr lang="zh-CN" altLang="en-US" sz="3200" i="0">
                <a:solidFill>
                  <a:srgbClr val="333399"/>
                </a:solidFill>
                <a:latin typeface="Arial" pitchFamily="34" charset="0"/>
                <a:ea typeface="楷体_GB2312" pitchFamily="49" charset="-122"/>
              </a:rPr>
              <a:t>的语言</a:t>
            </a:r>
            <a:r>
              <a:rPr lang="en-US" altLang="zh-CN" sz="3200" i="0">
                <a:solidFill>
                  <a:srgbClr val="333399"/>
                </a:solidFill>
                <a:latin typeface="Arial" pitchFamily="34" charset="0"/>
                <a:ea typeface="楷体_GB2312" pitchFamily="49" charset="-122"/>
              </a:rPr>
              <a:t>.</a:t>
            </a:r>
          </a:p>
          <a:p>
            <a:pPr algn="l">
              <a:buFont typeface="Wingdings" pitchFamily="2" charset="2"/>
              <a:buChar char=" "/>
            </a:pPr>
            <a:r>
              <a:rPr lang="en-US" altLang="zh-CN" sz="1000" i="0">
                <a:solidFill>
                  <a:srgbClr val="333399"/>
                </a:solidFill>
                <a:latin typeface="Arial" pitchFamily="34" charset="0"/>
                <a:ea typeface="楷体_GB2312" pitchFamily="49" charset="-122"/>
              </a:rPr>
              <a:t> </a:t>
            </a:r>
          </a:p>
          <a:p>
            <a:pPr algn="just"/>
            <a:r>
              <a:rPr lang="zh-CN" altLang="en-US" sz="3200" i="0">
                <a:latin typeface="Arial" pitchFamily="34" charset="0"/>
                <a:ea typeface="楷体_GB2312" pitchFamily="49" charset="-122"/>
              </a:rPr>
              <a:t>证明</a:t>
            </a:r>
            <a:r>
              <a:rPr lang="en-US" altLang="zh-CN" sz="3200" i="0">
                <a:latin typeface="Arial" pitchFamily="34" charset="0"/>
                <a:ea typeface="楷体_GB2312" pitchFamily="49" charset="-122"/>
              </a:rPr>
              <a:t>: </a:t>
            </a:r>
            <a:r>
              <a:rPr lang="zh-CN" altLang="en-US" sz="3200" i="0">
                <a:solidFill>
                  <a:srgbClr val="333399"/>
                </a:solidFill>
                <a:latin typeface="Arial" pitchFamily="34" charset="0"/>
                <a:ea typeface="楷体_GB2312" pitchFamily="49" charset="-122"/>
              </a:rPr>
              <a:t>分两步证明</a:t>
            </a:r>
            <a:r>
              <a:rPr lang="en-US" altLang="zh-CN" sz="3200" i="0">
                <a:solidFill>
                  <a:srgbClr val="333399"/>
                </a:solidFill>
                <a:latin typeface="Arial" pitchFamily="34" charset="0"/>
                <a:ea typeface="楷体_GB2312" pitchFamily="49" charset="-122"/>
              </a:rPr>
              <a:t>.</a:t>
            </a:r>
          </a:p>
          <a:p>
            <a:pPr algn="l">
              <a:buFont typeface="Wingdings" pitchFamily="2" charset="2"/>
              <a:buChar char=" "/>
            </a:pPr>
            <a:r>
              <a:rPr lang="en-US" altLang="zh-CN" sz="1000" i="0">
                <a:solidFill>
                  <a:srgbClr val="333399"/>
                </a:solidFill>
                <a:latin typeface="Arial" pitchFamily="34" charset="0"/>
                <a:ea typeface="楷体_GB2312" pitchFamily="49" charset="-122"/>
              </a:rPr>
              <a:t> </a:t>
            </a:r>
          </a:p>
          <a:p>
            <a:pPr algn="just"/>
            <a:r>
              <a:rPr lang="en-US" altLang="zh-CN" sz="2400">
                <a:solidFill>
                  <a:srgbClr val="333399"/>
                </a:solidFill>
                <a:latin typeface="Arial" pitchFamily="34" charset="0"/>
                <a:ea typeface="楷体_GB2312" pitchFamily="49" charset="-122"/>
              </a:rPr>
              <a:t>       </a:t>
            </a:r>
            <a:r>
              <a:rPr lang="en-US" altLang="zh-CN" sz="2800">
                <a:solidFill>
                  <a:srgbClr val="333399"/>
                </a:solidFill>
                <a:latin typeface="Arial" pitchFamily="34" charset="0"/>
                <a:ea typeface="楷体_GB2312" pitchFamily="49" charset="-122"/>
              </a:rPr>
              <a:t>(1) </a:t>
            </a:r>
            <a:r>
              <a:rPr lang="zh-CN" altLang="en-US" sz="2800" i="0">
                <a:solidFill>
                  <a:srgbClr val="333399"/>
                </a:solidFill>
                <a:latin typeface="Arial" pitchFamily="34" charset="0"/>
                <a:ea typeface="楷体_GB2312" pitchFamily="49" charset="-122"/>
              </a:rPr>
              <a:t>设 </a:t>
            </a:r>
            <a:r>
              <a:rPr lang="en-US" altLang="zh-CN" sz="2800">
                <a:solidFill>
                  <a:srgbClr val="333399"/>
                </a:solidFill>
                <a:latin typeface="Arial" pitchFamily="34" charset="0"/>
                <a:ea typeface="楷体_GB2312" pitchFamily="49" charset="-122"/>
              </a:rPr>
              <a:t>L </a:t>
            </a:r>
            <a:r>
              <a:rPr lang="zh-CN" altLang="en-US" sz="2800" i="0">
                <a:solidFill>
                  <a:srgbClr val="333399"/>
                </a:solidFill>
                <a:latin typeface="Arial" pitchFamily="34" charset="0"/>
                <a:ea typeface="楷体_GB2312" pitchFamily="49" charset="-122"/>
              </a:rPr>
              <a:t>是某个 </a:t>
            </a:r>
            <a:r>
              <a:rPr lang="en-US" altLang="zh-CN" sz="2800">
                <a:solidFill>
                  <a:srgbClr val="333399"/>
                </a:solidFill>
                <a:latin typeface="Arial" pitchFamily="34" charset="0"/>
                <a:ea typeface="楷体_GB2312" pitchFamily="49" charset="-122"/>
              </a:rPr>
              <a:t>DFA  D </a:t>
            </a:r>
            <a:r>
              <a:rPr lang="zh-CN" altLang="en-US" sz="2800" i="0">
                <a:solidFill>
                  <a:srgbClr val="333399"/>
                </a:solidFill>
                <a:latin typeface="Arial" pitchFamily="34" charset="0"/>
                <a:ea typeface="楷体_GB2312" pitchFamily="49" charset="-122"/>
              </a:rPr>
              <a:t>的语言</a:t>
            </a:r>
            <a:r>
              <a:rPr lang="en-US" altLang="zh-CN" sz="2800" i="0">
                <a:solidFill>
                  <a:srgbClr val="333399"/>
                </a:solidFill>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rPr>
              <a:t>则存在一个 </a:t>
            </a:r>
          </a:p>
          <a:p>
            <a:pPr algn="just"/>
            <a:r>
              <a:rPr lang="zh-CN" altLang="en-US" sz="2800" i="0">
                <a:solidFill>
                  <a:srgbClr val="333399"/>
                </a:solidFill>
                <a:latin typeface="Arial" pitchFamily="34" charset="0"/>
                <a:ea typeface="楷体_GB2312" pitchFamily="49" charset="-122"/>
              </a:rPr>
              <a:t>             </a:t>
            </a:r>
            <a:r>
              <a:rPr lang="zh-CN" altLang="en-US" sz="2800">
                <a:solidFill>
                  <a:srgbClr val="333399"/>
                </a:solidFill>
                <a:latin typeface="Arial" pitchFamily="34" charset="0"/>
                <a:ea typeface="楷体_GB2312" pitchFamily="49" charset="-122"/>
                <a:sym typeface="Symbol" pitchFamily="18" charset="2"/>
              </a:rPr>
              <a:t> </a:t>
            </a:r>
            <a:r>
              <a:rPr lang="en-US" altLang="zh-CN" sz="2800" i="0">
                <a:solidFill>
                  <a:srgbClr val="333399"/>
                </a:solidFill>
                <a:latin typeface="Arial" pitchFamily="34" charset="0"/>
                <a:ea typeface="楷体_GB2312" pitchFamily="49" charset="-122"/>
              </a:rPr>
              <a:t>- </a:t>
            </a:r>
            <a:r>
              <a:rPr lang="en-US" altLang="zh-CN" sz="2800">
                <a:solidFill>
                  <a:srgbClr val="333399"/>
                </a:solidFill>
                <a:latin typeface="Arial" pitchFamily="34" charset="0"/>
                <a:ea typeface="楷体_GB2312" pitchFamily="49" charset="-122"/>
              </a:rPr>
              <a:t>NFA  E , </a:t>
            </a:r>
            <a:r>
              <a:rPr lang="zh-CN" altLang="en-US" sz="2800" i="0">
                <a:solidFill>
                  <a:srgbClr val="333399"/>
                </a:solidFill>
                <a:latin typeface="Arial" pitchFamily="34" charset="0"/>
                <a:ea typeface="楷体_GB2312" pitchFamily="49" charset="-122"/>
              </a:rPr>
              <a:t>满足 </a:t>
            </a:r>
            <a:r>
              <a:rPr lang="en-US" altLang="zh-CN" sz="2800">
                <a:solidFill>
                  <a:srgbClr val="333399"/>
                </a:solidFill>
                <a:latin typeface="Arial" pitchFamily="34" charset="0"/>
                <a:ea typeface="楷体_GB2312" pitchFamily="49" charset="-122"/>
              </a:rPr>
              <a:t>L(E) = L(D) = L;</a:t>
            </a:r>
            <a:endParaRPr lang="en-US" altLang="zh-CN" sz="2800" i="0">
              <a:solidFill>
                <a:srgbClr val="333399"/>
              </a:solidFill>
              <a:latin typeface="Arial" pitchFamily="34" charset="0"/>
              <a:ea typeface="楷体_GB2312" pitchFamily="49" charset="-122"/>
            </a:endParaRPr>
          </a:p>
          <a:p>
            <a:pPr algn="l">
              <a:buFont typeface="Wingdings" pitchFamily="2" charset="2"/>
              <a:buChar char=" "/>
            </a:pPr>
            <a:r>
              <a:rPr lang="en-US" altLang="zh-CN" sz="1000" i="0">
                <a:solidFill>
                  <a:srgbClr val="333399"/>
                </a:solidFill>
                <a:latin typeface="Arial" pitchFamily="34" charset="0"/>
                <a:ea typeface="楷体_GB2312" pitchFamily="49" charset="-122"/>
              </a:rPr>
              <a:t> </a:t>
            </a:r>
          </a:p>
          <a:p>
            <a:pPr algn="just"/>
            <a:r>
              <a:rPr lang="en-US" altLang="zh-CN" sz="2400">
                <a:solidFill>
                  <a:srgbClr val="333399"/>
                </a:solidFill>
                <a:latin typeface="Arial" pitchFamily="34" charset="0"/>
                <a:ea typeface="楷体_GB2312" pitchFamily="49" charset="-122"/>
              </a:rPr>
              <a:t>       </a:t>
            </a:r>
            <a:r>
              <a:rPr lang="en-US" altLang="zh-CN" sz="2800">
                <a:solidFill>
                  <a:srgbClr val="333399"/>
                </a:solidFill>
                <a:latin typeface="Arial" pitchFamily="34" charset="0"/>
                <a:ea typeface="楷体_GB2312" pitchFamily="49" charset="-122"/>
              </a:rPr>
              <a:t>(2) </a:t>
            </a:r>
            <a:r>
              <a:rPr lang="zh-CN" altLang="en-US" sz="2800" i="0">
                <a:solidFill>
                  <a:srgbClr val="333399"/>
                </a:solidFill>
                <a:latin typeface="Arial" pitchFamily="34" charset="0"/>
                <a:ea typeface="楷体_GB2312" pitchFamily="49" charset="-122"/>
              </a:rPr>
              <a:t>设 </a:t>
            </a:r>
            <a:r>
              <a:rPr lang="en-US" altLang="zh-CN" sz="2800">
                <a:solidFill>
                  <a:srgbClr val="333399"/>
                </a:solidFill>
                <a:latin typeface="Arial" pitchFamily="34" charset="0"/>
                <a:ea typeface="楷体_GB2312" pitchFamily="49" charset="-122"/>
              </a:rPr>
              <a:t>L </a:t>
            </a:r>
            <a:r>
              <a:rPr lang="zh-CN" altLang="en-US" sz="2800" i="0">
                <a:solidFill>
                  <a:srgbClr val="333399"/>
                </a:solidFill>
                <a:latin typeface="Arial" pitchFamily="34" charset="0"/>
                <a:ea typeface="楷体_GB2312" pitchFamily="49" charset="-122"/>
              </a:rPr>
              <a:t>是某个 </a:t>
            </a:r>
            <a:r>
              <a:rPr lang="zh-CN" altLang="en-US" sz="2800">
                <a:solidFill>
                  <a:srgbClr val="333399"/>
                </a:solidFill>
                <a:latin typeface="Arial" pitchFamily="34" charset="0"/>
                <a:ea typeface="楷体_GB2312" pitchFamily="49" charset="-122"/>
                <a:sym typeface="Symbol" pitchFamily="18" charset="2"/>
              </a:rPr>
              <a:t> </a:t>
            </a:r>
            <a:r>
              <a:rPr lang="en-US" altLang="zh-CN" sz="2800" i="0">
                <a:solidFill>
                  <a:srgbClr val="333399"/>
                </a:solidFill>
                <a:latin typeface="Arial" pitchFamily="34" charset="0"/>
                <a:ea typeface="楷体_GB2312" pitchFamily="49" charset="-122"/>
              </a:rPr>
              <a:t>- </a:t>
            </a:r>
            <a:r>
              <a:rPr lang="en-US" altLang="zh-CN" sz="2800">
                <a:solidFill>
                  <a:srgbClr val="333399"/>
                </a:solidFill>
                <a:latin typeface="Arial" pitchFamily="34" charset="0"/>
                <a:ea typeface="楷体_GB2312" pitchFamily="49" charset="-122"/>
              </a:rPr>
              <a:t>NFA E </a:t>
            </a:r>
            <a:r>
              <a:rPr lang="zh-CN" altLang="en-US" sz="2800" i="0">
                <a:solidFill>
                  <a:srgbClr val="333399"/>
                </a:solidFill>
                <a:latin typeface="Arial" pitchFamily="34" charset="0"/>
                <a:ea typeface="楷体_GB2312" pitchFamily="49" charset="-122"/>
              </a:rPr>
              <a:t>的语言</a:t>
            </a:r>
            <a:r>
              <a:rPr lang="en-US" altLang="zh-CN" sz="2800" i="0">
                <a:solidFill>
                  <a:srgbClr val="333399"/>
                </a:solidFill>
                <a:latin typeface="Arial" pitchFamily="34" charset="0"/>
                <a:ea typeface="楷体_GB2312" pitchFamily="49" charset="-122"/>
              </a:rPr>
              <a:t>, </a:t>
            </a:r>
            <a:r>
              <a:rPr lang="zh-CN" altLang="en-US" sz="2800" i="0">
                <a:solidFill>
                  <a:srgbClr val="333399"/>
                </a:solidFill>
                <a:latin typeface="Arial" pitchFamily="34" charset="0"/>
                <a:ea typeface="楷体_GB2312" pitchFamily="49" charset="-122"/>
              </a:rPr>
              <a:t>则存在一个</a:t>
            </a:r>
          </a:p>
          <a:p>
            <a:pPr algn="just"/>
            <a:r>
              <a:rPr lang="zh-CN" altLang="en-US" sz="2800" i="0">
                <a:solidFill>
                  <a:srgbClr val="333399"/>
                </a:solidFill>
                <a:latin typeface="Arial" pitchFamily="34" charset="0"/>
                <a:ea typeface="楷体_GB2312" pitchFamily="49" charset="-122"/>
              </a:rPr>
              <a:t>             </a:t>
            </a:r>
            <a:r>
              <a:rPr lang="en-US" altLang="zh-CN" sz="2800">
                <a:solidFill>
                  <a:srgbClr val="333399"/>
                </a:solidFill>
                <a:latin typeface="Arial" pitchFamily="34" charset="0"/>
                <a:ea typeface="楷体_GB2312" pitchFamily="49" charset="-122"/>
              </a:rPr>
              <a:t>DFA  D , </a:t>
            </a:r>
            <a:r>
              <a:rPr lang="zh-CN" altLang="en-US" sz="2800" i="0">
                <a:solidFill>
                  <a:srgbClr val="333399"/>
                </a:solidFill>
                <a:latin typeface="Arial" pitchFamily="34" charset="0"/>
                <a:ea typeface="楷体_GB2312" pitchFamily="49" charset="-122"/>
              </a:rPr>
              <a:t>满足 </a:t>
            </a:r>
            <a:r>
              <a:rPr lang="en-US" altLang="zh-CN" sz="2800">
                <a:solidFill>
                  <a:srgbClr val="333399"/>
                </a:solidFill>
                <a:latin typeface="Arial" pitchFamily="34" charset="0"/>
                <a:ea typeface="楷体_GB2312" pitchFamily="49" charset="-122"/>
              </a:rPr>
              <a:t>L(D) = L(E) = L;</a:t>
            </a:r>
          </a:p>
          <a:p>
            <a:pPr algn="l">
              <a:buFont typeface="Wingdings" pitchFamily="2" charset="2"/>
              <a:buChar char=" "/>
            </a:pPr>
            <a:r>
              <a:rPr lang="en-US" altLang="zh-CN" sz="1000" i="0">
                <a:solidFill>
                  <a:srgbClr val="333399"/>
                </a:solidFill>
                <a:latin typeface="Arial" pitchFamily="34" charset="0"/>
                <a:ea typeface="楷体_GB2312" pitchFamily="49" charset="-122"/>
              </a:rPr>
              <a:t> </a:t>
            </a:r>
            <a:endParaRPr lang="en-US" altLang="zh-CN" sz="2400" i="0">
              <a:solidFill>
                <a:srgbClr val="333399"/>
              </a:solidFill>
              <a:latin typeface="Arial" pitchFamily="34" charset="0"/>
              <a:ea typeface="楷体_GB2312" pitchFamily="49" charset="-122"/>
              <a:sym typeface="Symbol" pitchFamily="18" charset="2"/>
            </a:endParaRPr>
          </a:p>
        </p:txBody>
      </p:sp>
      <p:sp>
        <p:nvSpPr>
          <p:cNvPr id="126983" name="Rectangle 7"/>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26984" name="Text Box 8"/>
          <p:cNvSpPr txBox="1">
            <a:spLocks noChangeArrowheads="1"/>
          </p:cNvSpPr>
          <p:nvPr/>
        </p:nvSpPr>
        <p:spPr bwMode="auto">
          <a:xfrm>
            <a:off x="611188" y="1484313"/>
            <a:ext cx="5545137" cy="579437"/>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b="0" dirty="0">
                <a:latin typeface="Arial" pitchFamily="34" charset="0"/>
                <a:ea typeface="楷体_GB2312" pitchFamily="49" charset="-122"/>
                <a:sym typeface="Symbol" pitchFamily="18" charset="2"/>
              </a:rPr>
              <a:t> </a:t>
            </a:r>
            <a:r>
              <a:rPr lang="en-US" altLang="zh-CN" sz="3200" dirty="0">
                <a:latin typeface="Arial" pitchFamily="34" charset="0"/>
                <a:ea typeface="楷体_GB2312" pitchFamily="49" charset="-122"/>
                <a:sym typeface="Symbol" pitchFamily="18" charset="2"/>
              </a:rPr>
              <a:t> </a:t>
            </a:r>
            <a:r>
              <a:rPr lang="en-US" altLang="zh-CN" sz="3200" i="0" dirty="0">
                <a:latin typeface="Arial" pitchFamily="34" charset="0"/>
                <a:ea typeface="楷体_GB2312" pitchFamily="49" charset="-122"/>
              </a:rPr>
              <a:t>- </a:t>
            </a:r>
            <a:r>
              <a:rPr lang="en-US" altLang="zh-CN" sz="3200" dirty="0">
                <a:latin typeface="Arial" pitchFamily="34" charset="0"/>
                <a:ea typeface="楷体_GB2312" pitchFamily="49" charset="-122"/>
              </a:rPr>
              <a:t>NFA </a:t>
            </a:r>
            <a:r>
              <a:rPr lang="zh-CN" altLang="en-US" sz="3200" i="0" dirty="0">
                <a:latin typeface="Arial" pitchFamily="34" charset="0"/>
                <a:ea typeface="楷体_GB2312" pitchFamily="49" charset="-122"/>
              </a:rPr>
              <a:t>与 </a:t>
            </a:r>
            <a:r>
              <a:rPr lang="en-US" altLang="zh-CN" sz="3200" dirty="0">
                <a:latin typeface="Arial" pitchFamily="34" charset="0"/>
                <a:ea typeface="楷体_GB2312" pitchFamily="49" charset="-122"/>
              </a:rPr>
              <a:t>DFA </a:t>
            </a:r>
            <a:r>
              <a:rPr lang="zh-CN" altLang="en-US" sz="3200" i="0" dirty="0">
                <a:latin typeface="Arial" pitchFamily="34" charset="0"/>
                <a:ea typeface="楷体_GB2312" pitchFamily="49" charset="-122"/>
              </a:rPr>
              <a:t>的等价性</a:t>
            </a:r>
          </a:p>
        </p:txBody>
      </p:sp>
      <p:sp>
        <p:nvSpPr>
          <p:cNvPr id="5" name="文本框 4">
            <a:extLst>
              <a:ext uri="{FF2B5EF4-FFF2-40B4-BE49-F238E27FC236}">
                <a16:creationId xmlns:a16="http://schemas.microsoft.com/office/drawing/2014/main" id="{288D30AD-C9D3-594B-BEC6-B5DC166A86BE}"/>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81</a:t>
            </a:r>
            <a:endParaRPr kumimoji="1" lang="zh-CN" altLang="en-US" sz="2000" b="0" i="0" dirty="0">
              <a:solidFill>
                <a:srgbClr val="000066"/>
              </a:solidFill>
            </a:endParaRPr>
          </a:p>
        </p:txBody>
      </p:sp>
    </p:spTree>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6" name="Text Box 6"/>
          <p:cNvSpPr txBox="1">
            <a:spLocks noChangeArrowheads="1"/>
          </p:cNvSpPr>
          <p:nvPr/>
        </p:nvSpPr>
        <p:spPr bwMode="auto">
          <a:xfrm>
            <a:off x="827088" y="2058988"/>
            <a:ext cx="8137525" cy="4297362"/>
          </a:xfrm>
          <a:prstGeom prst="rect">
            <a:avLst/>
          </a:prstGeom>
          <a:noFill/>
          <a:ln w="9525">
            <a:noFill/>
            <a:miter lim="800000"/>
            <a:headEnd/>
            <a:tailEnd/>
          </a:ln>
          <a:effectLst/>
        </p:spPr>
        <p:txBody>
          <a:bodyPr>
            <a:spAutoFit/>
          </a:bodyPr>
          <a:lstStyle/>
          <a:p>
            <a:pPr algn="just">
              <a:buClr>
                <a:srgbClr val="800080"/>
              </a:buClr>
              <a:buFont typeface="Symbol" pitchFamily="18" charset="2"/>
              <a:buChar char="-"/>
            </a:pP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设 </a:t>
            </a:r>
            <a:r>
              <a:rPr lang="en-US" altLang="zh-CN" sz="2800" dirty="0">
                <a:solidFill>
                  <a:srgbClr val="333399"/>
                </a:solidFill>
                <a:latin typeface="Arial" pitchFamily="34" charset="0"/>
                <a:ea typeface="楷体_GB2312" pitchFamily="49" charset="-122"/>
              </a:rPr>
              <a:t>L </a:t>
            </a:r>
            <a:r>
              <a:rPr lang="zh-CN" altLang="en-US" sz="2800" i="0" dirty="0">
                <a:solidFill>
                  <a:srgbClr val="333399"/>
                </a:solidFill>
                <a:latin typeface="Arial" pitchFamily="34" charset="0"/>
                <a:ea typeface="楷体_GB2312" pitchFamily="49" charset="-122"/>
              </a:rPr>
              <a:t>是某个 </a:t>
            </a:r>
            <a:r>
              <a:rPr lang="en-US" altLang="zh-CN" sz="2800" dirty="0">
                <a:solidFill>
                  <a:srgbClr val="333399"/>
                </a:solidFill>
                <a:latin typeface="Arial" pitchFamily="34" charset="0"/>
                <a:ea typeface="楷体_GB2312" pitchFamily="49" charset="-122"/>
              </a:rPr>
              <a:t>DFA  D = </a:t>
            </a:r>
            <a:r>
              <a:rPr lang="en-US" altLang="zh-CN" sz="2800" i="0" dirty="0">
                <a:solidFill>
                  <a:srgbClr val="333399"/>
                </a:solidFill>
                <a:latin typeface="Arial" pitchFamily="34" charset="0"/>
                <a:ea typeface="楷体_GB2312" pitchFamily="49" charset="-122"/>
              </a:rPr>
              <a:t>(</a:t>
            </a:r>
            <a:r>
              <a:rPr lang="en-US" altLang="zh-CN" sz="2800" dirty="0">
                <a:solidFill>
                  <a:srgbClr val="333399"/>
                </a:solidFill>
                <a:latin typeface="Arial" pitchFamily="34" charset="0"/>
                <a:ea typeface="楷体_GB2312" pitchFamily="49" charset="-122"/>
              </a:rPr>
              <a:t>Q,</a:t>
            </a:r>
            <a:r>
              <a:rPr lang="en-US" altLang="zh-CN" sz="2800" i="0" dirty="0">
                <a:solidFill>
                  <a:srgbClr val="333399"/>
                </a:solidFill>
                <a:latin typeface="Arial" pitchFamily="34" charset="0"/>
                <a:ea typeface="楷体_GB2312" pitchFamily="49" charset="-122"/>
              </a:rPr>
              <a:t> </a:t>
            </a:r>
            <a:r>
              <a:rPr lang="en-US" altLang="zh-CN" sz="2800" i="0" dirty="0">
                <a:solidFill>
                  <a:srgbClr val="333399"/>
                </a:solidFill>
                <a:latin typeface="Arial" pitchFamily="34" charset="0"/>
                <a:ea typeface="楷体_GB2312" pitchFamily="49" charset="-122"/>
                <a:sym typeface="Symbol" pitchFamily="18" charset="2"/>
              </a:rPr>
              <a:t></a:t>
            </a:r>
            <a:r>
              <a:rPr lang="en-US" altLang="zh-CN" sz="280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sym typeface="Symbol" pitchFamily="18" charset="2"/>
              </a:rPr>
              <a:t></a:t>
            </a:r>
            <a:r>
              <a:rPr lang="en-US" altLang="zh-CN" sz="2800" baseline="-25000" dirty="0">
                <a:solidFill>
                  <a:srgbClr val="333399"/>
                </a:solidFill>
                <a:latin typeface="Arial" pitchFamily="34" charset="0"/>
                <a:ea typeface="楷体_GB2312" pitchFamily="49" charset="-122"/>
                <a:sym typeface="Symbol" pitchFamily="18" charset="2"/>
              </a:rPr>
              <a:t>D </a:t>
            </a:r>
            <a:r>
              <a:rPr lang="en-US" altLang="zh-CN" sz="2800" dirty="0">
                <a:solidFill>
                  <a:srgbClr val="333399"/>
                </a:solidFill>
                <a:latin typeface="Arial" pitchFamily="34" charset="0"/>
                <a:ea typeface="楷体_GB2312" pitchFamily="49" charset="-122"/>
              </a:rPr>
              <a:t>, q</a:t>
            </a:r>
            <a:r>
              <a:rPr lang="en-US" altLang="zh-CN" sz="2800" baseline="-25000" dirty="0">
                <a:solidFill>
                  <a:srgbClr val="333399"/>
                </a:solidFill>
                <a:latin typeface="Arial" pitchFamily="34" charset="0"/>
                <a:ea typeface="楷体_GB2312" pitchFamily="49" charset="-122"/>
              </a:rPr>
              <a:t>0 </a:t>
            </a:r>
            <a:r>
              <a:rPr lang="en-US" altLang="zh-CN" sz="2800" dirty="0">
                <a:solidFill>
                  <a:srgbClr val="333399"/>
                </a:solidFill>
                <a:latin typeface="Arial" pitchFamily="34" charset="0"/>
                <a:ea typeface="楷体_GB2312" pitchFamily="49" charset="-122"/>
              </a:rPr>
              <a:t>, F </a:t>
            </a: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的语言</a:t>
            </a:r>
            <a:r>
              <a:rPr lang="en-US" altLang="zh-CN" sz="2800" i="0" dirty="0">
                <a:solidFill>
                  <a:srgbClr val="333399"/>
                </a:solidFill>
                <a:latin typeface="Arial" pitchFamily="34" charset="0"/>
                <a:ea typeface="楷体_GB2312" pitchFamily="49" charset="-122"/>
              </a:rPr>
              <a:t>,</a:t>
            </a:r>
          </a:p>
          <a:p>
            <a:pPr algn="just">
              <a:buClr>
                <a:srgbClr val="800080"/>
              </a:buClr>
              <a:buFont typeface="Wingdings" pitchFamily="2" charset="2"/>
              <a:buNone/>
            </a:pPr>
            <a:r>
              <a:rPr lang="en-US" altLang="zh-CN" sz="28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则存在一个 </a:t>
            </a:r>
            <a:r>
              <a:rPr lang="zh-CN" altLang="en-US" sz="2800" dirty="0">
                <a:solidFill>
                  <a:srgbClr val="333399"/>
                </a:solidFill>
                <a:latin typeface="Arial" pitchFamily="34" charset="0"/>
                <a:ea typeface="楷体_GB2312" pitchFamily="49" charset="-122"/>
                <a:sym typeface="Symbol" pitchFamily="18" charset="2"/>
              </a:rPr>
              <a:t> </a:t>
            </a:r>
            <a:r>
              <a:rPr lang="en-US" altLang="zh-CN" sz="2800" i="0" dirty="0">
                <a:solidFill>
                  <a:srgbClr val="333399"/>
                </a:solidFill>
                <a:latin typeface="Arial" pitchFamily="34" charset="0"/>
                <a:ea typeface="楷体_GB2312" pitchFamily="49" charset="-122"/>
                <a:cs typeface="Times New Roman" pitchFamily="18" charset="0"/>
              </a:rPr>
              <a:t>- </a:t>
            </a:r>
            <a:r>
              <a:rPr lang="en-US" altLang="zh-CN" sz="2800" dirty="0">
                <a:solidFill>
                  <a:srgbClr val="333399"/>
                </a:solidFill>
                <a:latin typeface="Arial" pitchFamily="34" charset="0"/>
                <a:ea typeface="楷体_GB2312" pitchFamily="49" charset="-122"/>
              </a:rPr>
              <a:t>NFA  E , </a:t>
            </a:r>
            <a:r>
              <a:rPr lang="zh-CN" altLang="en-US" sz="2800" i="0" dirty="0">
                <a:solidFill>
                  <a:srgbClr val="333399"/>
                </a:solidFill>
                <a:latin typeface="Arial" pitchFamily="34" charset="0"/>
                <a:ea typeface="楷体_GB2312" pitchFamily="49" charset="-122"/>
              </a:rPr>
              <a:t>满足 </a:t>
            </a:r>
            <a:r>
              <a:rPr lang="en-US" altLang="zh-CN" sz="2800" dirty="0">
                <a:solidFill>
                  <a:srgbClr val="333399"/>
                </a:solidFill>
                <a:latin typeface="Arial" pitchFamily="34" charset="0"/>
                <a:ea typeface="楷体_GB2312" pitchFamily="49" charset="-122"/>
              </a:rPr>
              <a:t>L(E) = L(D) = L</a:t>
            </a:r>
            <a:r>
              <a:rPr lang="en-US" altLang="zh-CN" sz="2800" i="0" dirty="0">
                <a:solidFill>
                  <a:srgbClr val="333399"/>
                </a:solidFill>
                <a:latin typeface="Arial" pitchFamily="34" charset="0"/>
                <a:ea typeface="楷体_GB2312" pitchFamily="49" charset="-122"/>
              </a:rPr>
              <a:t>.</a:t>
            </a:r>
          </a:p>
          <a:p>
            <a:pPr algn="l">
              <a:buClr>
                <a:srgbClr val="800080"/>
              </a:buClr>
              <a:buFont typeface="Wingdings" pitchFamily="2" charset="2"/>
              <a:buNone/>
            </a:pPr>
            <a:r>
              <a:rPr lang="en-US" altLang="zh-CN" sz="1000" i="0" dirty="0">
                <a:solidFill>
                  <a:srgbClr val="333399"/>
                </a:solidFill>
                <a:latin typeface="Arial" pitchFamily="34" charset="0"/>
                <a:ea typeface="楷体_GB2312" pitchFamily="49" charset="-122"/>
              </a:rPr>
              <a:t> </a:t>
            </a:r>
          </a:p>
          <a:p>
            <a:pPr algn="just">
              <a:buClr>
                <a:srgbClr val="800080"/>
              </a:buClr>
              <a:buFont typeface="Symbol" pitchFamily="18" charset="2"/>
              <a:buChar char="-"/>
            </a:pPr>
            <a:r>
              <a:rPr lang="en-US" altLang="zh-CN" sz="2800" i="0" dirty="0">
                <a:solidFill>
                  <a:srgbClr val="333399"/>
                </a:solidFill>
                <a:latin typeface="Arial" pitchFamily="34" charset="0"/>
                <a:ea typeface="楷体_GB2312" pitchFamily="49" charset="-122"/>
              </a:rPr>
              <a:t> </a:t>
            </a:r>
            <a:r>
              <a:rPr lang="zh-CN" altLang="en-US" sz="2800" i="0" dirty="0">
                <a:latin typeface="Arial" pitchFamily="34" charset="0"/>
                <a:ea typeface="楷体_GB2312" pitchFamily="49" charset="-122"/>
              </a:rPr>
              <a:t>证明</a:t>
            </a:r>
            <a:r>
              <a:rPr lang="en-US" altLang="zh-CN" sz="2800" i="0" dirty="0">
                <a:latin typeface="Arial" pitchFamily="34" charset="0"/>
                <a:ea typeface="楷体_GB2312" pitchFamily="49" charset="-122"/>
              </a:rPr>
              <a:t>:</a:t>
            </a:r>
            <a:r>
              <a:rPr lang="en-US" altLang="zh-CN" sz="2400" i="0" dirty="0">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定义</a:t>
            </a:r>
            <a:r>
              <a:rPr lang="zh-CN" altLang="en-US"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E = </a:t>
            </a:r>
            <a:r>
              <a:rPr lang="en-US" altLang="zh-CN"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Q,</a:t>
            </a:r>
            <a:r>
              <a:rPr lang="en-US" altLang="zh-CN" sz="2400" i="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E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 F</a:t>
            </a:r>
            <a:r>
              <a:rPr lang="en-US" altLang="zh-CN" sz="2400" baseline="-25000" dirty="0">
                <a:solidFill>
                  <a:srgbClr val="333399"/>
                </a:solidFill>
                <a:latin typeface="Arial" pitchFamily="34" charset="0"/>
                <a:ea typeface="楷体_GB2312" pitchFamily="49" charset="-122"/>
                <a:sym typeface="Symbol" pitchFamily="18" charset="2"/>
              </a:rPr>
              <a:t>E</a:t>
            </a:r>
            <a:r>
              <a:rPr lang="en-US" altLang="zh-CN" sz="240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rPr>
              <a:t>) , </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其中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E </a:t>
            </a:r>
            <a:r>
              <a:rPr lang="zh-CN" altLang="en-US" sz="2400" i="0" dirty="0">
                <a:solidFill>
                  <a:srgbClr val="333399"/>
                </a:solidFill>
                <a:latin typeface="Arial" pitchFamily="34" charset="0"/>
                <a:ea typeface="楷体_GB2312" pitchFamily="49" charset="-122"/>
              </a:rPr>
              <a:t>定义为</a:t>
            </a:r>
          </a:p>
          <a:p>
            <a:pPr algn="l">
              <a:buClr>
                <a:srgbClr val="800080"/>
              </a:buClr>
              <a:buFont typeface="Wingdings" pitchFamily="2" charset="2"/>
              <a:buChar char=" "/>
            </a:pPr>
            <a:r>
              <a:rPr lang="zh-CN" altLang="en-US" sz="1000" i="0" dirty="0">
                <a:solidFill>
                  <a:srgbClr val="333399"/>
                </a:solidFill>
                <a:latin typeface="Arial" pitchFamily="34" charset="0"/>
                <a:ea typeface="楷体_GB2312" pitchFamily="49" charset="-122"/>
              </a:rPr>
              <a:t> </a:t>
            </a:r>
          </a:p>
          <a:p>
            <a:pPr lvl="3" algn="just">
              <a:buClr>
                <a:srgbClr val="800080"/>
              </a:buClr>
              <a:buFontTx/>
              <a:buChar char="•"/>
            </a:pPr>
            <a:r>
              <a:rPr lang="zh-CN" altLang="en-US" sz="2400" i="0" dirty="0">
                <a:solidFill>
                  <a:srgbClr val="333399"/>
                </a:solidFill>
                <a:latin typeface="Arial" pitchFamily="34" charset="0"/>
                <a:ea typeface="楷体_GB2312" pitchFamily="49" charset="-122"/>
              </a:rPr>
              <a:t>  对任何</a:t>
            </a:r>
            <a:r>
              <a:rPr lang="en-US" altLang="zh-CN" sz="2400" dirty="0">
                <a:solidFill>
                  <a:srgbClr val="333399"/>
                </a:solidFill>
                <a:latin typeface="Arial" pitchFamily="34" charset="0"/>
                <a:ea typeface="楷体_GB2312" pitchFamily="49" charset="-122"/>
              </a:rPr>
              <a:t>q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Q,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E </a:t>
            </a:r>
            <a:r>
              <a:rPr lang="en-US" altLang="zh-CN" sz="2400" dirty="0">
                <a:solidFill>
                  <a:srgbClr val="333399"/>
                </a:solidFill>
                <a:latin typeface="Arial" pitchFamily="34" charset="0"/>
                <a:ea typeface="楷体_GB2312" pitchFamily="49" charset="-122"/>
              </a:rPr>
              <a:t>(q,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 = </a:t>
            </a:r>
            <a:r>
              <a:rPr lang="en-US" altLang="zh-CN" sz="2400" dirty="0">
                <a:solidFill>
                  <a:srgbClr val="333399"/>
                </a:solidFill>
                <a:latin typeface="Arial" pitchFamily="34" charset="0"/>
                <a:ea typeface="楷体_GB2312" pitchFamily="49" charset="-122"/>
                <a:sym typeface="Symbol" pitchFamily="18" charset="2"/>
              </a:rPr>
              <a:t></a:t>
            </a:r>
            <a:endParaRPr lang="en-US" altLang="zh-CN" sz="2400" dirty="0">
              <a:solidFill>
                <a:srgbClr val="333399"/>
              </a:solidFill>
              <a:latin typeface="Arial"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对任何</a:t>
            </a:r>
            <a:r>
              <a:rPr lang="en-US" altLang="zh-CN" sz="2400" dirty="0">
                <a:solidFill>
                  <a:srgbClr val="333399"/>
                </a:solidFill>
                <a:latin typeface="Arial" pitchFamily="34" charset="0"/>
                <a:ea typeface="楷体_GB2312" pitchFamily="49" charset="-122"/>
              </a:rPr>
              <a:t>q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Q </a:t>
            </a:r>
            <a:r>
              <a:rPr lang="zh-CN" altLang="en-US" sz="2400" i="0" dirty="0">
                <a:solidFill>
                  <a:srgbClr val="333399"/>
                </a:solidFill>
                <a:latin typeface="Arial" pitchFamily="34" charset="0"/>
                <a:ea typeface="楷体_GB2312" pitchFamily="49" charset="-122"/>
              </a:rPr>
              <a:t>和</a:t>
            </a:r>
            <a:r>
              <a:rPr lang="en-US" altLang="zh-CN" sz="2400" dirty="0">
                <a:solidFill>
                  <a:srgbClr val="333399"/>
                </a:solidFill>
                <a:latin typeface="Arial" pitchFamily="34" charset="0"/>
                <a:ea typeface="楷体_GB2312" pitchFamily="49" charset="-122"/>
              </a:rPr>
              <a:t>a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a:t>
            </a:r>
          </a:p>
          <a:p>
            <a:pPr lvl="3" algn="just">
              <a:buClr>
                <a:srgbClr val="800080"/>
              </a:buCl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若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a:t>
            </a:r>
            <a:r>
              <a:rPr lang="en-US" altLang="zh-CN" sz="2400" dirty="0" err="1">
                <a:solidFill>
                  <a:srgbClr val="333399"/>
                </a:solidFill>
                <a:latin typeface="Arial" pitchFamily="34" charset="0"/>
                <a:ea typeface="楷体_GB2312" pitchFamily="49" charset="-122"/>
              </a:rPr>
              <a:t>q,a</a:t>
            </a:r>
            <a:r>
              <a:rPr lang="en-US" altLang="zh-CN" sz="2400" dirty="0">
                <a:solidFill>
                  <a:srgbClr val="333399"/>
                </a:solidFill>
                <a:latin typeface="Arial" pitchFamily="34" charset="0"/>
                <a:ea typeface="楷体_GB2312" pitchFamily="49" charset="-122"/>
              </a:rPr>
              <a:t>) = p</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则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E </a:t>
            </a:r>
            <a:r>
              <a:rPr lang="en-US" altLang="zh-CN" sz="2400" dirty="0">
                <a:solidFill>
                  <a:srgbClr val="333399"/>
                </a:solidFill>
                <a:latin typeface="Arial" pitchFamily="34" charset="0"/>
                <a:ea typeface="楷体_GB2312" pitchFamily="49" charset="-122"/>
              </a:rPr>
              <a:t>(</a:t>
            </a:r>
            <a:r>
              <a:rPr lang="en-US" altLang="zh-CN" sz="2400" dirty="0" err="1">
                <a:solidFill>
                  <a:srgbClr val="333399"/>
                </a:solidFill>
                <a:latin typeface="Arial" pitchFamily="34" charset="0"/>
                <a:ea typeface="楷体_GB2312" pitchFamily="49" charset="-122"/>
              </a:rPr>
              <a:t>q,a</a:t>
            </a:r>
            <a:r>
              <a:rPr lang="en-US" altLang="zh-CN" sz="2400" dirty="0">
                <a:solidFill>
                  <a:srgbClr val="333399"/>
                </a:solidFill>
                <a:latin typeface="Arial" pitchFamily="34" charset="0"/>
                <a:ea typeface="楷体_GB2312" pitchFamily="49" charset="-122"/>
              </a:rPr>
              <a:t>) = {p}</a:t>
            </a:r>
            <a:r>
              <a:rPr lang="en-US" altLang="zh-CN" sz="2400" i="0" dirty="0">
                <a:solidFill>
                  <a:srgbClr val="333399"/>
                </a:solidFill>
                <a:latin typeface="Arial" pitchFamily="34" charset="0"/>
                <a:ea typeface="楷体_GB2312" pitchFamily="49" charset="-122"/>
              </a:rPr>
              <a:t>.</a:t>
            </a:r>
          </a:p>
          <a:p>
            <a:pPr algn="l">
              <a:buClr>
                <a:srgbClr val="800080"/>
              </a:buClr>
              <a:buFont typeface="Wingdings" pitchFamily="2" charset="2"/>
              <a:buChar char=" "/>
            </a:pPr>
            <a:r>
              <a:rPr lang="en-US" altLang="zh-CN" sz="1000" i="0" dirty="0">
                <a:solidFill>
                  <a:srgbClr val="333399"/>
                </a:solidFill>
                <a:latin typeface="Arial" pitchFamily="34" charset="0"/>
                <a:ea typeface="楷体_GB2312" pitchFamily="49" charset="-122"/>
              </a:rPr>
              <a:t> </a:t>
            </a:r>
          </a:p>
          <a:p>
            <a:pPr algn="just">
              <a:buClr>
                <a:srgbClr val="800080"/>
              </a:buClr>
            </a:pPr>
            <a:r>
              <a:rPr lang="en-US" altLang="zh-CN" sz="24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需要证明</a:t>
            </a:r>
            <a:r>
              <a:rPr lang="en-US" altLang="zh-CN" sz="2800" i="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对任何</a:t>
            </a:r>
            <a:r>
              <a:rPr lang="en-US" altLang="zh-CN" sz="2400" dirty="0">
                <a:solidFill>
                  <a:srgbClr val="333399"/>
                </a:solidFill>
                <a:latin typeface="Arial" pitchFamily="34" charset="0"/>
                <a:ea typeface="楷体_GB2312" pitchFamily="49" charset="-122"/>
              </a:rPr>
              <a:t>w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p>
          <a:p>
            <a:pPr algn="just">
              <a:buClr>
                <a:srgbClr val="800080"/>
              </a:buClr>
            </a:pP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,w) =  p  </a:t>
            </a:r>
            <a:r>
              <a:rPr lang="en-US" altLang="zh-CN" sz="2400" dirty="0" err="1">
                <a:solidFill>
                  <a:srgbClr val="333399"/>
                </a:solidFill>
                <a:latin typeface="Arial" pitchFamily="34" charset="0"/>
                <a:ea typeface="楷体_GB2312" pitchFamily="49" charset="-122"/>
              </a:rPr>
              <a:t>iff</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E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,w) = {p}.</a:t>
            </a:r>
            <a:r>
              <a:rPr lang="en-US" altLang="zh-CN" sz="1000" i="0" dirty="0">
                <a:solidFill>
                  <a:srgbClr val="333399"/>
                </a:solidFill>
                <a:latin typeface="Arial" pitchFamily="34" charset="0"/>
                <a:ea typeface="楷体_GB2312" pitchFamily="49" charset="-122"/>
              </a:rPr>
              <a:t> </a:t>
            </a:r>
          </a:p>
          <a:p>
            <a:pPr algn="l">
              <a:buClr>
                <a:srgbClr val="800080"/>
              </a:buClr>
              <a:buFont typeface="Wingdings" pitchFamily="2" charset="2"/>
              <a:buChar char=" "/>
            </a:pPr>
            <a:r>
              <a:rPr lang="en-US" altLang="zh-CN" sz="1000" i="0" dirty="0">
                <a:solidFill>
                  <a:srgbClr val="333399"/>
                </a:solidFill>
                <a:latin typeface="Arial" pitchFamily="34" charset="0"/>
                <a:ea typeface="楷体_GB2312" pitchFamily="49" charset="-122"/>
              </a:rPr>
              <a:t> </a:t>
            </a:r>
          </a:p>
          <a:p>
            <a:pPr algn="just">
              <a:buClr>
                <a:srgbClr val="800080"/>
              </a:buClr>
            </a:pPr>
            <a:r>
              <a:rPr lang="en-US" altLang="zh-CN" sz="2400" i="0" dirty="0">
                <a:solidFill>
                  <a:srgbClr val="333399"/>
                </a:solidFill>
                <a:latin typeface="Arial" pitchFamily="34" charset="0"/>
                <a:ea typeface="楷体_GB2312" pitchFamily="49" charset="-122"/>
              </a:rPr>
              <a:t>    </a:t>
            </a:r>
            <a:r>
              <a:rPr lang="zh-CN" altLang="en-US" sz="2800" i="0" dirty="0">
                <a:solidFill>
                  <a:srgbClr val="333399"/>
                </a:solidFill>
                <a:latin typeface="Arial" pitchFamily="34" charset="0"/>
                <a:ea typeface="楷体_GB2312" pitchFamily="49" charset="-122"/>
              </a:rPr>
              <a:t>归纳于 </a:t>
            </a:r>
            <a:r>
              <a:rPr lang="en-US" altLang="zh-CN" sz="2800" i="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w</a:t>
            </a:r>
            <a:r>
              <a:rPr lang="en-US" altLang="zh-CN" sz="2800" i="0" dirty="0">
                <a:solidFill>
                  <a:srgbClr val="333399"/>
                </a:solidFill>
                <a:latin typeface="Arial" pitchFamily="34" charset="0"/>
                <a:ea typeface="楷体_GB2312" pitchFamily="49" charset="-122"/>
              </a:rPr>
              <a:t> | </a:t>
            </a:r>
            <a:r>
              <a:rPr lang="zh-CN" altLang="en-US" sz="2800" i="0" dirty="0">
                <a:solidFill>
                  <a:srgbClr val="333399"/>
                </a:solidFill>
                <a:latin typeface="Arial" pitchFamily="34" charset="0"/>
                <a:ea typeface="楷体_GB2312" pitchFamily="49" charset="-122"/>
              </a:rPr>
              <a:t>易证上述命题</a:t>
            </a:r>
            <a:r>
              <a:rPr lang="en-US" altLang="zh-CN" sz="2800" i="0" dirty="0">
                <a:solidFill>
                  <a:srgbClr val="333399"/>
                </a:solidFill>
                <a:latin typeface="Arial" pitchFamily="34" charset="0"/>
                <a:ea typeface="楷体_GB2312" pitchFamily="49" charset="-122"/>
              </a:rPr>
              <a:t>.</a:t>
            </a:r>
            <a:endParaRPr lang="en-US" altLang="zh-CN" sz="2800" i="0" dirty="0">
              <a:solidFill>
                <a:srgbClr val="333399"/>
              </a:solidFill>
              <a:latin typeface="Arial" pitchFamily="34" charset="0"/>
              <a:ea typeface="楷体_GB2312" pitchFamily="49" charset="-122"/>
              <a:sym typeface="Symbol" pitchFamily="18" charset="2"/>
            </a:endParaRPr>
          </a:p>
        </p:txBody>
      </p:sp>
      <p:sp>
        <p:nvSpPr>
          <p:cNvPr id="128007" name="Rectangle 7"/>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28008" name="Text Box 8"/>
          <p:cNvSpPr txBox="1">
            <a:spLocks noChangeArrowheads="1"/>
          </p:cNvSpPr>
          <p:nvPr/>
        </p:nvSpPr>
        <p:spPr bwMode="auto">
          <a:xfrm>
            <a:off x="611188" y="1336675"/>
            <a:ext cx="5545137" cy="579438"/>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i="0" dirty="0">
                <a:latin typeface="Arial" pitchFamily="34" charset="0"/>
                <a:ea typeface="楷体_GB2312" pitchFamily="49" charset="-122"/>
              </a:rPr>
              <a:t> </a:t>
            </a:r>
            <a:r>
              <a:rPr lang="zh-CN" altLang="en-US" sz="3200" i="0" dirty="0">
                <a:latin typeface="Arial" pitchFamily="34" charset="0"/>
                <a:ea typeface="楷体_GB2312" pitchFamily="49" charset="-122"/>
              </a:rPr>
              <a:t>从 </a:t>
            </a:r>
            <a:r>
              <a:rPr lang="en-US" altLang="zh-CN" sz="3200" dirty="0">
                <a:latin typeface="Arial" pitchFamily="34" charset="0"/>
                <a:ea typeface="楷体_GB2312" pitchFamily="49" charset="-122"/>
              </a:rPr>
              <a:t>DFA </a:t>
            </a:r>
            <a:r>
              <a:rPr lang="zh-CN" altLang="en-US" sz="3200" i="0" dirty="0">
                <a:latin typeface="Arial" pitchFamily="34" charset="0"/>
                <a:ea typeface="楷体_GB2312" pitchFamily="49" charset="-122"/>
              </a:rPr>
              <a:t>构造等价的</a:t>
            </a:r>
            <a:r>
              <a:rPr lang="zh-CN" altLang="en-US" sz="3200" dirty="0">
                <a:latin typeface="Arial" pitchFamily="34" charset="0"/>
                <a:ea typeface="楷体_GB2312" pitchFamily="49" charset="-122"/>
                <a:sym typeface="Symbol" pitchFamily="18" charset="2"/>
              </a:rPr>
              <a:t> </a:t>
            </a:r>
            <a:r>
              <a:rPr lang="en-US" altLang="zh-CN" sz="3200" i="0" dirty="0">
                <a:latin typeface="Arial" pitchFamily="34" charset="0"/>
                <a:ea typeface="楷体_GB2312" pitchFamily="49" charset="-122"/>
              </a:rPr>
              <a:t>- </a:t>
            </a:r>
            <a:r>
              <a:rPr lang="en-US" altLang="zh-CN" sz="3200" dirty="0">
                <a:latin typeface="Arial" pitchFamily="34" charset="0"/>
                <a:ea typeface="楷体_GB2312" pitchFamily="49" charset="-122"/>
              </a:rPr>
              <a:t>NFA</a:t>
            </a:r>
          </a:p>
        </p:txBody>
      </p:sp>
      <p:sp>
        <p:nvSpPr>
          <p:cNvPr id="5" name="文本框 4">
            <a:extLst>
              <a:ext uri="{FF2B5EF4-FFF2-40B4-BE49-F238E27FC236}">
                <a16:creationId xmlns:a16="http://schemas.microsoft.com/office/drawing/2014/main" id="{CCD52A9B-95B3-4A4C-B14D-E0012CBCD08E}"/>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82</a:t>
            </a:r>
            <a:endParaRPr kumimoji="1" lang="zh-CN" altLang="en-US" sz="2000" b="0" i="0" dirty="0">
              <a:solidFill>
                <a:srgbClr val="000066"/>
              </a:solidFill>
            </a:endParaRPr>
          </a:p>
        </p:txBody>
      </p:sp>
    </p:spTree>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030" name="Group 6"/>
          <p:cNvGrpSpPr>
            <a:grpSpLocks/>
          </p:cNvGrpSpPr>
          <p:nvPr/>
        </p:nvGrpSpPr>
        <p:grpSpPr bwMode="auto">
          <a:xfrm>
            <a:off x="825500" y="1895475"/>
            <a:ext cx="8210550" cy="4413250"/>
            <a:chOff x="520" y="1194"/>
            <a:chExt cx="5172" cy="2780"/>
          </a:xfrm>
        </p:grpSpPr>
        <p:sp>
          <p:nvSpPr>
            <p:cNvPr id="129031" name="Text Box 7"/>
            <p:cNvSpPr txBox="1">
              <a:spLocks noChangeArrowheads="1"/>
            </p:cNvSpPr>
            <p:nvPr/>
          </p:nvSpPr>
          <p:spPr bwMode="auto">
            <a:xfrm>
              <a:off x="520" y="1194"/>
              <a:ext cx="5172" cy="2780"/>
            </a:xfrm>
            <a:prstGeom prst="rect">
              <a:avLst/>
            </a:prstGeom>
            <a:noFill/>
            <a:ln w="9525">
              <a:noFill/>
              <a:miter lim="800000"/>
              <a:headEnd/>
              <a:tailEnd/>
            </a:ln>
            <a:effectLst/>
          </p:spPr>
          <p:txBody>
            <a:bodyPr>
              <a:spAutoFit/>
            </a:bodyPr>
            <a:lstStyle/>
            <a:p>
              <a:pPr algn="just">
                <a:buClr>
                  <a:srgbClr val="800080"/>
                </a:buClr>
                <a:buFont typeface="Symbol" pitchFamily="18" charset="2"/>
                <a:buChar cha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设 </a:t>
              </a:r>
              <a:r>
                <a:rPr lang="en-US" altLang="zh-CN" sz="2400" dirty="0">
                  <a:solidFill>
                    <a:srgbClr val="333399"/>
                  </a:solidFill>
                  <a:latin typeface="Arial" pitchFamily="34" charset="0"/>
                  <a:ea typeface="楷体_GB2312" pitchFamily="49" charset="-122"/>
                </a:rPr>
                <a:t>L </a:t>
              </a:r>
              <a:r>
                <a:rPr lang="zh-CN" altLang="en-US" sz="2400" i="0" dirty="0">
                  <a:solidFill>
                    <a:srgbClr val="333399"/>
                  </a:solidFill>
                  <a:latin typeface="Arial" pitchFamily="34" charset="0"/>
                  <a:ea typeface="楷体_GB2312" pitchFamily="49" charset="-122"/>
                </a:rPr>
                <a:t>是某个 </a:t>
              </a:r>
              <a:r>
                <a:rPr lang="zh-CN" altLang="en-US"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cs typeface="Times New Roman" pitchFamily="18" charset="0"/>
                </a:rPr>
                <a:t>- </a:t>
              </a:r>
              <a:r>
                <a:rPr lang="en-US" altLang="zh-CN" sz="2400" dirty="0">
                  <a:solidFill>
                    <a:srgbClr val="333399"/>
                  </a:solidFill>
                  <a:latin typeface="Arial" pitchFamily="34" charset="0"/>
                  <a:ea typeface="楷体_GB2312" pitchFamily="49" charset="-122"/>
                </a:rPr>
                <a:t>NFA  E = </a:t>
              </a:r>
              <a:r>
                <a:rPr lang="en-US" altLang="zh-CN"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E</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E </a:t>
              </a:r>
              <a:r>
                <a:rPr lang="en-US" altLang="zh-CN" sz="2400" dirty="0">
                  <a:solidFill>
                    <a:srgbClr val="333399"/>
                  </a:solidFill>
                  <a:latin typeface="Arial" pitchFamily="34" charset="0"/>
                  <a:ea typeface="楷体_GB2312" pitchFamily="49" charset="-122"/>
                </a:rPr>
                <a:t>, 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 F</a:t>
              </a:r>
              <a:r>
                <a:rPr lang="en-US" altLang="zh-CN" sz="2400" baseline="-25000" dirty="0">
                  <a:solidFill>
                    <a:srgbClr val="333399"/>
                  </a:solidFill>
                  <a:latin typeface="Arial" pitchFamily="34" charset="0"/>
                  <a:ea typeface="楷体_GB2312" pitchFamily="49" charset="-122"/>
                </a:rPr>
                <a:t>E</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的语言</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则</a:t>
              </a:r>
            </a:p>
            <a:p>
              <a:pPr algn="just">
                <a:buClr>
                  <a:srgbClr val="800080"/>
                </a:buClr>
                <a:buFont typeface="Wingdings" pitchFamily="2" charset="2"/>
                <a:buNone/>
              </a:pPr>
              <a:r>
                <a:rPr lang="zh-CN" altLang="en-US" sz="2400" i="0" dirty="0">
                  <a:solidFill>
                    <a:srgbClr val="333399"/>
                  </a:solidFill>
                  <a:latin typeface="Arial" pitchFamily="34" charset="0"/>
                  <a:ea typeface="楷体_GB2312" pitchFamily="49" charset="-122"/>
                </a:rPr>
                <a:t>     存在一个 </a:t>
              </a:r>
              <a:r>
                <a:rPr lang="en-US" altLang="zh-CN" sz="2400" dirty="0">
                  <a:solidFill>
                    <a:srgbClr val="333399"/>
                  </a:solidFill>
                  <a:latin typeface="Arial" pitchFamily="34" charset="0"/>
                  <a:ea typeface="楷体_GB2312" pitchFamily="49" charset="-122"/>
                </a:rPr>
                <a:t>DFA  D , </a:t>
              </a:r>
              <a:r>
                <a:rPr lang="zh-CN" altLang="en-US" sz="2400" i="0" dirty="0">
                  <a:solidFill>
                    <a:srgbClr val="333399"/>
                  </a:solidFill>
                  <a:latin typeface="Arial" pitchFamily="34" charset="0"/>
                  <a:ea typeface="楷体_GB2312" pitchFamily="49" charset="-122"/>
                </a:rPr>
                <a:t>满足 </a:t>
              </a:r>
              <a:r>
                <a:rPr lang="en-US" altLang="zh-CN" sz="2400" dirty="0">
                  <a:solidFill>
                    <a:srgbClr val="333399"/>
                  </a:solidFill>
                  <a:latin typeface="Arial" pitchFamily="34" charset="0"/>
                  <a:ea typeface="楷体_GB2312" pitchFamily="49" charset="-122"/>
                </a:rPr>
                <a:t>L(D) = L(E) = L</a:t>
              </a:r>
              <a:r>
                <a:rPr lang="en-US" altLang="zh-CN" sz="2400" i="0" dirty="0">
                  <a:solidFill>
                    <a:srgbClr val="333399"/>
                  </a:solidFill>
                  <a:latin typeface="Arial" pitchFamily="34" charset="0"/>
                  <a:ea typeface="楷体_GB2312" pitchFamily="49" charset="-122"/>
                </a:rPr>
                <a:t>.</a:t>
              </a:r>
              <a:endParaRPr lang="en-US" altLang="zh-CN" sz="1000" i="0" dirty="0">
                <a:solidFill>
                  <a:srgbClr val="333399"/>
                </a:solidFill>
                <a:latin typeface="Arial" pitchFamily="34" charset="0"/>
                <a:ea typeface="楷体_GB2312" pitchFamily="49" charset="-122"/>
              </a:endParaRPr>
            </a:p>
            <a:p>
              <a:pPr algn="just">
                <a:buClr>
                  <a:srgbClr val="800080"/>
                </a:buClr>
                <a:buFont typeface="Symbol" pitchFamily="18" charset="2"/>
                <a:buChar char="-"/>
              </a:pPr>
              <a:r>
                <a:rPr lang="en-US" altLang="zh-CN" sz="2400" i="0" dirty="0">
                  <a:solidFill>
                    <a:srgbClr val="333399"/>
                  </a:solidFill>
                  <a:latin typeface="Arial" pitchFamily="34" charset="0"/>
                  <a:ea typeface="楷体_GB2312" pitchFamily="49" charset="-122"/>
                </a:rPr>
                <a:t> </a:t>
              </a:r>
              <a:r>
                <a:rPr lang="zh-CN" altLang="en-US" sz="2400" i="0" dirty="0">
                  <a:latin typeface="Arial" pitchFamily="34" charset="0"/>
                  <a:ea typeface="楷体_GB2312" pitchFamily="49" charset="-122"/>
                </a:rPr>
                <a:t>证明</a:t>
              </a:r>
              <a:r>
                <a:rPr lang="en-US" altLang="zh-CN" sz="2400" i="0" dirty="0">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定义</a:t>
              </a:r>
              <a:r>
                <a:rPr lang="zh-CN" altLang="en-US"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D = </a:t>
              </a:r>
              <a:r>
                <a:rPr lang="en-US" altLang="zh-CN"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D</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 </a:t>
              </a:r>
              <a:r>
                <a:rPr lang="en-US" altLang="zh-CN" sz="2400" dirty="0" err="1">
                  <a:solidFill>
                    <a:srgbClr val="333399"/>
                  </a:solidFill>
                  <a:latin typeface="Arial" pitchFamily="34" charset="0"/>
                  <a:ea typeface="楷体_GB2312" pitchFamily="49" charset="-122"/>
                </a:rPr>
                <a:t>q</a:t>
              </a:r>
              <a:r>
                <a:rPr lang="en-US" altLang="zh-CN" sz="2400" baseline="-25000" dirty="0" err="1">
                  <a:solidFill>
                    <a:srgbClr val="333399"/>
                  </a:solidFill>
                  <a:latin typeface="Arial" pitchFamily="34" charset="0"/>
                  <a:ea typeface="楷体_GB2312" pitchFamily="49" charset="-122"/>
                </a:rPr>
                <a:t>D</a:t>
              </a:r>
              <a:r>
                <a:rPr lang="en-US" altLang="zh-CN" sz="2400" baseline="-250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 F</a:t>
              </a:r>
              <a:r>
                <a:rPr lang="en-US" altLang="zh-CN" sz="2400" baseline="-25000" dirty="0">
                  <a:solidFill>
                    <a:srgbClr val="333399"/>
                  </a:solidFill>
                  <a:latin typeface="Arial" pitchFamily="34" charset="0"/>
                  <a:ea typeface="楷体_GB2312" pitchFamily="49" charset="-122"/>
                </a:rPr>
                <a:t>D</a:t>
              </a:r>
              <a:r>
                <a:rPr lang="en-US" altLang="zh-CN" sz="240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rPr>
                <a:t>) , </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其中</a:t>
              </a:r>
              <a:r>
                <a:rPr lang="zh-CN" altLang="en-US" sz="1000" i="0" dirty="0">
                  <a:solidFill>
                    <a:srgbClr val="333399"/>
                  </a:solidFill>
                  <a:latin typeface="Arial" pitchFamily="34" charset="0"/>
                  <a:ea typeface="楷体_GB2312" pitchFamily="49" charset="-122"/>
                </a:rPr>
                <a:t> </a:t>
              </a:r>
            </a:p>
            <a:p>
              <a:pPr lvl="3" algn="just">
                <a:buClr>
                  <a:srgbClr val="800080"/>
                </a:buClr>
                <a:buFontTx/>
                <a:buChar char="•"/>
              </a:pPr>
              <a:r>
                <a:rPr lang="zh-CN" altLang="en-US"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D</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S</a:t>
              </a:r>
              <a:r>
                <a:rPr lang="en-US" altLang="zh-CN" sz="2400" i="0" dirty="0">
                  <a:solidFill>
                    <a:srgbClr val="333399"/>
                  </a:solidFill>
                  <a:latin typeface="Arial" pitchFamily="34" charset="0"/>
                  <a:ea typeface="楷体_GB2312" pitchFamily="49" charset="-122"/>
                  <a:sym typeface="Symbol" pitchFamily="18" charset="2"/>
                </a:rPr>
                <a:t>  </a:t>
              </a:r>
              <a:r>
                <a:rPr lang="en-US" altLang="zh-CN" sz="2400" dirty="0">
                  <a:solidFill>
                    <a:srgbClr val="333399"/>
                  </a:solidFill>
                  <a:latin typeface="Arial" pitchFamily="34" charset="0"/>
                  <a:ea typeface="楷体_GB2312" pitchFamily="49" charset="-122"/>
                  <a:sym typeface="Symbol" pitchFamily="18" charset="2"/>
                </a:rPr>
                <a:t>S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E</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S </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sym typeface="Symbol" pitchFamily="18" charset="2"/>
                </a:rPr>
                <a:t> </a:t>
              </a:r>
              <a:r>
                <a:rPr lang="en-US" altLang="zh-CN" dirty="0">
                  <a:solidFill>
                    <a:srgbClr val="333399"/>
                  </a:solidFill>
                  <a:latin typeface="Arial" pitchFamily="34" charset="0"/>
                  <a:ea typeface="楷体_GB2312" pitchFamily="49" charset="-122"/>
                </a:rPr>
                <a:t>ECLOSE</a:t>
              </a:r>
              <a:r>
                <a:rPr lang="en-US" altLang="zh-CN"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S</a:t>
              </a:r>
              <a:r>
                <a:rPr lang="en-US" altLang="zh-CN" sz="2400" i="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sym typeface="Symbol" pitchFamily="18" charset="2"/>
                </a:rPr>
                <a:t> </a:t>
              </a:r>
              <a:endParaRPr lang="en-US" altLang="zh-CN" sz="2400" i="0" dirty="0">
                <a:solidFill>
                  <a:srgbClr val="333399"/>
                </a:solidFill>
                <a:latin typeface="Arial"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itchFamily="34" charset="0"/>
                  <a:ea typeface="楷体_GB2312" pitchFamily="49" charset="-122"/>
                </a:rPr>
                <a:t> </a:t>
              </a:r>
              <a:r>
                <a:rPr lang="en-US" altLang="zh-CN" sz="2400" dirty="0" err="1">
                  <a:solidFill>
                    <a:srgbClr val="333399"/>
                  </a:solidFill>
                  <a:latin typeface="Arial" pitchFamily="34" charset="0"/>
                  <a:ea typeface="楷体_GB2312" pitchFamily="49" charset="-122"/>
                </a:rPr>
                <a:t>q</a:t>
              </a:r>
              <a:r>
                <a:rPr lang="en-US" altLang="zh-CN" sz="2400" baseline="-25000" dirty="0" err="1">
                  <a:solidFill>
                    <a:srgbClr val="333399"/>
                  </a:solidFill>
                  <a:latin typeface="Arial" pitchFamily="34" charset="0"/>
                  <a:ea typeface="楷体_GB2312" pitchFamily="49" charset="-122"/>
                </a:rPr>
                <a:t>D</a:t>
              </a:r>
              <a:r>
                <a:rPr lang="en-US" altLang="zh-CN" sz="2400" baseline="-250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 </a:t>
              </a:r>
              <a:r>
                <a:rPr lang="en-US" altLang="zh-CN" dirty="0">
                  <a:solidFill>
                    <a:srgbClr val="333399"/>
                  </a:solidFill>
                  <a:latin typeface="Arial" pitchFamily="34" charset="0"/>
                  <a:ea typeface="楷体_GB2312" pitchFamily="49" charset="-122"/>
                </a:rPr>
                <a:t>ECLOSE</a:t>
              </a:r>
              <a:r>
                <a:rPr lang="en-US" altLang="zh-CN"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a:t>
              </a:r>
              <a:r>
                <a:rPr lang="en-US" altLang="zh-CN" sz="2400" i="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sym typeface="Symbol" pitchFamily="18" charset="2"/>
                </a:rPr>
                <a:t> </a:t>
              </a:r>
              <a:endParaRPr lang="en-US" altLang="zh-CN" sz="2400" i="0" dirty="0">
                <a:solidFill>
                  <a:srgbClr val="333399"/>
                </a:solidFill>
                <a:latin typeface="Arial"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F</a:t>
              </a:r>
              <a:r>
                <a:rPr lang="en-US" altLang="zh-CN" sz="2400" baseline="-25000" dirty="0">
                  <a:solidFill>
                    <a:srgbClr val="333399"/>
                  </a:solidFill>
                  <a:latin typeface="Arial" pitchFamily="34" charset="0"/>
                  <a:ea typeface="楷体_GB2312" pitchFamily="49" charset="-122"/>
                </a:rPr>
                <a:t>D </a:t>
              </a:r>
              <a:r>
                <a:rPr lang="en-US" altLang="zh-CN" sz="2400" dirty="0">
                  <a:solidFill>
                    <a:srgbClr val="333399"/>
                  </a:solidFill>
                  <a:latin typeface="Arial" pitchFamily="34" charset="0"/>
                  <a:ea typeface="楷体_GB2312" pitchFamily="49" charset="-12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S</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S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D</a:t>
              </a:r>
              <a:r>
                <a:rPr lang="en-US" altLang="zh-CN" sz="2400" i="0" dirty="0">
                  <a:solidFill>
                    <a:srgbClr val="333399"/>
                  </a:solidFill>
                  <a:latin typeface="Arial" pitchFamily="34" charset="0"/>
                  <a:ea typeface="楷体_GB2312" pitchFamily="49" charset="-122"/>
                  <a:sym typeface="Symbol" pitchFamily="18" charset="2"/>
                </a:rPr>
                <a:t>   </a:t>
              </a:r>
              <a:r>
                <a:rPr lang="en-US" altLang="zh-CN" sz="2400" dirty="0">
                  <a:solidFill>
                    <a:srgbClr val="333399"/>
                  </a:solidFill>
                  <a:latin typeface="Arial" pitchFamily="34" charset="0"/>
                  <a:ea typeface="楷体_GB2312" pitchFamily="49" charset="-122"/>
                  <a:sym typeface="Symbol" pitchFamily="18" charset="2"/>
                </a:rPr>
                <a:t>S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F</a:t>
              </a:r>
              <a:r>
                <a:rPr lang="en-US" altLang="zh-CN" sz="2400" baseline="-25000" dirty="0">
                  <a:solidFill>
                    <a:srgbClr val="333399"/>
                  </a:solidFill>
                  <a:latin typeface="Arial" pitchFamily="34" charset="0"/>
                  <a:ea typeface="楷体_GB2312" pitchFamily="49" charset="-122"/>
                </a:rPr>
                <a:t>E</a:t>
              </a:r>
              <a:r>
                <a:rPr lang="en-US" altLang="zh-CN" sz="2400" i="0" dirty="0">
                  <a:solidFill>
                    <a:srgbClr val="333399"/>
                  </a:solidFill>
                  <a:latin typeface="Arial" pitchFamily="34" charset="0"/>
                  <a:ea typeface="楷体_GB2312" pitchFamily="49" charset="-122"/>
                  <a:sym typeface="Symbol" pitchFamily="18" charset="2"/>
                </a:rPr>
                <a:t>  </a:t>
              </a:r>
              <a:r>
                <a:rPr lang="en-US" altLang="zh-CN" sz="2400" dirty="0">
                  <a:solidFill>
                    <a:srgbClr val="333399"/>
                  </a:solidFill>
                  <a:latin typeface="Arial" pitchFamily="34" charset="0"/>
                  <a:ea typeface="楷体_GB2312" pitchFamily="49" charset="-122"/>
                  <a:sym typeface="Symbol" pitchFamily="18" charset="2"/>
                </a:rPr>
                <a:t></a:t>
              </a:r>
              <a:r>
                <a:rPr lang="en-US" altLang="zh-CN" sz="2400" i="0" dirty="0">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endParaRPr lang="en-US" altLang="zh-CN" sz="2400" i="0" dirty="0">
                <a:solidFill>
                  <a:srgbClr val="333399"/>
                </a:solidFill>
                <a:latin typeface="Arial"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对 </a:t>
              </a:r>
              <a:r>
                <a:rPr lang="en-US" altLang="zh-CN" sz="2400" dirty="0">
                  <a:solidFill>
                    <a:srgbClr val="333399"/>
                  </a:solidFill>
                  <a:latin typeface="Arial" pitchFamily="34" charset="0"/>
                  <a:ea typeface="楷体_GB2312" pitchFamily="49" charset="-122"/>
                </a:rPr>
                <a:t>S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D</a:t>
              </a:r>
              <a:r>
                <a:rPr lang="en-US" altLang="zh-CN" sz="240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和 </a:t>
              </a:r>
              <a:r>
                <a:rPr lang="en-US" altLang="zh-CN" sz="2400" dirty="0">
                  <a:solidFill>
                    <a:srgbClr val="333399"/>
                  </a:solidFill>
                  <a:latin typeface="Arial" pitchFamily="34" charset="0"/>
                  <a:ea typeface="楷体_GB2312" pitchFamily="49" charset="-122"/>
                </a:rPr>
                <a:t>a </a:t>
              </a:r>
              <a:r>
                <a:rPr lang="en-US" altLang="zh-CN" sz="2400" i="0" dirty="0">
                  <a:solidFill>
                    <a:srgbClr val="333399"/>
                  </a:solidFill>
                  <a:latin typeface="Arial" pitchFamily="34" charset="0"/>
                  <a:ea typeface="楷体_GB2312" pitchFamily="49" charset="-122"/>
                  <a:sym typeface="Symbol" pitchFamily="18" charset="2"/>
                </a:rPr>
                <a:t>  </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令 </a:t>
              </a:r>
              <a:r>
                <a:rPr lang="en-US" altLang="zh-CN" sz="2400" dirty="0">
                  <a:solidFill>
                    <a:srgbClr val="333399"/>
                  </a:solidFill>
                  <a:latin typeface="Arial" pitchFamily="34" charset="0"/>
                  <a:ea typeface="楷体_GB2312" pitchFamily="49" charset="-122"/>
                </a:rPr>
                <a:t>S = </a:t>
              </a:r>
              <a:r>
                <a:rPr lang="en-US" altLang="zh-CN" sz="2400" dirty="0">
                  <a:solidFill>
                    <a:srgbClr val="333399"/>
                  </a:solidFill>
                  <a:latin typeface="Arial" pitchFamily="34" charset="0"/>
                  <a:ea typeface="楷体_GB2312" pitchFamily="49" charset="-122"/>
                  <a:sym typeface="Symbol" pitchFamily="18" charset="2"/>
                </a:rPr>
                <a:t>{ p</a:t>
              </a:r>
              <a:r>
                <a:rPr lang="en-US" altLang="zh-CN" sz="2400" baseline="-25000" dirty="0">
                  <a:solidFill>
                    <a:srgbClr val="333399"/>
                  </a:solidFill>
                  <a:latin typeface="Arial" pitchFamily="34" charset="0"/>
                  <a:ea typeface="楷体_GB2312" pitchFamily="49" charset="-122"/>
                  <a:sym typeface="Symbol" pitchFamily="18" charset="2"/>
                </a:rPr>
                <a:t>1 </a:t>
              </a:r>
              <a:r>
                <a:rPr lang="en-US" altLang="zh-CN" sz="2400" dirty="0">
                  <a:solidFill>
                    <a:srgbClr val="333399"/>
                  </a:solidFill>
                  <a:latin typeface="Arial" pitchFamily="34" charset="0"/>
                  <a:ea typeface="楷体_GB2312" pitchFamily="49" charset="-122"/>
                  <a:sym typeface="Symbol" pitchFamily="18" charset="2"/>
                </a:rPr>
                <a:t>, p</a:t>
              </a:r>
              <a:r>
                <a:rPr lang="en-US" altLang="zh-CN" sz="2400" baseline="-25000" dirty="0">
                  <a:solidFill>
                    <a:srgbClr val="333399"/>
                  </a:solidFill>
                  <a:latin typeface="Arial" pitchFamily="34" charset="0"/>
                  <a:ea typeface="楷体_GB2312" pitchFamily="49" charset="-122"/>
                  <a:sym typeface="Symbol" pitchFamily="18" charset="2"/>
                </a:rPr>
                <a:t>2 </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err="1">
                  <a:solidFill>
                    <a:srgbClr val="333399"/>
                  </a:solidFill>
                  <a:latin typeface="Arial" pitchFamily="34" charset="0"/>
                  <a:ea typeface="楷体_GB2312" pitchFamily="49" charset="-122"/>
                  <a:sym typeface="Symbol" pitchFamily="18" charset="2"/>
                </a:rPr>
                <a:t>p</a:t>
              </a:r>
              <a:r>
                <a:rPr lang="en-US" altLang="zh-CN" sz="2400" baseline="-25000" dirty="0" err="1">
                  <a:solidFill>
                    <a:srgbClr val="333399"/>
                  </a:solidFill>
                  <a:latin typeface="Arial" pitchFamily="34" charset="0"/>
                  <a:ea typeface="楷体_GB2312" pitchFamily="49" charset="-122"/>
                  <a:sym typeface="Symbol" pitchFamily="18" charset="2"/>
                </a:rPr>
                <a:t>k</a:t>
              </a:r>
              <a:r>
                <a:rPr lang="en-US" altLang="zh-CN" sz="2400" dirty="0">
                  <a:solidFill>
                    <a:srgbClr val="333399"/>
                  </a:solidFill>
                  <a:latin typeface="Arial" pitchFamily="34" charset="0"/>
                  <a:ea typeface="楷体_GB2312" pitchFamily="49" charset="-122"/>
                  <a:sym typeface="Symbol" pitchFamily="18" charset="2"/>
                </a:rPr>
                <a:t> }</a:t>
              </a:r>
              <a:r>
                <a:rPr lang="zh-CN" altLang="en-US" sz="2400" dirty="0">
                  <a:solidFill>
                    <a:srgbClr val="333399"/>
                  </a:solidFill>
                  <a:latin typeface="Arial" pitchFamily="34" charset="0"/>
                  <a:ea typeface="楷体_GB2312" pitchFamily="49" charset="-122"/>
                  <a:sym typeface="Symbol" pitchFamily="18" charset="2"/>
                </a:rPr>
                <a:t>，</a:t>
              </a:r>
              <a:endParaRPr lang="zh-CN" altLang="en-US" sz="1000" i="0" dirty="0">
                <a:solidFill>
                  <a:srgbClr val="333399"/>
                </a:solidFill>
                <a:latin typeface="Arial" pitchFamily="34" charset="0"/>
                <a:ea typeface="楷体_GB2312" pitchFamily="49" charset="-122"/>
              </a:endParaRPr>
            </a:p>
            <a:p>
              <a:pPr lvl="3" algn="just">
                <a:buClr>
                  <a:srgbClr val="800080"/>
                </a:buClr>
              </a:pPr>
              <a:r>
                <a:rPr lang="zh-CN" altLang="en-US"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并设 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E </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p</a:t>
              </a:r>
              <a:r>
                <a:rPr lang="en-US" altLang="zh-CN" sz="2400" baseline="-25000" dirty="0">
                  <a:solidFill>
                    <a:srgbClr val="333399"/>
                  </a:solidFill>
                  <a:latin typeface="Arial" pitchFamily="34" charset="0"/>
                  <a:ea typeface="楷体_GB2312" pitchFamily="49" charset="-122"/>
                </a:rPr>
                <a:t>i</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 a ) = { r</a:t>
              </a:r>
              <a:r>
                <a:rPr lang="en-US" altLang="zh-CN" sz="2400" baseline="-25000" dirty="0">
                  <a:solidFill>
                    <a:srgbClr val="333399"/>
                  </a:solidFill>
                  <a:latin typeface="Arial" pitchFamily="34" charset="0"/>
                  <a:ea typeface="楷体_GB2312" pitchFamily="49" charset="-122"/>
                  <a:sym typeface="Symbol" pitchFamily="18" charset="2"/>
                </a:rPr>
                <a:t>1 </a:t>
              </a:r>
              <a:r>
                <a:rPr lang="en-US" altLang="zh-CN" sz="2400" dirty="0">
                  <a:solidFill>
                    <a:srgbClr val="333399"/>
                  </a:solidFill>
                  <a:latin typeface="Arial" pitchFamily="34" charset="0"/>
                  <a:ea typeface="楷体_GB2312" pitchFamily="49" charset="-122"/>
                  <a:sym typeface="Symbol" pitchFamily="18" charset="2"/>
                </a:rPr>
                <a:t>, r</a:t>
              </a:r>
              <a:r>
                <a:rPr lang="en-US" altLang="zh-CN" sz="2400" baseline="-25000" dirty="0">
                  <a:solidFill>
                    <a:srgbClr val="333399"/>
                  </a:solidFill>
                  <a:latin typeface="Arial" pitchFamily="34" charset="0"/>
                  <a:ea typeface="楷体_GB2312" pitchFamily="49" charset="-122"/>
                  <a:sym typeface="Symbol" pitchFamily="18" charset="2"/>
                </a:rPr>
                <a:t>2 </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err="1">
                  <a:solidFill>
                    <a:srgbClr val="333399"/>
                  </a:solidFill>
                  <a:latin typeface="Arial" pitchFamily="34" charset="0"/>
                  <a:ea typeface="楷体_GB2312" pitchFamily="49" charset="-122"/>
                  <a:sym typeface="Symbol" pitchFamily="18" charset="2"/>
                </a:rPr>
                <a:t>r</a:t>
              </a:r>
              <a:r>
                <a:rPr lang="en-US" altLang="zh-CN" sz="2400" baseline="-25000" dirty="0" err="1">
                  <a:solidFill>
                    <a:srgbClr val="333399"/>
                  </a:solidFill>
                  <a:latin typeface="Arial" pitchFamily="34" charset="0"/>
                  <a:ea typeface="楷体_GB2312" pitchFamily="49" charset="-122"/>
                  <a:sym typeface="Symbol" pitchFamily="18" charset="2"/>
                </a:rPr>
                <a:t>m</a:t>
              </a:r>
              <a:r>
                <a:rPr lang="en-US" altLang="zh-CN" sz="2400" dirty="0">
                  <a:solidFill>
                    <a:srgbClr val="333399"/>
                  </a:solidFill>
                  <a:latin typeface="Arial" pitchFamily="34" charset="0"/>
                  <a:ea typeface="楷体_GB2312" pitchFamily="49" charset="-122"/>
                  <a:sym typeface="Symbol" pitchFamily="18" charset="2"/>
                </a:rPr>
                <a:t> }</a:t>
              </a:r>
              <a:r>
                <a:rPr lang="zh-CN" altLang="en-US" sz="2400" dirty="0">
                  <a:solidFill>
                    <a:srgbClr val="333399"/>
                  </a:solidFill>
                  <a:latin typeface="Arial" pitchFamily="34" charset="0"/>
                  <a:ea typeface="楷体_GB2312" pitchFamily="49" charset="-122"/>
                  <a:sym typeface="Symbol" pitchFamily="18" charset="2"/>
                </a:rPr>
                <a:t>，</a:t>
              </a:r>
              <a:r>
                <a:rPr lang="zh-CN" altLang="en-US"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rPr>
                <a:t>则</a:t>
              </a:r>
              <a:endParaRPr lang="zh-CN" altLang="en-US" sz="2400" i="0" dirty="0">
                <a:solidFill>
                  <a:srgbClr val="333399"/>
                </a:solidFill>
                <a:latin typeface="Arial" pitchFamily="34" charset="0"/>
                <a:ea typeface="楷体_GB2312" pitchFamily="49" charset="-122"/>
                <a:sym typeface="Symbol" pitchFamily="18" charset="2"/>
              </a:endParaRPr>
            </a:p>
            <a:p>
              <a:pPr algn="l">
                <a:buClr>
                  <a:srgbClr val="800080"/>
                </a:buClr>
                <a:buFont typeface="Wingdings" pitchFamily="2" charset="2"/>
                <a:buChar char=" "/>
              </a:pPr>
              <a:r>
                <a:rPr lang="zh-CN" altLang="en-US" sz="1000" i="0" dirty="0">
                  <a:solidFill>
                    <a:srgbClr val="333399"/>
                  </a:solidFill>
                  <a:latin typeface="Arial" pitchFamily="34" charset="0"/>
                  <a:ea typeface="楷体_GB2312" pitchFamily="49" charset="-122"/>
                </a:rPr>
                <a:t> </a:t>
              </a:r>
            </a:p>
            <a:p>
              <a:pPr lvl="3" algn="just">
                <a:buClr>
                  <a:srgbClr val="800080"/>
                </a:buClr>
              </a:pPr>
              <a:r>
                <a:rPr lang="zh-CN" altLang="en-US" sz="2400" i="0" dirty="0">
                  <a:solidFill>
                    <a:srgbClr val="333399"/>
                  </a:solidFill>
                  <a:latin typeface="Arial" pitchFamily="34" charset="0"/>
                  <a:ea typeface="楷体_GB2312" pitchFamily="49" charset="-122"/>
                </a:rPr>
                <a:t>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 S , a ) =</a:t>
              </a:r>
              <a:r>
                <a:rPr lang="en-US" altLang="zh-CN" sz="2400" dirty="0">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 </a:t>
              </a:r>
              <a:r>
                <a:rPr lang="en-US" altLang="zh-CN" dirty="0">
                  <a:solidFill>
                    <a:srgbClr val="333399"/>
                  </a:solidFill>
                  <a:latin typeface="Arial" pitchFamily="34" charset="0"/>
                  <a:ea typeface="楷体_GB2312" pitchFamily="49" charset="-122"/>
                  <a:sym typeface="Symbol" pitchFamily="18" charset="2"/>
                </a:rPr>
                <a:t>ECLOSE</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err="1">
                  <a:solidFill>
                    <a:srgbClr val="333399"/>
                  </a:solidFill>
                  <a:latin typeface="Arial" pitchFamily="34" charset="0"/>
                  <a:ea typeface="楷体_GB2312" pitchFamily="49" charset="-122"/>
                </a:rPr>
                <a:t>r</a:t>
              </a:r>
              <a:r>
                <a:rPr lang="en-US" altLang="zh-CN" sz="2400" baseline="-25000" dirty="0" err="1">
                  <a:solidFill>
                    <a:srgbClr val="333399"/>
                  </a:solidFill>
                  <a:latin typeface="Arial" pitchFamily="34" charset="0"/>
                  <a:ea typeface="楷体_GB2312" pitchFamily="49" charset="-122"/>
                </a:rPr>
                <a:t>j</a:t>
              </a:r>
              <a:r>
                <a:rPr lang="en-US" altLang="zh-CN" sz="2400" baseline="-250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rPr>
                <a:t>.</a:t>
              </a:r>
            </a:p>
            <a:p>
              <a:pPr algn="l">
                <a:buClr>
                  <a:srgbClr val="800080"/>
                </a:buClr>
                <a:buFont typeface="Wingdings" pitchFamily="2" charset="2"/>
                <a:buChar char=" "/>
              </a:pPr>
              <a:r>
                <a:rPr lang="en-US" altLang="zh-CN" sz="1000" i="0" dirty="0">
                  <a:solidFill>
                    <a:srgbClr val="333399"/>
                  </a:solidFill>
                  <a:latin typeface="Arial" pitchFamily="34" charset="0"/>
                  <a:ea typeface="楷体_GB2312" pitchFamily="49" charset="-122"/>
                </a:rPr>
                <a:t> </a:t>
              </a:r>
            </a:p>
            <a:p>
              <a:pPr algn="just">
                <a:buClr>
                  <a:srgbClr val="800080"/>
                </a:buCl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需要证明</a:t>
              </a: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对任何</a:t>
              </a:r>
              <a:r>
                <a:rPr lang="en-US" altLang="zh-CN" sz="2400" dirty="0">
                  <a:solidFill>
                    <a:srgbClr val="333399"/>
                  </a:solidFill>
                  <a:latin typeface="Arial" pitchFamily="34" charset="0"/>
                  <a:ea typeface="楷体_GB2312" pitchFamily="49" charset="-122"/>
                </a:rPr>
                <a:t>w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 </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a:t>
              </a:r>
              <a:r>
                <a:rPr lang="en-US" altLang="zh-CN" sz="2400" dirty="0" err="1">
                  <a:solidFill>
                    <a:srgbClr val="333399"/>
                  </a:solidFill>
                  <a:latin typeface="Arial" pitchFamily="34" charset="0"/>
                  <a:ea typeface="楷体_GB2312" pitchFamily="49" charset="-122"/>
                </a:rPr>
                <a:t>q</a:t>
              </a:r>
              <a:r>
                <a:rPr lang="en-US" altLang="zh-CN" sz="2400" baseline="-25000" dirty="0" err="1">
                  <a:solidFill>
                    <a:srgbClr val="333399"/>
                  </a:solidFill>
                  <a:latin typeface="Arial" pitchFamily="34" charset="0"/>
                  <a:ea typeface="楷体_GB2312" pitchFamily="49" charset="-122"/>
                </a:rPr>
                <a:t>D</a:t>
              </a:r>
              <a:r>
                <a:rPr lang="en-US" altLang="zh-CN" sz="2400" dirty="0">
                  <a:solidFill>
                    <a:srgbClr val="333399"/>
                  </a:solidFill>
                  <a:latin typeface="Arial" pitchFamily="34" charset="0"/>
                  <a:ea typeface="楷体_GB2312" pitchFamily="49" charset="-122"/>
                </a:rPr>
                <a:t>, w ) =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E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,w).</a:t>
              </a:r>
              <a:r>
                <a:rPr lang="en-US" altLang="zh-CN" sz="1000" i="0" dirty="0">
                  <a:solidFill>
                    <a:srgbClr val="333399"/>
                  </a:solidFill>
                  <a:latin typeface="Arial" pitchFamily="34" charset="0"/>
                  <a:ea typeface="楷体_GB2312" pitchFamily="49" charset="-122"/>
                </a:rPr>
                <a:t> </a:t>
              </a:r>
            </a:p>
            <a:p>
              <a:pPr algn="just">
                <a:buClr>
                  <a:srgbClr val="800080"/>
                </a:buClr>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归纳于 </a:t>
              </a:r>
              <a:r>
                <a:rPr lang="en-US" altLang="zh-CN"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w</a:t>
              </a:r>
              <a:r>
                <a:rPr lang="en-US" altLang="zh-CN" sz="2400" i="0" dirty="0">
                  <a:solidFill>
                    <a:srgbClr val="333399"/>
                  </a:solidFill>
                  <a:latin typeface="Arial" pitchFamily="34" charset="0"/>
                  <a:ea typeface="楷体_GB2312" pitchFamily="49" charset="-122"/>
                </a:rPr>
                <a:t> | </a:t>
              </a:r>
              <a:r>
                <a:rPr lang="zh-CN" altLang="en-US" sz="2400" i="0" dirty="0">
                  <a:solidFill>
                    <a:srgbClr val="333399"/>
                  </a:solidFill>
                  <a:latin typeface="Arial" pitchFamily="34" charset="0"/>
                  <a:ea typeface="楷体_GB2312" pitchFamily="49" charset="-122"/>
                </a:rPr>
                <a:t>可证上述命题</a:t>
              </a:r>
              <a:r>
                <a:rPr lang="en-US" altLang="zh-CN" sz="2400" i="0" dirty="0">
                  <a:solidFill>
                    <a:srgbClr val="333399"/>
                  </a:solidFill>
                  <a:latin typeface="Arial" pitchFamily="34" charset="0"/>
                  <a:ea typeface="楷体_GB2312" pitchFamily="49" charset="-122"/>
                </a:rPr>
                <a:t>.</a:t>
              </a:r>
              <a:endParaRPr lang="en-US" altLang="zh-CN" sz="1600" i="0" dirty="0">
                <a:solidFill>
                  <a:srgbClr val="333399"/>
                </a:solidFill>
                <a:latin typeface="Arial" pitchFamily="34" charset="0"/>
                <a:ea typeface="楷体_GB2312" pitchFamily="49" charset="-122"/>
                <a:sym typeface="Symbol" pitchFamily="18" charset="2"/>
              </a:endParaRPr>
            </a:p>
          </p:txBody>
        </p:sp>
        <p:sp>
          <p:nvSpPr>
            <p:cNvPr id="129032" name="Text Box 8"/>
            <p:cNvSpPr txBox="1">
              <a:spLocks noChangeArrowheads="1"/>
            </p:cNvSpPr>
            <p:nvPr/>
          </p:nvSpPr>
          <p:spPr bwMode="auto">
            <a:xfrm>
              <a:off x="1875" y="2942"/>
              <a:ext cx="370" cy="212"/>
            </a:xfrm>
            <a:prstGeom prst="rect">
              <a:avLst/>
            </a:prstGeom>
            <a:noFill/>
            <a:ln w="9525">
              <a:noFill/>
              <a:miter lim="800000"/>
              <a:headEnd/>
              <a:tailEnd/>
            </a:ln>
            <a:effectLst/>
          </p:spPr>
          <p:txBody>
            <a:bodyPr wrap="none">
              <a:spAutoFit/>
            </a:bodyPr>
            <a:lstStyle/>
            <a:p>
              <a:pPr algn="l"/>
              <a:r>
                <a:rPr lang="en-US" altLang="zh-CN" sz="1600">
                  <a:solidFill>
                    <a:srgbClr val="333399"/>
                  </a:solidFill>
                  <a:latin typeface="Arial" pitchFamily="34" charset="0"/>
                </a:rPr>
                <a:t>i = 1</a:t>
              </a:r>
            </a:p>
          </p:txBody>
        </p:sp>
        <p:sp>
          <p:nvSpPr>
            <p:cNvPr id="129033" name="Text Box 9"/>
            <p:cNvSpPr txBox="1">
              <a:spLocks noChangeArrowheads="1"/>
            </p:cNvSpPr>
            <p:nvPr/>
          </p:nvSpPr>
          <p:spPr bwMode="auto">
            <a:xfrm>
              <a:off x="1962" y="2750"/>
              <a:ext cx="187" cy="212"/>
            </a:xfrm>
            <a:prstGeom prst="rect">
              <a:avLst/>
            </a:prstGeom>
            <a:noFill/>
            <a:ln w="9525">
              <a:noFill/>
              <a:miter lim="800000"/>
              <a:headEnd/>
              <a:tailEnd/>
            </a:ln>
            <a:effectLst/>
          </p:spPr>
          <p:txBody>
            <a:bodyPr>
              <a:spAutoFit/>
            </a:bodyPr>
            <a:lstStyle/>
            <a:p>
              <a:pPr algn="l"/>
              <a:r>
                <a:rPr lang="en-US" altLang="zh-CN" sz="1600">
                  <a:solidFill>
                    <a:srgbClr val="333399"/>
                  </a:solidFill>
                  <a:latin typeface="Arial" pitchFamily="34" charset="0"/>
                </a:rPr>
                <a:t>k</a:t>
              </a:r>
            </a:p>
          </p:txBody>
        </p:sp>
        <p:sp>
          <p:nvSpPr>
            <p:cNvPr id="129034" name="Text Box 10"/>
            <p:cNvSpPr txBox="1">
              <a:spLocks noChangeArrowheads="1"/>
            </p:cNvSpPr>
            <p:nvPr/>
          </p:nvSpPr>
          <p:spPr bwMode="auto">
            <a:xfrm>
              <a:off x="2555" y="3287"/>
              <a:ext cx="370" cy="212"/>
            </a:xfrm>
            <a:prstGeom prst="rect">
              <a:avLst/>
            </a:prstGeom>
            <a:noFill/>
            <a:ln w="9525">
              <a:noFill/>
              <a:miter lim="800000"/>
              <a:headEnd/>
              <a:tailEnd/>
            </a:ln>
            <a:effectLst/>
          </p:spPr>
          <p:txBody>
            <a:bodyPr wrap="none">
              <a:spAutoFit/>
            </a:bodyPr>
            <a:lstStyle/>
            <a:p>
              <a:pPr algn="l"/>
              <a:r>
                <a:rPr lang="en-US" altLang="zh-CN" sz="1600">
                  <a:solidFill>
                    <a:srgbClr val="333399"/>
                  </a:solidFill>
                  <a:latin typeface="Arial" pitchFamily="34" charset="0"/>
                </a:rPr>
                <a:t>j = 1</a:t>
              </a:r>
            </a:p>
          </p:txBody>
        </p:sp>
        <p:sp>
          <p:nvSpPr>
            <p:cNvPr id="129035" name="Text Box 11"/>
            <p:cNvSpPr txBox="1">
              <a:spLocks noChangeArrowheads="1"/>
            </p:cNvSpPr>
            <p:nvPr/>
          </p:nvSpPr>
          <p:spPr bwMode="auto">
            <a:xfrm>
              <a:off x="2637" y="3067"/>
              <a:ext cx="192" cy="212"/>
            </a:xfrm>
            <a:prstGeom prst="rect">
              <a:avLst/>
            </a:prstGeom>
            <a:noFill/>
            <a:ln w="9525">
              <a:noFill/>
              <a:miter lim="800000"/>
              <a:headEnd/>
              <a:tailEnd/>
            </a:ln>
            <a:effectLst/>
          </p:spPr>
          <p:txBody>
            <a:bodyPr>
              <a:spAutoFit/>
            </a:bodyPr>
            <a:lstStyle/>
            <a:p>
              <a:pPr algn="l"/>
              <a:r>
                <a:rPr lang="en-US" altLang="zh-CN" sz="1600">
                  <a:solidFill>
                    <a:srgbClr val="333399"/>
                  </a:solidFill>
                  <a:latin typeface="Arial" pitchFamily="34" charset="0"/>
                </a:rPr>
                <a:t>m</a:t>
              </a:r>
            </a:p>
          </p:txBody>
        </p:sp>
      </p:grpSp>
      <p:sp>
        <p:nvSpPr>
          <p:cNvPr id="129036" name="Rectangle 12"/>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29037" name="Text Box 13"/>
          <p:cNvSpPr txBox="1">
            <a:spLocks noChangeArrowheads="1"/>
          </p:cNvSpPr>
          <p:nvPr/>
        </p:nvSpPr>
        <p:spPr bwMode="auto">
          <a:xfrm>
            <a:off x="466725" y="1254125"/>
            <a:ext cx="8569325" cy="519113"/>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2800" i="0" dirty="0">
                <a:latin typeface="Arial" pitchFamily="34" charset="0"/>
                <a:ea typeface="楷体_GB2312" pitchFamily="49" charset="-122"/>
              </a:rPr>
              <a:t> </a:t>
            </a:r>
            <a:r>
              <a:rPr lang="zh-CN" altLang="en-US" sz="2800" i="0" dirty="0">
                <a:latin typeface="Arial" pitchFamily="34" charset="0"/>
                <a:ea typeface="楷体_GB2312" pitchFamily="49" charset="-122"/>
              </a:rPr>
              <a:t>从 </a:t>
            </a:r>
            <a:r>
              <a:rPr lang="zh-CN" altLang="en-US" sz="2800" b="0" dirty="0">
                <a:latin typeface="Arial" pitchFamily="34" charset="0"/>
                <a:ea typeface="楷体_GB2312" pitchFamily="49" charset="-122"/>
                <a:sym typeface="Symbol" pitchFamily="18" charset="2"/>
              </a:rPr>
              <a:t> </a:t>
            </a:r>
            <a:r>
              <a:rPr lang="en-US" altLang="zh-CN" sz="2800" b="0" i="0" dirty="0">
                <a:latin typeface="Arial" pitchFamily="34" charset="0"/>
                <a:ea typeface="楷体_GB2312" pitchFamily="49" charset="-122"/>
              </a:rPr>
              <a:t>- </a:t>
            </a:r>
            <a:r>
              <a:rPr lang="en-US" altLang="zh-CN" sz="2800" b="0" dirty="0">
                <a:latin typeface="Arial" pitchFamily="34" charset="0"/>
                <a:ea typeface="楷体_GB2312" pitchFamily="49" charset="-122"/>
              </a:rPr>
              <a:t>NFA</a:t>
            </a:r>
            <a:r>
              <a:rPr lang="en-US" altLang="zh-CN" sz="2800" dirty="0">
                <a:latin typeface="Arial" pitchFamily="34" charset="0"/>
                <a:ea typeface="楷体_GB2312" pitchFamily="49" charset="-122"/>
              </a:rPr>
              <a:t> </a:t>
            </a:r>
            <a:r>
              <a:rPr lang="zh-CN" altLang="en-US" sz="2800" i="0" dirty="0">
                <a:latin typeface="Arial" pitchFamily="34" charset="0"/>
                <a:ea typeface="楷体_GB2312" pitchFamily="49" charset="-122"/>
              </a:rPr>
              <a:t>构造等价的 </a:t>
            </a:r>
            <a:r>
              <a:rPr lang="en-US" altLang="zh-CN" sz="2800" b="0" dirty="0">
                <a:latin typeface="Arial" pitchFamily="34" charset="0"/>
                <a:ea typeface="楷体_GB2312" pitchFamily="49" charset="-122"/>
              </a:rPr>
              <a:t>DFA</a:t>
            </a:r>
            <a:r>
              <a:rPr lang="zh-CN" altLang="en-US" sz="2800" i="0" dirty="0">
                <a:latin typeface="Arial" pitchFamily="34" charset="0"/>
                <a:ea typeface="楷体_GB2312" pitchFamily="49" charset="-122"/>
              </a:rPr>
              <a:t>（修改的子集构造法</a:t>
            </a:r>
            <a:r>
              <a:rPr lang="zh-CN" altLang="en-US" sz="2800" b="0" i="0" dirty="0">
                <a:latin typeface="Arial" pitchFamily="34" charset="0"/>
                <a:ea typeface="楷体_GB2312" pitchFamily="49" charset="-122"/>
              </a:rPr>
              <a:t>）</a:t>
            </a:r>
          </a:p>
        </p:txBody>
      </p:sp>
      <p:sp>
        <p:nvSpPr>
          <p:cNvPr id="10" name="文本框 9">
            <a:extLst>
              <a:ext uri="{FF2B5EF4-FFF2-40B4-BE49-F238E27FC236}">
                <a16:creationId xmlns:a16="http://schemas.microsoft.com/office/drawing/2014/main" id="{1F2B17EB-51F7-BB4D-B36F-67AAC64D6305}"/>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83</a:t>
            </a:r>
            <a:endParaRPr kumimoji="1" lang="zh-CN" altLang="en-US" sz="2000" b="0" i="0" dirty="0">
              <a:solidFill>
                <a:srgbClr val="000066"/>
              </a:solidFill>
            </a:endParaRPr>
          </a:p>
        </p:txBody>
      </p:sp>
    </p:spTree>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F83EA59-C565-0643-A964-731BDEFB9340}"/>
              </a:ext>
            </a:extLst>
          </p:cNvPr>
          <p:cNvPicPr>
            <a:picLocks noChangeAspect="1"/>
          </p:cNvPicPr>
          <p:nvPr/>
        </p:nvPicPr>
        <p:blipFill>
          <a:blip r:embed="rId3"/>
          <a:stretch>
            <a:fillRect/>
          </a:stretch>
        </p:blipFill>
        <p:spPr>
          <a:xfrm>
            <a:off x="2173287" y="4276243"/>
            <a:ext cx="5545138" cy="2377714"/>
          </a:xfrm>
          <a:prstGeom prst="rect">
            <a:avLst/>
          </a:prstGeom>
        </p:spPr>
      </p:pic>
      <p:graphicFrame>
        <p:nvGraphicFramePr>
          <p:cNvPr id="130054" name="Object 6"/>
          <p:cNvGraphicFramePr>
            <a:graphicFrameLocks noChangeAspect="1"/>
          </p:cNvGraphicFramePr>
          <p:nvPr/>
        </p:nvGraphicFramePr>
        <p:xfrm>
          <a:off x="1635125" y="2203450"/>
          <a:ext cx="5873750" cy="1987550"/>
        </p:xfrm>
        <a:graphic>
          <a:graphicData uri="http://schemas.openxmlformats.org/presentationml/2006/ole">
            <mc:AlternateContent xmlns:mc="http://schemas.openxmlformats.org/markup-compatibility/2006">
              <mc:Choice xmlns:v="urn:schemas-microsoft-com:vml" Requires="v">
                <p:oleObj spid="_x0000_s130667" name="VISIO" r:id="rId4" imgW="5873040" imgH="1986840" progId="Visio.Drawing.11">
                  <p:embed/>
                </p:oleObj>
              </mc:Choice>
              <mc:Fallback>
                <p:oleObj name="VISIO" r:id="rId4" imgW="5873040" imgH="1986840" progId="Visio.Drawing.1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125" y="2203450"/>
                        <a:ext cx="5873750"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55" name="Text Box 7"/>
          <p:cNvSpPr txBox="1">
            <a:spLocks noChangeArrowheads="1"/>
          </p:cNvSpPr>
          <p:nvPr/>
        </p:nvSpPr>
        <p:spPr bwMode="auto">
          <a:xfrm>
            <a:off x="3657600" y="28130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1</a:t>
            </a:r>
          </a:p>
        </p:txBody>
      </p:sp>
      <p:sp>
        <p:nvSpPr>
          <p:cNvPr id="130056" name="Text Box 8"/>
          <p:cNvSpPr txBox="1">
            <a:spLocks noChangeArrowheads="1"/>
          </p:cNvSpPr>
          <p:nvPr/>
        </p:nvSpPr>
        <p:spPr bwMode="auto">
          <a:xfrm>
            <a:off x="2514600" y="28130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0</a:t>
            </a:r>
          </a:p>
        </p:txBody>
      </p:sp>
      <p:sp>
        <p:nvSpPr>
          <p:cNvPr id="130057" name="Text Box 9"/>
          <p:cNvSpPr txBox="1">
            <a:spLocks noChangeArrowheads="1"/>
          </p:cNvSpPr>
          <p:nvPr/>
        </p:nvSpPr>
        <p:spPr bwMode="auto">
          <a:xfrm>
            <a:off x="4800600" y="2827338"/>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2</a:t>
            </a:r>
          </a:p>
        </p:txBody>
      </p:sp>
      <p:sp>
        <p:nvSpPr>
          <p:cNvPr id="130058" name="Text Box 10"/>
          <p:cNvSpPr txBox="1">
            <a:spLocks noChangeArrowheads="1"/>
          </p:cNvSpPr>
          <p:nvPr/>
        </p:nvSpPr>
        <p:spPr bwMode="auto">
          <a:xfrm>
            <a:off x="5943600" y="28130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3</a:t>
            </a:r>
          </a:p>
        </p:txBody>
      </p:sp>
      <p:sp>
        <p:nvSpPr>
          <p:cNvPr id="130059" name="Text Box 11"/>
          <p:cNvSpPr txBox="1">
            <a:spLocks noChangeArrowheads="1"/>
          </p:cNvSpPr>
          <p:nvPr/>
        </p:nvSpPr>
        <p:spPr bwMode="auto">
          <a:xfrm>
            <a:off x="7086600" y="28130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5</a:t>
            </a:r>
          </a:p>
        </p:txBody>
      </p:sp>
      <p:sp>
        <p:nvSpPr>
          <p:cNvPr id="130060" name="Text Box 12"/>
          <p:cNvSpPr txBox="1">
            <a:spLocks noChangeArrowheads="1"/>
          </p:cNvSpPr>
          <p:nvPr/>
        </p:nvSpPr>
        <p:spPr bwMode="auto">
          <a:xfrm>
            <a:off x="6553200" y="2674938"/>
            <a:ext cx="381000" cy="366712"/>
          </a:xfrm>
          <a:prstGeom prst="rect">
            <a:avLst/>
          </a:prstGeom>
          <a:noFill/>
          <a:ln w="9525">
            <a:noFill/>
            <a:miter lim="800000"/>
            <a:headEnd/>
            <a:tailEnd/>
          </a:ln>
          <a:effectLst/>
        </p:spPr>
        <p:txBody>
          <a:bodyPr>
            <a:spAutoFit/>
          </a:bodyPr>
          <a:lstStyle/>
          <a:p>
            <a:pPr algn="l"/>
            <a:r>
              <a:rPr lang="en-US" altLang="zh-CN" sz="1800">
                <a:sym typeface="Symbol" pitchFamily="18" charset="2"/>
              </a:rPr>
              <a:t></a:t>
            </a:r>
            <a:endParaRPr lang="en-US" altLang="zh-CN" sz="1800" baseline="-25000"/>
          </a:p>
        </p:txBody>
      </p:sp>
      <p:sp>
        <p:nvSpPr>
          <p:cNvPr id="130061" name="Text Box 13"/>
          <p:cNvSpPr txBox="1">
            <a:spLocks noChangeArrowheads="1"/>
          </p:cNvSpPr>
          <p:nvPr/>
        </p:nvSpPr>
        <p:spPr bwMode="auto">
          <a:xfrm>
            <a:off x="2895600" y="2674938"/>
            <a:ext cx="838200" cy="366712"/>
          </a:xfrm>
          <a:prstGeom prst="rect">
            <a:avLst/>
          </a:prstGeom>
          <a:noFill/>
          <a:ln w="9525">
            <a:noFill/>
            <a:miter lim="800000"/>
            <a:headEnd/>
            <a:tailEnd/>
          </a:ln>
          <a:effectLst/>
        </p:spPr>
        <p:txBody>
          <a:bodyPr>
            <a:spAutoFit/>
          </a:bodyPr>
          <a:lstStyle/>
          <a:p>
            <a:pPr algn="l"/>
            <a:r>
              <a:rPr lang="en-US" altLang="zh-CN" sz="1800">
                <a:sym typeface="Symbol" pitchFamily="18" charset="2"/>
              </a:rPr>
              <a:t> </a:t>
            </a:r>
            <a:r>
              <a:rPr lang="en-US" altLang="zh-CN" sz="1800">
                <a:ea typeface="华文行楷" pitchFamily="2" charset="-122"/>
                <a:sym typeface="Symbol" pitchFamily="18" charset="2"/>
              </a:rPr>
              <a:t>,</a:t>
            </a:r>
            <a:r>
              <a:rPr lang="en-US" altLang="zh-CN" sz="1800">
                <a:sym typeface="Symbol" pitchFamily="18" charset="2"/>
              </a:rPr>
              <a:t>+,</a:t>
            </a:r>
            <a:r>
              <a:rPr lang="en-US" altLang="zh-CN" sz="1800">
                <a:cs typeface="Times New Roman" pitchFamily="18" charset="0"/>
                <a:sym typeface="Symbol" pitchFamily="18" charset="2"/>
              </a:rPr>
              <a:t>–</a:t>
            </a:r>
            <a:endParaRPr lang="en-US" altLang="zh-CN" sz="1800" baseline="-25000"/>
          </a:p>
        </p:txBody>
      </p:sp>
      <p:sp>
        <p:nvSpPr>
          <p:cNvPr id="130062" name="Text Box 14"/>
          <p:cNvSpPr txBox="1">
            <a:spLocks noChangeArrowheads="1"/>
          </p:cNvSpPr>
          <p:nvPr/>
        </p:nvSpPr>
        <p:spPr bwMode="auto">
          <a:xfrm>
            <a:off x="4800600" y="37274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4</a:t>
            </a:r>
          </a:p>
        </p:txBody>
      </p:sp>
      <p:sp>
        <p:nvSpPr>
          <p:cNvPr id="130086" name="Rectangle 38"/>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30087" name="Text Box 39"/>
          <p:cNvSpPr txBox="1">
            <a:spLocks noChangeArrowheads="1"/>
          </p:cNvSpPr>
          <p:nvPr/>
        </p:nvSpPr>
        <p:spPr bwMode="auto">
          <a:xfrm>
            <a:off x="1114425" y="1268413"/>
            <a:ext cx="5545138" cy="579437"/>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修改的子集构造法举例</a:t>
            </a:r>
          </a:p>
        </p:txBody>
      </p:sp>
      <p:sp>
        <p:nvSpPr>
          <p:cNvPr id="36" name="文本框 35">
            <a:extLst>
              <a:ext uri="{FF2B5EF4-FFF2-40B4-BE49-F238E27FC236}">
                <a16:creationId xmlns:a16="http://schemas.microsoft.com/office/drawing/2014/main" id="{CA56CF59-71C5-9044-ACE8-33F9A57EB7D5}"/>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84</a:t>
            </a:r>
            <a:endParaRPr kumimoji="1" lang="zh-CN" altLang="en-US" sz="2000" b="0" i="0" dirty="0">
              <a:solidFill>
                <a:srgbClr val="000066"/>
              </a:solidFill>
            </a:endParaRPr>
          </a:p>
        </p:txBody>
      </p:sp>
      <p:sp>
        <p:nvSpPr>
          <p:cNvPr id="3" name="矩形 2">
            <a:extLst>
              <a:ext uri="{FF2B5EF4-FFF2-40B4-BE49-F238E27FC236}">
                <a16:creationId xmlns:a16="http://schemas.microsoft.com/office/drawing/2014/main" id="{BCA34B62-1CE9-3043-8B70-7BB6A0F76585}"/>
              </a:ext>
            </a:extLst>
          </p:cNvPr>
          <p:cNvSpPr/>
          <p:nvPr/>
        </p:nvSpPr>
        <p:spPr bwMode="auto">
          <a:xfrm>
            <a:off x="1950342" y="4252742"/>
            <a:ext cx="5991027" cy="4689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9" name="矩形 38">
            <a:extLst>
              <a:ext uri="{FF2B5EF4-FFF2-40B4-BE49-F238E27FC236}">
                <a16:creationId xmlns:a16="http://schemas.microsoft.com/office/drawing/2014/main" id="{87DE9905-DEA2-A54A-9CBC-74B18C6817EB}"/>
              </a:ext>
            </a:extLst>
          </p:cNvPr>
          <p:cNvSpPr/>
          <p:nvPr/>
        </p:nvSpPr>
        <p:spPr bwMode="auto">
          <a:xfrm>
            <a:off x="1964109" y="4693836"/>
            <a:ext cx="5991027" cy="31471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0" name="矩形 39">
            <a:extLst>
              <a:ext uri="{FF2B5EF4-FFF2-40B4-BE49-F238E27FC236}">
                <a16:creationId xmlns:a16="http://schemas.microsoft.com/office/drawing/2014/main" id="{BB9E39B8-E86A-534E-B060-71AE1EE5695C}"/>
              </a:ext>
            </a:extLst>
          </p:cNvPr>
          <p:cNvSpPr/>
          <p:nvPr/>
        </p:nvSpPr>
        <p:spPr bwMode="auto">
          <a:xfrm>
            <a:off x="1950342" y="5008551"/>
            <a:ext cx="5991027" cy="44109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1" name="矩形 40">
            <a:extLst>
              <a:ext uri="{FF2B5EF4-FFF2-40B4-BE49-F238E27FC236}">
                <a16:creationId xmlns:a16="http://schemas.microsoft.com/office/drawing/2014/main" id="{F3964461-DFCC-4048-BF34-D7C816BBBCC8}"/>
              </a:ext>
            </a:extLst>
          </p:cNvPr>
          <p:cNvSpPr/>
          <p:nvPr/>
        </p:nvSpPr>
        <p:spPr bwMode="auto">
          <a:xfrm>
            <a:off x="1950342" y="5341705"/>
            <a:ext cx="5991027" cy="32117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dirty="0">
              <a:ln>
                <a:noFill/>
              </a:ln>
              <a:solidFill>
                <a:srgbClr val="800080"/>
              </a:solidFill>
              <a:effectLst/>
              <a:latin typeface="Times New Roman" pitchFamily="18" charset="0"/>
              <a:ea typeface="宋体" pitchFamily="2" charset="-122"/>
            </a:endParaRPr>
          </a:p>
        </p:txBody>
      </p:sp>
      <p:sp>
        <p:nvSpPr>
          <p:cNvPr id="42" name="矩形 41">
            <a:extLst>
              <a:ext uri="{FF2B5EF4-FFF2-40B4-BE49-F238E27FC236}">
                <a16:creationId xmlns:a16="http://schemas.microsoft.com/office/drawing/2014/main" id="{B95BC467-DCF8-844C-94AA-4BA7F8B5B6E4}"/>
              </a:ext>
            </a:extLst>
          </p:cNvPr>
          <p:cNvSpPr/>
          <p:nvPr/>
        </p:nvSpPr>
        <p:spPr bwMode="auto">
          <a:xfrm>
            <a:off x="1950342" y="5658684"/>
            <a:ext cx="5991027" cy="31697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3" name="矩形 42">
            <a:extLst>
              <a:ext uri="{FF2B5EF4-FFF2-40B4-BE49-F238E27FC236}">
                <a16:creationId xmlns:a16="http://schemas.microsoft.com/office/drawing/2014/main" id="{7CB674BD-2376-564F-87BF-C6AA00F9B84E}"/>
              </a:ext>
            </a:extLst>
          </p:cNvPr>
          <p:cNvSpPr/>
          <p:nvPr/>
        </p:nvSpPr>
        <p:spPr bwMode="auto">
          <a:xfrm>
            <a:off x="1950342" y="5942375"/>
            <a:ext cx="5991027" cy="36644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4" name="矩形 43">
            <a:extLst>
              <a:ext uri="{FF2B5EF4-FFF2-40B4-BE49-F238E27FC236}">
                <a16:creationId xmlns:a16="http://schemas.microsoft.com/office/drawing/2014/main" id="{D2A8CAC9-EDC4-0249-8972-3F60124BA6B1}"/>
              </a:ext>
            </a:extLst>
          </p:cNvPr>
          <p:cNvSpPr/>
          <p:nvPr/>
        </p:nvSpPr>
        <p:spPr bwMode="auto">
          <a:xfrm>
            <a:off x="1950342" y="6308817"/>
            <a:ext cx="5991027" cy="41544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40"/>
                                        </p:tgtEl>
                                      </p:cBhvr>
                                    </p:animEffect>
                                    <p:set>
                                      <p:cBhvr>
                                        <p:cTn id="17" dur="1" fill="hold">
                                          <p:stCondLst>
                                            <p:cond delay="499"/>
                                          </p:stCondLst>
                                        </p:cTn>
                                        <p:tgtEl>
                                          <p:spTgt spid="4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41"/>
                                        </p:tgtEl>
                                      </p:cBhvr>
                                    </p:animEffect>
                                    <p:set>
                                      <p:cBhvr>
                                        <p:cTn id="22" dur="1" fill="hold">
                                          <p:stCondLst>
                                            <p:cond delay="499"/>
                                          </p:stCondLst>
                                        </p:cTn>
                                        <p:tgtEl>
                                          <p:spTgt spid="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43"/>
                                        </p:tgtEl>
                                      </p:cBhvr>
                                    </p:animEffect>
                                    <p:set>
                                      <p:cBhvr>
                                        <p:cTn id="32" dur="1" fill="hold">
                                          <p:stCondLst>
                                            <p:cond delay="499"/>
                                          </p:stCondLst>
                                        </p:cTn>
                                        <p:tgtEl>
                                          <p:spTgt spid="4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44"/>
                                        </p:tgtEl>
                                      </p:cBhvr>
                                    </p:animEffect>
                                    <p:set>
                                      <p:cBhvr>
                                        <p:cTn id="37"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9" grpId="0" animBg="1"/>
      <p:bldP spid="40" grpId="0" animBg="1"/>
      <p:bldP spid="41" grpId="0" animBg="1"/>
      <p:bldP spid="42" grpId="0" animBg="1"/>
      <p:bldP spid="43" grpId="0" animBg="1"/>
      <p:bldP spid="4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54" name="Object 6"/>
          <p:cNvGraphicFramePr>
            <a:graphicFrameLocks noChangeAspect="1"/>
          </p:cNvGraphicFramePr>
          <p:nvPr/>
        </p:nvGraphicFramePr>
        <p:xfrm>
          <a:off x="1635125" y="2203450"/>
          <a:ext cx="5873750" cy="1987550"/>
        </p:xfrm>
        <a:graphic>
          <a:graphicData uri="http://schemas.openxmlformats.org/presentationml/2006/ole">
            <mc:AlternateContent xmlns:mc="http://schemas.openxmlformats.org/markup-compatibility/2006">
              <mc:Choice xmlns:v="urn:schemas-microsoft-com:vml" Requires="v">
                <p:oleObj spid="_x0000_s214365" name="VISIO" r:id="rId3" imgW="5873040" imgH="1986840" progId="Visio.Drawing.11">
                  <p:embed/>
                </p:oleObj>
              </mc:Choice>
              <mc:Fallback>
                <p:oleObj name="VISIO" r:id="rId3" imgW="5873040" imgH="1986840" progId="Visio.Drawing.11">
                  <p:embed/>
                  <p:pic>
                    <p:nvPicPr>
                      <p:cNvPr id="13005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25" y="2203450"/>
                        <a:ext cx="5873750"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55" name="Text Box 7"/>
          <p:cNvSpPr txBox="1">
            <a:spLocks noChangeArrowheads="1"/>
          </p:cNvSpPr>
          <p:nvPr/>
        </p:nvSpPr>
        <p:spPr bwMode="auto">
          <a:xfrm>
            <a:off x="3657600" y="28130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1</a:t>
            </a:r>
          </a:p>
        </p:txBody>
      </p:sp>
      <p:sp>
        <p:nvSpPr>
          <p:cNvPr id="130056" name="Text Box 8"/>
          <p:cNvSpPr txBox="1">
            <a:spLocks noChangeArrowheads="1"/>
          </p:cNvSpPr>
          <p:nvPr/>
        </p:nvSpPr>
        <p:spPr bwMode="auto">
          <a:xfrm>
            <a:off x="2514600" y="28130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0</a:t>
            </a:r>
          </a:p>
        </p:txBody>
      </p:sp>
      <p:sp>
        <p:nvSpPr>
          <p:cNvPr id="130057" name="Text Box 9"/>
          <p:cNvSpPr txBox="1">
            <a:spLocks noChangeArrowheads="1"/>
          </p:cNvSpPr>
          <p:nvPr/>
        </p:nvSpPr>
        <p:spPr bwMode="auto">
          <a:xfrm>
            <a:off x="4800600" y="2827338"/>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2</a:t>
            </a:r>
          </a:p>
        </p:txBody>
      </p:sp>
      <p:sp>
        <p:nvSpPr>
          <p:cNvPr id="130058" name="Text Box 10"/>
          <p:cNvSpPr txBox="1">
            <a:spLocks noChangeArrowheads="1"/>
          </p:cNvSpPr>
          <p:nvPr/>
        </p:nvSpPr>
        <p:spPr bwMode="auto">
          <a:xfrm>
            <a:off x="5943600" y="28130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3</a:t>
            </a:r>
          </a:p>
        </p:txBody>
      </p:sp>
      <p:sp>
        <p:nvSpPr>
          <p:cNvPr id="130059" name="Text Box 11"/>
          <p:cNvSpPr txBox="1">
            <a:spLocks noChangeArrowheads="1"/>
          </p:cNvSpPr>
          <p:nvPr/>
        </p:nvSpPr>
        <p:spPr bwMode="auto">
          <a:xfrm>
            <a:off x="7086600" y="28130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5</a:t>
            </a:r>
          </a:p>
        </p:txBody>
      </p:sp>
      <p:sp>
        <p:nvSpPr>
          <p:cNvPr id="130060" name="Text Box 12"/>
          <p:cNvSpPr txBox="1">
            <a:spLocks noChangeArrowheads="1"/>
          </p:cNvSpPr>
          <p:nvPr/>
        </p:nvSpPr>
        <p:spPr bwMode="auto">
          <a:xfrm>
            <a:off x="6553200" y="2674938"/>
            <a:ext cx="381000" cy="366712"/>
          </a:xfrm>
          <a:prstGeom prst="rect">
            <a:avLst/>
          </a:prstGeom>
          <a:noFill/>
          <a:ln w="9525">
            <a:noFill/>
            <a:miter lim="800000"/>
            <a:headEnd/>
            <a:tailEnd/>
          </a:ln>
          <a:effectLst/>
        </p:spPr>
        <p:txBody>
          <a:bodyPr>
            <a:spAutoFit/>
          </a:bodyPr>
          <a:lstStyle/>
          <a:p>
            <a:pPr algn="l"/>
            <a:r>
              <a:rPr lang="en-US" altLang="zh-CN" sz="1800">
                <a:sym typeface="Symbol" pitchFamily="18" charset="2"/>
              </a:rPr>
              <a:t></a:t>
            </a:r>
            <a:endParaRPr lang="en-US" altLang="zh-CN" sz="1800" baseline="-25000"/>
          </a:p>
        </p:txBody>
      </p:sp>
      <p:sp>
        <p:nvSpPr>
          <p:cNvPr id="130061" name="Text Box 13"/>
          <p:cNvSpPr txBox="1">
            <a:spLocks noChangeArrowheads="1"/>
          </p:cNvSpPr>
          <p:nvPr/>
        </p:nvSpPr>
        <p:spPr bwMode="auto">
          <a:xfrm>
            <a:off x="2895600" y="2674938"/>
            <a:ext cx="838200" cy="366712"/>
          </a:xfrm>
          <a:prstGeom prst="rect">
            <a:avLst/>
          </a:prstGeom>
          <a:noFill/>
          <a:ln w="9525">
            <a:noFill/>
            <a:miter lim="800000"/>
            <a:headEnd/>
            <a:tailEnd/>
          </a:ln>
          <a:effectLst/>
        </p:spPr>
        <p:txBody>
          <a:bodyPr>
            <a:spAutoFit/>
          </a:bodyPr>
          <a:lstStyle/>
          <a:p>
            <a:pPr algn="l"/>
            <a:r>
              <a:rPr lang="en-US" altLang="zh-CN" sz="1800">
                <a:sym typeface="Symbol" pitchFamily="18" charset="2"/>
              </a:rPr>
              <a:t> </a:t>
            </a:r>
            <a:r>
              <a:rPr lang="en-US" altLang="zh-CN" sz="1800">
                <a:ea typeface="华文行楷" pitchFamily="2" charset="-122"/>
                <a:sym typeface="Symbol" pitchFamily="18" charset="2"/>
              </a:rPr>
              <a:t>,</a:t>
            </a:r>
            <a:r>
              <a:rPr lang="en-US" altLang="zh-CN" sz="1800">
                <a:sym typeface="Symbol" pitchFamily="18" charset="2"/>
              </a:rPr>
              <a:t>+,</a:t>
            </a:r>
            <a:r>
              <a:rPr lang="en-US" altLang="zh-CN" sz="1800">
                <a:cs typeface="Times New Roman" pitchFamily="18" charset="0"/>
                <a:sym typeface="Symbol" pitchFamily="18" charset="2"/>
              </a:rPr>
              <a:t>–</a:t>
            </a:r>
            <a:endParaRPr lang="en-US" altLang="zh-CN" sz="1800" baseline="-25000"/>
          </a:p>
        </p:txBody>
      </p:sp>
      <p:sp>
        <p:nvSpPr>
          <p:cNvPr id="130062" name="Text Box 14"/>
          <p:cNvSpPr txBox="1">
            <a:spLocks noChangeArrowheads="1"/>
          </p:cNvSpPr>
          <p:nvPr/>
        </p:nvSpPr>
        <p:spPr bwMode="auto">
          <a:xfrm>
            <a:off x="4800600" y="3727450"/>
            <a:ext cx="381000" cy="336550"/>
          </a:xfrm>
          <a:prstGeom prst="rect">
            <a:avLst/>
          </a:prstGeom>
          <a:noFill/>
          <a:ln w="9525">
            <a:noFill/>
            <a:miter lim="800000"/>
            <a:headEnd/>
            <a:tailEnd/>
          </a:ln>
          <a:effectLst/>
        </p:spPr>
        <p:txBody>
          <a:bodyPr>
            <a:spAutoFit/>
          </a:bodyPr>
          <a:lstStyle/>
          <a:p>
            <a:pPr algn="l"/>
            <a:r>
              <a:rPr lang="en-US" altLang="zh-CN" sz="1600"/>
              <a:t>q</a:t>
            </a:r>
            <a:r>
              <a:rPr lang="en-US" altLang="zh-CN" sz="1600" baseline="-25000"/>
              <a:t>4</a:t>
            </a:r>
          </a:p>
        </p:txBody>
      </p:sp>
      <p:grpSp>
        <p:nvGrpSpPr>
          <p:cNvPr id="130063" name="Group 15"/>
          <p:cNvGrpSpPr>
            <a:grpSpLocks/>
          </p:cNvGrpSpPr>
          <p:nvPr/>
        </p:nvGrpSpPr>
        <p:grpSpPr bwMode="auto">
          <a:xfrm>
            <a:off x="1600200" y="4991100"/>
            <a:ext cx="731838" cy="1409700"/>
            <a:chOff x="1008" y="3144"/>
            <a:chExt cx="461" cy="888"/>
          </a:xfrm>
        </p:grpSpPr>
        <p:graphicFrame>
          <p:nvGraphicFramePr>
            <p:cNvPr id="130064" name="Object 16"/>
            <p:cNvGraphicFramePr>
              <a:graphicFrameLocks noChangeAspect="1"/>
            </p:cNvGraphicFramePr>
            <p:nvPr/>
          </p:nvGraphicFramePr>
          <p:xfrm>
            <a:off x="1008" y="3144"/>
            <a:ext cx="461" cy="888"/>
          </p:xfrm>
          <a:graphic>
            <a:graphicData uri="http://schemas.openxmlformats.org/presentationml/2006/ole">
              <mc:AlternateContent xmlns:mc="http://schemas.openxmlformats.org/markup-compatibility/2006">
                <mc:Choice xmlns:v="urn:schemas-microsoft-com:vml" Requires="v">
                  <p:oleObj spid="_x0000_s214366" name="VISIO" r:id="rId5" imgW="732600" imgH="1409400" progId="Visio.Drawing.11">
                    <p:embed/>
                  </p:oleObj>
                </mc:Choice>
                <mc:Fallback>
                  <p:oleObj name="VISIO" r:id="rId5" imgW="732600" imgH="1409400" progId="Visio.Drawing.11">
                    <p:embed/>
                    <p:pic>
                      <p:nvPicPr>
                        <p:cNvPr id="130064"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3144"/>
                          <a:ext cx="461" cy="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65" name="Rectangle 17"/>
            <p:cNvSpPr>
              <a:spLocks noChangeArrowheads="1"/>
            </p:cNvSpPr>
            <p:nvPr/>
          </p:nvSpPr>
          <p:spPr bwMode="auto">
            <a:xfrm>
              <a:off x="1008" y="3168"/>
              <a:ext cx="444" cy="212"/>
            </a:xfrm>
            <a:prstGeom prst="rect">
              <a:avLst/>
            </a:prstGeom>
            <a:noFill/>
            <a:ln w="9525">
              <a:noFill/>
              <a:miter lim="800000"/>
              <a:headEnd/>
              <a:tailEnd/>
            </a:ln>
            <a:effectLst/>
          </p:spPr>
          <p:txBody>
            <a:bodyPr wrap="none">
              <a:spAutoFit/>
            </a:bodyPr>
            <a:lstStyle/>
            <a:p>
              <a:pPr algn="l"/>
              <a:r>
                <a:rPr lang="en-US" altLang="zh-CN" sz="1600"/>
                <a:t>{q</a:t>
              </a:r>
              <a:r>
                <a:rPr lang="en-US" altLang="zh-CN" sz="1600" baseline="-25000"/>
                <a:t>0 </a:t>
              </a:r>
              <a:r>
                <a:rPr lang="en-US" altLang="zh-CN" sz="1600"/>
                <a:t>q</a:t>
              </a:r>
              <a:r>
                <a:rPr lang="en-US" altLang="zh-CN" sz="1600" baseline="-25000"/>
                <a:t>1</a:t>
              </a:r>
              <a:r>
                <a:rPr lang="en-US" altLang="zh-CN" sz="1600"/>
                <a:t>}</a:t>
              </a:r>
            </a:p>
          </p:txBody>
        </p:sp>
      </p:grpSp>
      <p:grpSp>
        <p:nvGrpSpPr>
          <p:cNvPr id="130066" name="Group 18"/>
          <p:cNvGrpSpPr>
            <a:grpSpLocks/>
          </p:cNvGrpSpPr>
          <p:nvPr/>
        </p:nvGrpSpPr>
        <p:grpSpPr bwMode="auto">
          <a:xfrm>
            <a:off x="2209800" y="4983163"/>
            <a:ext cx="1520825" cy="503237"/>
            <a:chOff x="1392" y="3139"/>
            <a:chExt cx="958" cy="317"/>
          </a:xfrm>
        </p:grpSpPr>
        <p:graphicFrame>
          <p:nvGraphicFramePr>
            <p:cNvPr id="130067" name="Object 19"/>
            <p:cNvGraphicFramePr>
              <a:graphicFrameLocks noChangeAspect="1"/>
            </p:cNvGraphicFramePr>
            <p:nvPr/>
          </p:nvGraphicFramePr>
          <p:xfrm>
            <a:off x="1392" y="3139"/>
            <a:ext cx="958" cy="317"/>
          </p:xfrm>
          <a:graphic>
            <a:graphicData uri="http://schemas.openxmlformats.org/presentationml/2006/ole">
              <mc:AlternateContent xmlns:mc="http://schemas.openxmlformats.org/markup-compatibility/2006">
                <mc:Choice xmlns:v="urn:schemas-microsoft-com:vml" Requires="v">
                  <p:oleObj spid="_x0000_s214367" name="VISIO" r:id="rId7" imgW="1520280" imgH="504000" progId="Visio.Drawing.11">
                    <p:embed/>
                  </p:oleObj>
                </mc:Choice>
                <mc:Fallback>
                  <p:oleObj name="VISIO" r:id="rId7" imgW="1520280" imgH="504000" progId="Visio.Drawing.11">
                    <p:embed/>
                    <p:pic>
                      <p:nvPicPr>
                        <p:cNvPr id="130067"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2" y="3139"/>
                          <a:ext cx="95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68" name="Rectangle 20"/>
            <p:cNvSpPr>
              <a:spLocks noChangeArrowheads="1"/>
            </p:cNvSpPr>
            <p:nvPr/>
          </p:nvSpPr>
          <p:spPr bwMode="auto">
            <a:xfrm>
              <a:off x="1968" y="3168"/>
              <a:ext cx="314" cy="212"/>
            </a:xfrm>
            <a:prstGeom prst="rect">
              <a:avLst/>
            </a:prstGeom>
            <a:noFill/>
            <a:ln w="9525">
              <a:noFill/>
              <a:miter lim="800000"/>
              <a:headEnd/>
              <a:tailEnd/>
            </a:ln>
            <a:effectLst/>
          </p:spPr>
          <p:txBody>
            <a:bodyPr wrap="none">
              <a:spAutoFit/>
            </a:bodyPr>
            <a:lstStyle/>
            <a:p>
              <a:pPr algn="l"/>
              <a:r>
                <a:rPr lang="en-US" altLang="zh-CN" sz="1600"/>
                <a:t>{q</a:t>
              </a:r>
              <a:r>
                <a:rPr lang="en-US" altLang="zh-CN" sz="1600" baseline="-25000"/>
                <a:t>1</a:t>
              </a:r>
              <a:r>
                <a:rPr lang="en-US" altLang="zh-CN" sz="1600"/>
                <a:t>}</a:t>
              </a:r>
            </a:p>
          </p:txBody>
        </p:sp>
      </p:grpSp>
      <p:grpSp>
        <p:nvGrpSpPr>
          <p:cNvPr id="130069" name="Group 21"/>
          <p:cNvGrpSpPr>
            <a:grpSpLocks/>
          </p:cNvGrpSpPr>
          <p:nvPr/>
        </p:nvGrpSpPr>
        <p:grpSpPr bwMode="auto">
          <a:xfrm>
            <a:off x="2133600" y="4533900"/>
            <a:ext cx="2971800" cy="952500"/>
            <a:chOff x="1344" y="2856"/>
            <a:chExt cx="1872" cy="600"/>
          </a:xfrm>
        </p:grpSpPr>
        <p:graphicFrame>
          <p:nvGraphicFramePr>
            <p:cNvPr id="130070" name="Object 22"/>
            <p:cNvGraphicFramePr>
              <a:graphicFrameLocks noChangeAspect="1"/>
            </p:cNvGraphicFramePr>
            <p:nvPr/>
          </p:nvGraphicFramePr>
          <p:xfrm>
            <a:off x="1344" y="2856"/>
            <a:ext cx="1857" cy="600"/>
          </p:xfrm>
          <a:graphic>
            <a:graphicData uri="http://schemas.openxmlformats.org/presentationml/2006/ole">
              <mc:AlternateContent xmlns:mc="http://schemas.openxmlformats.org/markup-compatibility/2006">
                <mc:Choice xmlns:v="urn:schemas-microsoft-com:vml" Requires="v">
                  <p:oleObj spid="_x0000_s214368" name="VISIO" r:id="rId9" imgW="2947320" imgH="952200" progId="Visio.Drawing.11">
                    <p:embed/>
                  </p:oleObj>
                </mc:Choice>
                <mc:Fallback>
                  <p:oleObj name="VISIO" r:id="rId9" imgW="2947320" imgH="952200" progId="Visio.Drawing.11">
                    <p:embed/>
                    <p:pic>
                      <p:nvPicPr>
                        <p:cNvPr id="13007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 y="2856"/>
                          <a:ext cx="1857"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71" name="Rectangle 23"/>
            <p:cNvSpPr>
              <a:spLocks noChangeArrowheads="1"/>
            </p:cNvSpPr>
            <p:nvPr/>
          </p:nvSpPr>
          <p:spPr bwMode="auto">
            <a:xfrm>
              <a:off x="2772" y="3168"/>
              <a:ext cx="444" cy="212"/>
            </a:xfrm>
            <a:prstGeom prst="rect">
              <a:avLst/>
            </a:prstGeom>
            <a:noFill/>
            <a:ln w="9525">
              <a:noFill/>
              <a:miter lim="800000"/>
              <a:headEnd/>
              <a:tailEnd/>
            </a:ln>
            <a:effectLst/>
          </p:spPr>
          <p:txBody>
            <a:bodyPr wrap="none">
              <a:spAutoFit/>
            </a:bodyPr>
            <a:lstStyle/>
            <a:p>
              <a:pPr algn="l"/>
              <a:r>
                <a:rPr lang="en-US" altLang="zh-CN" sz="1600"/>
                <a:t>{q</a:t>
              </a:r>
              <a:r>
                <a:rPr lang="en-US" altLang="zh-CN" sz="1600" baseline="-25000"/>
                <a:t>1 </a:t>
              </a:r>
              <a:r>
                <a:rPr lang="en-US" altLang="zh-CN" sz="1600"/>
                <a:t>q</a:t>
              </a:r>
              <a:r>
                <a:rPr lang="en-US" altLang="zh-CN" sz="1600" baseline="-25000"/>
                <a:t>4</a:t>
              </a:r>
              <a:r>
                <a:rPr lang="en-US" altLang="zh-CN" sz="1600"/>
                <a:t>}</a:t>
              </a:r>
            </a:p>
          </p:txBody>
        </p:sp>
      </p:grpSp>
      <p:grpSp>
        <p:nvGrpSpPr>
          <p:cNvPr id="130072" name="Group 24"/>
          <p:cNvGrpSpPr>
            <a:grpSpLocks/>
          </p:cNvGrpSpPr>
          <p:nvPr/>
        </p:nvGrpSpPr>
        <p:grpSpPr bwMode="auto">
          <a:xfrm>
            <a:off x="2133600" y="5257800"/>
            <a:ext cx="2992438" cy="1128713"/>
            <a:chOff x="1344" y="3312"/>
            <a:chExt cx="1885" cy="711"/>
          </a:xfrm>
        </p:grpSpPr>
        <p:graphicFrame>
          <p:nvGraphicFramePr>
            <p:cNvPr id="130073" name="Object 25"/>
            <p:cNvGraphicFramePr>
              <a:graphicFrameLocks noChangeAspect="1"/>
            </p:cNvGraphicFramePr>
            <p:nvPr/>
          </p:nvGraphicFramePr>
          <p:xfrm>
            <a:off x="1344" y="3312"/>
            <a:ext cx="1885" cy="711"/>
          </p:xfrm>
          <a:graphic>
            <a:graphicData uri="http://schemas.openxmlformats.org/presentationml/2006/ole">
              <mc:AlternateContent xmlns:mc="http://schemas.openxmlformats.org/markup-compatibility/2006">
                <mc:Choice xmlns:v="urn:schemas-microsoft-com:vml" Requires="v">
                  <p:oleObj spid="_x0000_s214369" name="VISIO" r:id="rId11" imgW="2993040" imgH="1129320" progId="Visio.Drawing.11">
                    <p:embed/>
                  </p:oleObj>
                </mc:Choice>
                <mc:Fallback>
                  <p:oleObj name="VISIO" r:id="rId11" imgW="2993040" imgH="1129320" progId="Visio.Drawing.11">
                    <p:embed/>
                    <p:pic>
                      <p:nvPicPr>
                        <p:cNvPr id="130073"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44" y="3312"/>
                          <a:ext cx="1885" cy="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74" name="Rectangle 26"/>
            <p:cNvSpPr>
              <a:spLocks noChangeArrowheads="1"/>
            </p:cNvSpPr>
            <p:nvPr/>
          </p:nvSpPr>
          <p:spPr bwMode="auto">
            <a:xfrm>
              <a:off x="2854" y="3744"/>
              <a:ext cx="314" cy="212"/>
            </a:xfrm>
            <a:prstGeom prst="rect">
              <a:avLst/>
            </a:prstGeom>
            <a:noFill/>
            <a:ln w="9525">
              <a:noFill/>
              <a:miter lim="800000"/>
              <a:headEnd/>
              <a:tailEnd/>
            </a:ln>
            <a:effectLst/>
          </p:spPr>
          <p:txBody>
            <a:bodyPr wrap="none">
              <a:spAutoFit/>
            </a:bodyPr>
            <a:lstStyle/>
            <a:p>
              <a:pPr algn="l"/>
              <a:r>
                <a:rPr lang="en-US" altLang="zh-CN" sz="1600"/>
                <a:t>{q</a:t>
              </a:r>
              <a:r>
                <a:rPr lang="en-US" altLang="zh-CN" sz="1600" baseline="-25000"/>
                <a:t>2</a:t>
              </a:r>
              <a:r>
                <a:rPr lang="en-US" altLang="zh-CN" sz="1600"/>
                <a:t>}</a:t>
              </a:r>
            </a:p>
          </p:txBody>
        </p:sp>
      </p:grpSp>
      <p:graphicFrame>
        <p:nvGraphicFramePr>
          <p:cNvPr id="130075" name="Object 27"/>
          <p:cNvGraphicFramePr>
            <a:graphicFrameLocks noChangeAspect="1"/>
          </p:cNvGraphicFramePr>
          <p:nvPr/>
        </p:nvGraphicFramePr>
        <p:xfrm>
          <a:off x="3581400" y="5118100"/>
          <a:ext cx="933450" cy="368300"/>
        </p:xfrm>
        <a:graphic>
          <a:graphicData uri="http://schemas.openxmlformats.org/presentationml/2006/ole">
            <mc:AlternateContent xmlns:mc="http://schemas.openxmlformats.org/markup-compatibility/2006">
              <mc:Choice xmlns:v="urn:schemas-microsoft-com:vml" Requires="v">
                <p:oleObj spid="_x0000_s214370" name="VISIO" r:id="rId13" imgW="933840" imgH="367920" progId="Visio.Drawing.11">
                  <p:embed/>
                </p:oleObj>
              </mc:Choice>
              <mc:Fallback>
                <p:oleObj name="VISIO" r:id="rId13" imgW="933840" imgH="367920" progId="Visio.Drawing.11">
                  <p:embed/>
                  <p:pic>
                    <p:nvPicPr>
                      <p:cNvPr id="130075"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1400" y="5118100"/>
                        <a:ext cx="9334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76" name="Object 28"/>
          <p:cNvGraphicFramePr>
            <a:graphicFrameLocks noChangeAspect="1"/>
          </p:cNvGraphicFramePr>
          <p:nvPr/>
        </p:nvGraphicFramePr>
        <p:xfrm>
          <a:off x="3451225" y="5308600"/>
          <a:ext cx="1120775" cy="863600"/>
        </p:xfrm>
        <a:graphic>
          <a:graphicData uri="http://schemas.openxmlformats.org/presentationml/2006/ole">
            <mc:AlternateContent xmlns:mc="http://schemas.openxmlformats.org/markup-compatibility/2006">
              <mc:Choice xmlns:v="urn:schemas-microsoft-com:vml" Requires="v">
                <p:oleObj spid="_x0000_s214371" name="VISIO" r:id="rId15" imgW="1120680" imgH="863640" progId="Visio.Drawing.11">
                  <p:embed/>
                </p:oleObj>
              </mc:Choice>
              <mc:Fallback>
                <p:oleObj name="VISIO" r:id="rId15" imgW="1120680" imgH="863640" progId="Visio.Drawing.11">
                  <p:embed/>
                  <p:pic>
                    <p:nvPicPr>
                      <p:cNvPr id="130076"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51225" y="5308600"/>
                        <a:ext cx="112077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77" name="Object 29"/>
          <p:cNvGraphicFramePr>
            <a:graphicFrameLocks noChangeAspect="1"/>
          </p:cNvGraphicFramePr>
          <p:nvPr/>
        </p:nvGraphicFramePr>
        <p:xfrm>
          <a:off x="4343400" y="4495800"/>
          <a:ext cx="1482725" cy="660400"/>
        </p:xfrm>
        <a:graphic>
          <a:graphicData uri="http://schemas.openxmlformats.org/presentationml/2006/ole">
            <mc:AlternateContent xmlns:mc="http://schemas.openxmlformats.org/markup-compatibility/2006">
              <mc:Choice xmlns:v="urn:schemas-microsoft-com:vml" Requires="v">
                <p:oleObj spid="_x0000_s214372" name="VISIO" r:id="rId17" imgW="1482480" imgH="660240" progId="Visio.Drawing.11">
                  <p:embed/>
                </p:oleObj>
              </mc:Choice>
              <mc:Fallback>
                <p:oleObj name="VISIO" r:id="rId17" imgW="1482480" imgH="660240" progId="Visio.Drawing.11">
                  <p:embed/>
                  <p:pic>
                    <p:nvPicPr>
                      <p:cNvPr id="130077"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43400" y="4495800"/>
                        <a:ext cx="1482725"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0078" name="Group 30"/>
          <p:cNvGrpSpPr>
            <a:grpSpLocks/>
          </p:cNvGrpSpPr>
          <p:nvPr/>
        </p:nvGrpSpPr>
        <p:grpSpPr bwMode="auto">
          <a:xfrm>
            <a:off x="4953000" y="4983163"/>
            <a:ext cx="1524000" cy="503237"/>
            <a:chOff x="3120" y="3139"/>
            <a:chExt cx="960" cy="317"/>
          </a:xfrm>
        </p:grpSpPr>
        <p:graphicFrame>
          <p:nvGraphicFramePr>
            <p:cNvPr id="130079" name="Object 31"/>
            <p:cNvGraphicFramePr>
              <a:graphicFrameLocks noChangeAspect="1"/>
            </p:cNvGraphicFramePr>
            <p:nvPr/>
          </p:nvGraphicFramePr>
          <p:xfrm>
            <a:off x="3120" y="3139"/>
            <a:ext cx="958" cy="317"/>
          </p:xfrm>
          <a:graphic>
            <a:graphicData uri="http://schemas.openxmlformats.org/presentationml/2006/ole">
              <mc:AlternateContent xmlns:mc="http://schemas.openxmlformats.org/markup-compatibility/2006">
                <mc:Choice xmlns:v="urn:schemas-microsoft-com:vml" Requires="v">
                  <p:oleObj spid="_x0000_s214373" name="VISIO" r:id="rId19" imgW="1520280" imgH="504000" progId="Visio.Drawing.11">
                    <p:embed/>
                  </p:oleObj>
                </mc:Choice>
                <mc:Fallback>
                  <p:oleObj name="VISIO" r:id="rId19" imgW="1520280" imgH="504000" progId="Visio.Drawing.11">
                    <p:embed/>
                    <p:pic>
                      <p:nvPicPr>
                        <p:cNvPr id="130079"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20" y="3139"/>
                          <a:ext cx="95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80" name="Rectangle 32"/>
            <p:cNvSpPr>
              <a:spLocks noChangeArrowheads="1"/>
            </p:cNvSpPr>
            <p:nvPr/>
          </p:nvSpPr>
          <p:spPr bwMode="auto">
            <a:xfrm>
              <a:off x="3648" y="3187"/>
              <a:ext cx="432" cy="173"/>
            </a:xfrm>
            <a:prstGeom prst="rect">
              <a:avLst/>
            </a:prstGeom>
            <a:noFill/>
            <a:ln w="9525">
              <a:noFill/>
              <a:miter lim="800000"/>
              <a:headEnd/>
              <a:tailEnd/>
            </a:ln>
            <a:effectLst/>
          </p:spPr>
          <p:txBody>
            <a:bodyPr>
              <a:spAutoFit/>
            </a:bodyPr>
            <a:lstStyle/>
            <a:p>
              <a:pPr algn="l"/>
              <a:r>
                <a:rPr lang="en-US" altLang="zh-CN" sz="1200"/>
                <a:t>{q</a:t>
              </a:r>
              <a:r>
                <a:rPr lang="en-US" altLang="zh-CN" sz="1200" baseline="-25000"/>
                <a:t>2 </a:t>
              </a:r>
              <a:r>
                <a:rPr lang="en-US" altLang="zh-CN" sz="1200"/>
                <a:t>q</a:t>
              </a:r>
              <a:r>
                <a:rPr lang="en-US" altLang="zh-CN" sz="1200" baseline="-25000"/>
                <a:t>3 </a:t>
              </a:r>
              <a:r>
                <a:rPr lang="en-US" altLang="zh-CN" sz="1200"/>
                <a:t>q</a:t>
              </a:r>
              <a:r>
                <a:rPr lang="en-US" altLang="zh-CN" sz="1200" baseline="-25000"/>
                <a:t>5</a:t>
              </a:r>
              <a:r>
                <a:rPr lang="en-US" altLang="zh-CN" sz="1200"/>
                <a:t>}</a:t>
              </a:r>
            </a:p>
          </p:txBody>
        </p:sp>
      </p:grpSp>
      <p:grpSp>
        <p:nvGrpSpPr>
          <p:cNvPr id="130081" name="Group 33"/>
          <p:cNvGrpSpPr>
            <a:grpSpLocks/>
          </p:cNvGrpSpPr>
          <p:nvPr/>
        </p:nvGrpSpPr>
        <p:grpSpPr bwMode="auto">
          <a:xfrm>
            <a:off x="5032375" y="5862638"/>
            <a:ext cx="1520825" cy="538162"/>
            <a:chOff x="3170" y="3693"/>
            <a:chExt cx="958" cy="339"/>
          </a:xfrm>
        </p:grpSpPr>
        <p:graphicFrame>
          <p:nvGraphicFramePr>
            <p:cNvPr id="130082" name="Object 34"/>
            <p:cNvGraphicFramePr>
              <a:graphicFrameLocks noChangeAspect="1"/>
            </p:cNvGraphicFramePr>
            <p:nvPr/>
          </p:nvGraphicFramePr>
          <p:xfrm>
            <a:off x="3170" y="3693"/>
            <a:ext cx="958" cy="339"/>
          </p:xfrm>
          <a:graphic>
            <a:graphicData uri="http://schemas.openxmlformats.org/presentationml/2006/ole">
              <mc:AlternateContent xmlns:mc="http://schemas.openxmlformats.org/markup-compatibility/2006">
                <mc:Choice xmlns:v="urn:schemas-microsoft-com:vml" Requires="v">
                  <p:oleObj spid="_x0000_s214374" name="VISIO" r:id="rId21" imgW="1520280" imgH="537840" progId="Visio.Drawing.11">
                    <p:embed/>
                  </p:oleObj>
                </mc:Choice>
                <mc:Fallback>
                  <p:oleObj name="VISIO" r:id="rId21" imgW="1520280" imgH="537840" progId="Visio.Drawing.11">
                    <p:embed/>
                    <p:pic>
                      <p:nvPicPr>
                        <p:cNvPr id="130082" name="Object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70" y="3693"/>
                          <a:ext cx="958"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83" name="Rectangle 35"/>
            <p:cNvSpPr>
              <a:spLocks noChangeArrowheads="1"/>
            </p:cNvSpPr>
            <p:nvPr/>
          </p:nvSpPr>
          <p:spPr bwMode="auto">
            <a:xfrm>
              <a:off x="3684" y="3724"/>
              <a:ext cx="444" cy="212"/>
            </a:xfrm>
            <a:prstGeom prst="rect">
              <a:avLst/>
            </a:prstGeom>
            <a:noFill/>
            <a:ln w="9525">
              <a:noFill/>
              <a:miter lim="800000"/>
              <a:headEnd/>
              <a:tailEnd/>
            </a:ln>
            <a:effectLst/>
          </p:spPr>
          <p:txBody>
            <a:bodyPr wrap="none">
              <a:spAutoFit/>
            </a:bodyPr>
            <a:lstStyle/>
            <a:p>
              <a:pPr algn="l"/>
              <a:r>
                <a:rPr lang="en-US" altLang="zh-CN" sz="1600"/>
                <a:t>{q</a:t>
              </a:r>
              <a:r>
                <a:rPr lang="en-US" altLang="zh-CN" sz="1600" baseline="-25000"/>
                <a:t>3 </a:t>
              </a:r>
              <a:r>
                <a:rPr lang="en-US" altLang="zh-CN" sz="1600"/>
                <a:t>q</a:t>
              </a:r>
              <a:r>
                <a:rPr lang="en-US" altLang="zh-CN" sz="1600" baseline="-25000"/>
                <a:t>5</a:t>
              </a:r>
              <a:r>
                <a:rPr lang="en-US" altLang="zh-CN" sz="1600"/>
                <a:t>}</a:t>
              </a:r>
            </a:p>
          </p:txBody>
        </p:sp>
      </p:grpSp>
      <p:graphicFrame>
        <p:nvGraphicFramePr>
          <p:cNvPr id="130084" name="Object 36"/>
          <p:cNvGraphicFramePr>
            <a:graphicFrameLocks noChangeAspect="1"/>
          </p:cNvGraphicFramePr>
          <p:nvPr/>
        </p:nvGraphicFramePr>
        <p:xfrm>
          <a:off x="6046788" y="5334000"/>
          <a:ext cx="1039812" cy="708025"/>
        </p:xfrm>
        <a:graphic>
          <a:graphicData uri="http://schemas.openxmlformats.org/presentationml/2006/ole">
            <mc:AlternateContent xmlns:mc="http://schemas.openxmlformats.org/markup-compatibility/2006">
              <mc:Choice xmlns:v="urn:schemas-microsoft-com:vml" Requires="v">
                <p:oleObj spid="_x0000_s214375" name="VISIO" r:id="rId23" imgW="1039680" imgH="707400" progId="Visio.Drawing.11">
                  <p:embed/>
                </p:oleObj>
              </mc:Choice>
              <mc:Fallback>
                <p:oleObj name="VISIO" r:id="rId23" imgW="1039680" imgH="707400" progId="Visio.Drawing.11">
                  <p:embed/>
                  <p:pic>
                    <p:nvPicPr>
                      <p:cNvPr id="130084" name="Object 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46788" y="5334000"/>
                        <a:ext cx="10398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85" name="Object 37"/>
          <p:cNvGraphicFramePr>
            <a:graphicFrameLocks noChangeAspect="1"/>
          </p:cNvGraphicFramePr>
          <p:nvPr/>
        </p:nvGraphicFramePr>
        <p:xfrm>
          <a:off x="6172200" y="5775325"/>
          <a:ext cx="914400" cy="854075"/>
        </p:xfrm>
        <a:graphic>
          <a:graphicData uri="http://schemas.openxmlformats.org/presentationml/2006/ole">
            <mc:AlternateContent xmlns:mc="http://schemas.openxmlformats.org/markup-compatibility/2006">
              <mc:Choice xmlns:v="urn:schemas-microsoft-com:vml" Requires="v">
                <p:oleObj spid="_x0000_s214376" name="VISIO" r:id="rId25" imgW="914400" imgH="853920" progId="Visio.Drawing.11">
                  <p:embed/>
                </p:oleObj>
              </mc:Choice>
              <mc:Fallback>
                <p:oleObj name="VISIO" r:id="rId25" imgW="914400" imgH="853920" progId="Visio.Drawing.11">
                  <p:embed/>
                  <p:pic>
                    <p:nvPicPr>
                      <p:cNvPr id="130085" name="Object 3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72200" y="5775325"/>
                        <a:ext cx="9144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86" name="Rectangle 38"/>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a:latin typeface="Arial" pitchFamily="34" charset="0"/>
                <a:ea typeface="华文行楷" pitchFamily="2" charset="-122"/>
              </a:rPr>
              <a:t>带</a:t>
            </a:r>
            <a:r>
              <a:rPr lang="zh-CN" altLang="en-US" sz="3600">
                <a:latin typeface="Arial" pitchFamily="34" charset="0"/>
                <a:ea typeface="华文行楷" pitchFamily="2" charset="-122"/>
                <a:sym typeface="Symbol" pitchFamily="18" charset="2"/>
              </a:rPr>
              <a:t> </a:t>
            </a:r>
            <a:r>
              <a:rPr lang="en-US" altLang="zh-CN" sz="3600" i="0">
                <a:latin typeface="Arial" pitchFamily="34" charset="0"/>
                <a:ea typeface="华文行楷" pitchFamily="2" charset="-122"/>
              </a:rPr>
              <a:t>-</a:t>
            </a:r>
            <a:r>
              <a:rPr lang="zh-CN" altLang="en-US" sz="3600" i="0">
                <a:latin typeface="Arial" pitchFamily="34" charset="0"/>
                <a:ea typeface="华文行楷" pitchFamily="2" charset="-122"/>
              </a:rPr>
              <a:t>转移的非确定有限自动机</a:t>
            </a:r>
          </a:p>
        </p:txBody>
      </p:sp>
      <p:sp>
        <p:nvSpPr>
          <p:cNvPr id="130087" name="Text Box 39"/>
          <p:cNvSpPr txBox="1">
            <a:spLocks noChangeArrowheads="1"/>
          </p:cNvSpPr>
          <p:nvPr/>
        </p:nvSpPr>
        <p:spPr bwMode="auto">
          <a:xfrm>
            <a:off x="1114425" y="1268413"/>
            <a:ext cx="5545138" cy="579437"/>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3200" i="0">
                <a:latin typeface="Arial" pitchFamily="34" charset="0"/>
                <a:ea typeface="楷体_GB2312" pitchFamily="49" charset="-122"/>
              </a:rPr>
              <a:t>  </a:t>
            </a:r>
            <a:r>
              <a:rPr lang="zh-CN" altLang="en-US" sz="3200" i="0">
                <a:latin typeface="Arial" pitchFamily="34" charset="0"/>
                <a:ea typeface="楷体_GB2312" pitchFamily="49" charset="-122"/>
              </a:rPr>
              <a:t>修改的子集构造法举例</a:t>
            </a:r>
          </a:p>
        </p:txBody>
      </p:sp>
      <p:sp>
        <p:nvSpPr>
          <p:cNvPr id="36" name="文本框 35">
            <a:extLst>
              <a:ext uri="{FF2B5EF4-FFF2-40B4-BE49-F238E27FC236}">
                <a16:creationId xmlns:a16="http://schemas.microsoft.com/office/drawing/2014/main" id="{CA56CF59-71C5-9044-ACE8-33F9A57EB7D5}"/>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85</a:t>
            </a:r>
            <a:endParaRPr kumimoji="1" lang="zh-CN" altLang="en-US" sz="2000" b="0" i="0" dirty="0">
              <a:solidFill>
                <a:srgbClr val="000066"/>
              </a:solidFill>
            </a:endParaRPr>
          </a:p>
        </p:txBody>
      </p:sp>
    </p:spTree>
    <p:extLst>
      <p:ext uri="{BB962C8B-B14F-4D97-AF65-F5344CB8AC3E}">
        <p14:creationId xmlns:p14="http://schemas.microsoft.com/office/powerpoint/2010/main" val="366844992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0063"/>
                                        </p:tgtEl>
                                        <p:attrNameLst>
                                          <p:attrName>style.visibility</p:attrName>
                                        </p:attrNameLst>
                                      </p:cBhvr>
                                      <p:to>
                                        <p:strVal val="visible"/>
                                      </p:to>
                                    </p:set>
                                    <p:animEffect transition="in" filter="slide(fromBottom)">
                                      <p:cBhvr>
                                        <p:cTn id="7" dur="500"/>
                                        <p:tgtEl>
                                          <p:spTgt spid="13006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0066"/>
                                        </p:tgtEl>
                                        <p:attrNameLst>
                                          <p:attrName>style.visibility</p:attrName>
                                        </p:attrNameLst>
                                      </p:cBhvr>
                                      <p:to>
                                        <p:strVal val="visible"/>
                                      </p:to>
                                    </p:set>
                                    <p:animEffect transition="in" filter="slide(fromBottom)">
                                      <p:cBhvr>
                                        <p:cTn id="12" dur="500"/>
                                        <p:tgtEl>
                                          <p:spTgt spid="13006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0069"/>
                                        </p:tgtEl>
                                        <p:attrNameLst>
                                          <p:attrName>style.visibility</p:attrName>
                                        </p:attrNameLst>
                                      </p:cBhvr>
                                      <p:to>
                                        <p:strVal val="visible"/>
                                      </p:to>
                                    </p:set>
                                    <p:animEffect transition="in" filter="slide(fromBottom)">
                                      <p:cBhvr>
                                        <p:cTn id="17" dur="500"/>
                                        <p:tgtEl>
                                          <p:spTgt spid="13006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0072"/>
                                        </p:tgtEl>
                                        <p:attrNameLst>
                                          <p:attrName>style.visibility</p:attrName>
                                        </p:attrNameLst>
                                      </p:cBhvr>
                                      <p:to>
                                        <p:strVal val="visible"/>
                                      </p:to>
                                    </p:set>
                                    <p:animEffect transition="in" filter="slide(fromBottom)">
                                      <p:cBhvr>
                                        <p:cTn id="22" dur="500"/>
                                        <p:tgtEl>
                                          <p:spTgt spid="13007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0075"/>
                                        </p:tgtEl>
                                        <p:attrNameLst>
                                          <p:attrName>style.visibility</p:attrName>
                                        </p:attrNameLst>
                                      </p:cBhvr>
                                      <p:to>
                                        <p:strVal val="visible"/>
                                      </p:to>
                                    </p:set>
                                    <p:animEffect transition="in" filter="slide(fromBottom)">
                                      <p:cBhvr>
                                        <p:cTn id="27" dur="500"/>
                                        <p:tgtEl>
                                          <p:spTgt spid="13007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30076"/>
                                        </p:tgtEl>
                                        <p:attrNameLst>
                                          <p:attrName>style.visibility</p:attrName>
                                        </p:attrNameLst>
                                      </p:cBhvr>
                                      <p:to>
                                        <p:strVal val="visible"/>
                                      </p:to>
                                    </p:set>
                                    <p:animEffect transition="in" filter="slide(fromBottom)">
                                      <p:cBhvr>
                                        <p:cTn id="32" dur="500"/>
                                        <p:tgtEl>
                                          <p:spTgt spid="13007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30077"/>
                                        </p:tgtEl>
                                        <p:attrNameLst>
                                          <p:attrName>style.visibility</p:attrName>
                                        </p:attrNameLst>
                                      </p:cBhvr>
                                      <p:to>
                                        <p:strVal val="visible"/>
                                      </p:to>
                                    </p:set>
                                    <p:animEffect transition="in" filter="slide(fromBottom)">
                                      <p:cBhvr>
                                        <p:cTn id="37" dur="500"/>
                                        <p:tgtEl>
                                          <p:spTgt spid="130077"/>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30078"/>
                                        </p:tgtEl>
                                        <p:attrNameLst>
                                          <p:attrName>style.visibility</p:attrName>
                                        </p:attrNameLst>
                                      </p:cBhvr>
                                      <p:to>
                                        <p:strVal val="visible"/>
                                      </p:to>
                                    </p:set>
                                    <p:animEffect transition="in" filter="slide(fromBottom)">
                                      <p:cBhvr>
                                        <p:cTn id="42" dur="500"/>
                                        <p:tgtEl>
                                          <p:spTgt spid="13007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130081"/>
                                        </p:tgtEl>
                                        <p:attrNameLst>
                                          <p:attrName>style.visibility</p:attrName>
                                        </p:attrNameLst>
                                      </p:cBhvr>
                                      <p:to>
                                        <p:strVal val="visible"/>
                                      </p:to>
                                    </p:set>
                                    <p:animEffect transition="in" filter="slide(fromBottom)">
                                      <p:cBhvr>
                                        <p:cTn id="47" dur="500"/>
                                        <p:tgtEl>
                                          <p:spTgt spid="13008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130084"/>
                                        </p:tgtEl>
                                        <p:attrNameLst>
                                          <p:attrName>style.visibility</p:attrName>
                                        </p:attrNameLst>
                                      </p:cBhvr>
                                      <p:to>
                                        <p:strVal val="visible"/>
                                      </p:to>
                                    </p:set>
                                    <p:animEffect transition="in" filter="slide(fromBottom)">
                                      <p:cBhvr>
                                        <p:cTn id="52" dur="500"/>
                                        <p:tgtEl>
                                          <p:spTgt spid="130084"/>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130085"/>
                                        </p:tgtEl>
                                        <p:attrNameLst>
                                          <p:attrName>style.visibility</p:attrName>
                                        </p:attrNameLst>
                                      </p:cBhvr>
                                      <p:to>
                                        <p:strVal val="visible"/>
                                      </p:to>
                                    </p:set>
                                    <p:animEffect transition="in" filter="slide(fromBottom)">
                                      <p:cBhvr>
                                        <p:cTn id="57" dur="500"/>
                                        <p:tgtEl>
                                          <p:spTgt spid="130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Text Box 6"/>
          <p:cNvSpPr txBox="1">
            <a:spLocks noChangeArrowheads="1"/>
          </p:cNvSpPr>
          <p:nvPr/>
        </p:nvSpPr>
        <p:spPr bwMode="auto">
          <a:xfrm>
            <a:off x="685800" y="1752600"/>
            <a:ext cx="8153400" cy="1552575"/>
          </a:xfrm>
          <a:prstGeom prst="rect">
            <a:avLst/>
          </a:prstGeom>
          <a:noFill/>
          <a:ln w="9525">
            <a:noFill/>
            <a:miter lim="800000"/>
            <a:headEnd/>
            <a:tailEnd/>
          </a:ln>
          <a:effectLst/>
        </p:spPr>
        <p:txBody>
          <a:bodyPr>
            <a:spAutoFit/>
          </a:bodyPr>
          <a:lstStyle/>
          <a:p>
            <a:pPr algn="just">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设 </a:t>
            </a:r>
            <a:r>
              <a:rPr lang="en-US" altLang="zh-CN" sz="2400">
                <a:solidFill>
                  <a:srgbClr val="333399"/>
                </a:solidFill>
                <a:latin typeface="Arial" pitchFamily="34" charset="0"/>
                <a:ea typeface="楷体_GB2312" pitchFamily="49" charset="-122"/>
              </a:rPr>
              <a:t>E = </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E</a:t>
            </a:r>
            <a:r>
              <a:rPr lang="en-US" altLang="zh-CN" sz="2400">
                <a:solidFill>
                  <a:srgbClr val="333399"/>
                </a:solidFill>
                <a:latin typeface="Arial" pitchFamily="34" charset="0"/>
                <a:ea typeface="楷体_GB2312" pitchFamily="49" charset="-122"/>
              </a:rPr>
              <a:t>,</a:t>
            </a:r>
            <a:r>
              <a:rPr lang="en-US" altLang="zh-CN" sz="2400" i="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baseline="-25000">
                <a:solidFill>
                  <a:srgbClr val="333399"/>
                </a:solidFill>
                <a:latin typeface="Arial" pitchFamily="34" charset="0"/>
                <a:ea typeface="楷体_GB2312" pitchFamily="49" charset="-122"/>
                <a:sym typeface="Symbol" pitchFamily="18" charset="2"/>
              </a:rPr>
              <a:t>E </a:t>
            </a:r>
            <a:r>
              <a:rPr lang="en-US" altLang="zh-CN" sz="2400">
                <a:solidFill>
                  <a:srgbClr val="333399"/>
                </a:solidFill>
                <a:latin typeface="Arial" pitchFamily="34" charset="0"/>
                <a:ea typeface="楷体_GB2312" pitchFamily="49" charset="-122"/>
              </a:rPr>
              <a:t>, 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rPr>
              <a:t>, F</a:t>
            </a:r>
            <a:r>
              <a:rPr lang="en-US" altLang="zh-CN" sz="2400" baseline="-25000">
                <a:solidFill>
                  <a:srgbClr val="333399"/>
                </a:solidFill>
                <a:latin typeface="Arial" pitchFamily="34" charset="0"/>
                <a:ea typeface="楷体_GB2312" pitchFamily="49" charset="-122"/>
              </a:rPr>
              <a:t>E</a:t>
            </a: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是一个 </a:t>
            </a:r>
            <a:r>
              <a:rPr lang="zh-CN" altLang="en-US" sz="2400">
                <a:solidFill>
                  <a:srgbClr val="333399"/>
                </a:solidFill>
                <a:latin typeface="Arial" pitchFamily="34" charset="0"/>
                <a:ea typeface="楷体_GB2312" pitchFamily="49" charset="-122"/>
                <a:sym typeface="Symbol" pitchFamily="18" charset="2"/>
              </a:rPr>
              <a:t> </a:t>
            </a:r>
            <a:r>
              <a:rPr lang="en-US" altLang="zh-CN" sz="2400" i="0">
                <a:solidFill>
                  <a:srgbClr val="333399"/>
                </a:solidFill>
                <a:latin typeface="Arial" pitchFamily="34" charset="0"/>
                <a:ea typeface="楷体_GB2312" pitchFamily="49" charset="-122"/>
                <a:cs typeface="Times New Roman" pitchFamily="18" charset="0"/>
              </a:rPr>
              <a:t>- </a:t>
            </a:r>
            <a:r>
              <a:rPr lang="en-US" altLang="zh-CN" sz="2400">
                <a:solidFill>
                  <a:srgbClr val="333399"/>
                </a:solidFill>
                <a:latin typeface="Arial" pitchFamily="34" charset="0"/>
                <a:ea typeface="楷体_GB2312" pitchFamily="49" charset="-122"/>
              </a:rPr>
              <a:t>NFA</a:t>
            </a:r>
            <a:r>
              <a:rPr lang="en-US" altLang="zh-CN" sz="2400" i="0">
                <a:solidFill>
                  <a:srgbClr val="333399"/>
                </a:solidFill>
                <a:latin typeface="Arial" pitchFamily="34" charset="0"/>
                <a:ea typeface="楷体_GB2312" pitchFamily="49" charset="-122"/>
              </a:rPr>
              <a:t> , </a:t>
            </a:r>
            <a:r>
              <a:rPr lang="zh-CN" altLang="en-US" sz="2400" i="0">
                <a:solidFill>
                  <a:srgbClr val="333399"/>
                </a:solidFill>
                <a:latin typeface="Arial" pitchFamily="34" charset="0"/>
                <a:ea typeface="楷体_GB2312" pitchFamily="49" charset="-122"/>
              </a:rPr>
              <a:t>通过修改的子</a:t>
            </a:r>
          </a:p>
          <a:p>
            <a:pPr algn="just">
              <a:buClr>
                <a:srgbClr val="800080"/>
              </a:buClr>
              <a:buFont typeface="Wingdings" pitchFamily="2" charset="2"/>
              <a:buNone/>
            </a:pPr>
            <a:r>
              <a:rPr lang="zh-CN" altLang="en-US" sz="2400" i="0">
                <a:solidFill>
                  <a:srgbClr val="333399"/>
                </a:solidFill>
                <a:latin typeface="Arial" pitchFamily="34" charset="0"/>
                <a:ea typeface="楷体_GB2312" pitchFamily="49" charset="-122"/>
              </a:rPr>
              <a:t>    集构造法得到相应的</a:t>
            </a:r>
            <a:r>
              <a:rPr lang="en-US" altLang="zh-CN" sz="2400">
                <a:solidFill>
                  <a:srgbClr val="333399"/>
                </a:solidFill>
                <a:latin typeface="Arial" pitchFamily="34" charset="0"/>
                <a:ea typeface="楷体_GB2312" pitchFamily="49" charset="-122"/>
              </a:rPr>
              <a:t>DFA D = </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D</a:t>
            </a:r>
            <a:r>
              <a:rPr lang="en-US" altLang="zh-CN" sz="2400">
                <a:solidFill>
                  <a:srgbClr val="333399"/>
                </a:solidFill>
                <a:latin typeface="Arial" pitchFamily="34" charset="0"/>
                <a:ea typeface="楷体_GB2312" pitchFamily="49" charset="-122"/>
              </a:rPr>
              <a:t>,</a:t>
            </a:r>
            <a:r>
              <a:rPr lang="en-US" altLang="zh-CN" sz="2400" i="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baseline="-25000">
                <a:solidFill>
                  <a:srgbClr val="333399"/>
                </a:solidFill>
                <a:latin typeface="Arial" pitchFamily="34" charset="0"/>
                <a:ea typeface="楷体_GB2312" pitchFamily="49" charset="-122"/>
                <a:sym typeface="Symbol" pitchFamily="18" charset="2"/>
              </a:rPr>
              <a:t>D </a:t>
            </a:r>
            <a:r>
              <a:rPr lang="en-US" altLang="zh-CN" sz="2400">
                <a:solidFill>
                  <a:srgbClr val="333399"/>
                </a:solidFill>
                <a:latin typeface="Arial" pitchFamily="34" charset="0"/>
                <a:ea typeface="楷体_GB2312" pitchFamily="49" charset="-122"/>
              </a:rPr>
              <a:t>, q</a:t>
            </a:r>
            <a:r>
              <a:rPr lang="en-US" altLang="zh-CN" sz="2400" baseline="-25000">
                <a:solidFill>
                  <a:srgbClr val="333399"/>
                </a:solidFill>
                <a:latin typeface="Arial" pitchFamily="34" charset="0"/>
                <a:ea typeface="楷体_GB2312" pitchFamily="49" charset="-122"/>
              </a:rPr>
              <a:t>D</a:t>
            </a:r>
            <a:r>
              <a:rPr lang="en-US" altLang="zh-CN" sz="2400">
                <a:solidFill>
                  <a:srgbClr val="333399"/>
                </a:solidFill>
                <a:latin typeface="Arial" pitchFamily="34" charset="0"/>
                <a:ea typeface="楷体_GB2312" pitchFamily="49" charset="-122"/>
              </a:rPr>
              <a:t>, F</a:t>
            </a:r>
            <a:r>
              <a:rPr lang="en-US" altLang="zh-CN" sz="2400" baseline="-25000">
                <a:solidFill>
                  <a:srgbClr val="333399"/>
                </a:solidFill>
                <a:latin typeface="Arial" pitchFamily="34" charset="0"/>
                <a:ea typeface="楷体_GB2312" pitchFamily="49" charset="-122"/>
              </a:rPr>
              <a:t>D</a:t>
            </a:r>
            <a:r>
              <a:rPr lang="en-US" altLang="zh-CN" sz="2400">
                <a:solidFill>
                  <a:srgbClr val="333399"/>
                </a:solidFill>
                <a:latin typeface="Arial" pitchFamily="34" charset="0"/>
                <a:ea typeface="楷体_GB2312" pitchFamily="49" charset="-122"/>
              </a:rPr>
              <a:t> </a:t>
            </a: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则</a:t>
            </a:r>
          </a:p>
          <a:p>
            <a:pPr algn="just">
              <a:buClr>
                <a:srgbClr val="800080"/>
              </a:buClr>
            </a:pPr>
            <a:r>
              <a:rPr lang="zh-CN" altLang="en-US" sz="2400" i="0">
                <a:solidFill>
                  <a:srgbClr val="333399"/>
                </a:solidFill>
                <a:latin typeface="Arial" pitchFamily="34" charset="0"/>
                <a:ea typeface="楷体_GB2312" pitchFamily="49" charset="-122"/>
              </a:rPr>
              <a:t>         对任何</a:t>
            </a:r>
            <a:r>
              <a:rPr lang="en-US" altLang="zh-CN" sz="2400">
                <a:solidFill>
                  <a:srgbClr val="333399"/>
                </a:solidFill>
                <a:latin typeface="Arial" pitchFamily="34" charset="0"/>
                <a:ea typeface="楷体_GB2312" pitchFamily="49" charset="-122"/>
              </a:rPr>
              <a:t>w </a:t>
            </a:r>
            <a:r>
              <a:rPr lang="en-US" altLang="zh-CN" sz="2400" i="0">
                <a:solidFill>
                  <a:srgbClr val="333399"/>
                </a:solidFill>
                <a:latin typeface="Arial" pitchFamily="34" charset="0"/>
                <a:ea typeface="楷体_GB2312" pitchFamily="49" charset="-122"/>
                <a:sym typeface="Symbol" pitchFamily="18" charset="2"/>
              </a:rPr>
              <a:t> *</a:t>
            </a:r>
            <a:r>
              <a:rPr lang="en-US" altLang="zh-CN" sz="240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a:t>
            </a:r>
            <a:r>
              <a:rPr lang="en-US" altLang="zh-CN" sz="240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a:t>
            </a:r>
            <a:r>
              <a:rPr lang="en-US" altLang="zh-CN" sz="2400" baseline="-25000">
                <a:solidFill>
                  <a:srgbClr val="333399"/>
                </a:solidFill>
                <a:latin typeface="Arial" pitchFamily="34" charset="0"/>
                <a:ea typeface="楷体_GB2312" pitchFamily="49" charset="-122"/>
                <a:sym typeface="Symbol" pitchFamily="18" charset="2"/>
              </a:rPr>
              <a:t>D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D</a:t>
            </a:r>
            <a:r>
              <a:rPr lang="en-US" altLang="zh-CN" sz="2400">
                <a:solidFill>
                  <a:srgbClr val="333399"/>
                </a:solidFill>
                <a:latin typeface="Arial" pitchFamily="34" charset="0"/>
                <a:ea typeface="楷体_GB2312" pitchFamily="49" charset="-122"/>
              </a:rPr>
              <a:t>, w ) = </a:t>
            </a:r>
            <a:r>
              <a:rPr lang="en-US" altLang="zh-CN" sz="2400">
                <a:solidFill>
                  <a:srgbClr val="333399"/>
                </a:solidFill>
                <a:latin typeface="Arial" pitchFamily="34" charset="0"/>
                <a:ea typeface="楷体_GB2312" pitchFamily="49" charset="-122"/>
                <a:sym typeface="Symbol" pitchFamily="18" charset="2"/>
              </a:rPr>
              <a:t></a:t>
            </a:r>
            <a:r>
              <a:rPr lang="en-US" altLang="zh-CN" sz="2400" baseline="-25000">
                <a:solidFill>
                  <a:srgbClr val="333399"/>
                </a:solidFill>
                <a:latin typeface="Arial" pitchFamily="34" charset="0"/>
                <a:ea typeface="楷体_GB2312" pitchFamily="49" charset="-122"/>
                <a:sym typeface="Symbol" pitchFamily="18" charset="2"/>
              </a:rPr>
              <a:t>E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rPr>
              <a:t>,w).</a:t>
            </a:r>
            <a:r>
              <a:rPr lang="en-US" altLang="zh-CN" sz="1000" i="0">
                <a:solidFill>
                  <a:srgbClr val="333399"/>
                </a:solidFill>
                <a:latin typeface="Arial" pitchFamily="34" charset="0"/>
                <a:ea typeface="楷体_GB2312" pitchFamily="49" charset="-122"/>
              </a:rPr>
              <a:t>  </a:t>
            </a:r>
            <a:endParaRPr lang="en-US" altLang="zh-CN" sz="800" i="0">
              <a:solidFill>
                <a:srgbClr val="333399"/>
              </a:solidFill>
              <a:latin typeface="Arial" pitchFamily="34" charset="0"/>
              <a:ea typeface="楷体_GB2312" pitchFamily="49" charset="-122"/>
            </a:endParaRPr>
          </a:p>
          <a:p>
            <a:pPr algn="just">
              <a:buClr>
                <a:srgbClr val="800080"/>
              </a:buClr>
              <a:buFont typeface="Symbol" pitchFamily="18" charset="2"/>
              <a:buChar char="-"/>
            </a:pPr>
            <a:r>
              <a:rPr lang="en-US" altLang="zh-CN" sz="2400" i="0">
                <a:solidFill>
                  <a:srgbClr val="333399"/>
                </a:solidFill>
                <a:latin typeface="Arial" pitchFamily="34" charset="0"/>
                <a:ea typeface="楷体_GB2312" pitchFamily="49" charset="-122"/>
              </a:rPr>
              <a:t> </a:t>
            </a:r>
            <a:r>
              <a:rPr lang="zh-CN" altLang="en-US" sz="2400" i="0">
                <a:latin typeface="Arial" pitchFamily="34" charset="0"/>
                <a:ea typeface="楷体_GB2312" pitchFamily="49" charset="-122"/>
              </a:rPr>
              <a:t>证明</a:t>
            </a:r>
            <a:r>
              <a:rPr lang="en-US" altLang="zh-CN" sz="2400" i="0">
                <a:latin typeface="Arial" pitchFamily="34" charset="0"/>
                <a:ea typeface="楷体_GB2312" pitchFamily="49" charset="-122"/>
              </a:rPr>
              <a:t>:</a:t>
            </a:r>
            <a:r>
              <a:rPr lang="zh-CN" altLang="en-US" sz="2400" i="0">
                <a:solidFill>
                  <a:srgbClr val="333399"/>
                </a:solidFill>
                <a:latin typeface="Arial" pitchFamily="34" charset="0"/>
                <a:ea typeface="楷体_GB2312" pitchFamily="49" charset="-122"/>
              </a:rPr>
              <a:t>归纳于 </a:t>
            </a:r>
            <a:r>
              <a:rPr lang="en-US" altLang="zh-CN" sz="240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w</a:t>
            </a:r>
            <a:r>
              <a:rPr lang="en-US" altLang="zh-CN" sz="2400" i="0">
                <a:solidFill>
                  <a:srgbClr val="333399"/>
                </a:solidFill>
                <a:latin typeface="Arial" pitchFamily="34" charset="0"/>
                <a:ea typeface="楷体_GB2312" pitchFamily="49" charset="-122"/>
              </a:rPr>
              <a:t> | </a:t>
            </a:r>
          </a:p>
        </p:txBody>
      </p:sp>
      <p:sp>
        <p:nvSpPr>
          <p:cNvPr id="131079" name="Rectangle 7"/>
          <p:cNvSpPr>
            <a:spLocks noChangeArrowheads="1"/>
          </p:cNvSpPr>
          <p:nvPr/>
        </p:nvSpPr>
        <p:spPr bwMode="auto">
          <a:xfrm>
            <a:off x="1143000" y="3200400"/>
            <a:ext cx="4572000" cy="45720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a:latin typeface="Arial" pitchFamily="34" charset="0"/>
                <a:ea typeface="楷体_GB2312" pitchFamily="49" charset="-122"/>
              </a:rPr>
              <a:t>1</a:t>
            </a: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设</a:t>
            </a:r>
            <a:r>
              <a:rPr lang="en-US" altLang="zh-CN" sz="240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w</a:t>
            </a:r>
            <a:r>
              <a:rPr lang="en-US" altLang="zh-CN" sz="2400" i="0">
                <a:solidFill>
                  <a:srgbClr val="333399"/>
                </a:solidFill>
                <a:latin typeface="Arial" pitchFamily="34" charset="0"/>
                <a:ea typeface="楷体_GB2312" pitchFamily="49" charset="-122"/>
              </a:rPr>
              <a:t> | = </a:t>
            </a:r>
            <a:r>
              <a:rPr lang="en-US" altLang="zh-CN" sz="2400">
                <a:solidFill>
                  <a:srgbClr val="333399"/>
                </a:solidFill>
                <a:latin typeface="Arial" pitchFamily="34" charset="0"/>
                <a:ea typeface="楷体_GB2312" pitchFamily="49" charset="-122"/>
              </a:rPr>
              <a:t>0, </a:t>
            </a:r>
            <a:r>
              <a:rPr lang="zh-CN" altLang="en-US" sz="2400" i="0">
                <a:solidFill>
                  <a:srgbClr val="333399"/>
                </a:solidFill>
                <a:latin typeface="Arial" pitchFamily="34" charset="0"/>
                <a:ea typeface="楷体_GB2312" pitchFamily="49" charset="-122"/>
              </a:rPr>
              <a:t>即 </a:t>
            </a:r>
            <a:r>
              <a:rPr lang="en-US" altLang="zh-CN" sz="2400">
                <a:solidFill>
                  <a:srgbClr val="333399"/>
                </a:solidFill>
                <a:latin typeface="Arial" pitchFamily="34" charset="0"/>
                <a:ea typeface="楷体_GB2312" pitchFamily="49" charset="-122"/>
              </a:rPr>
              <a:t>w</a:t>
            </a:r>
            <a:r>
              <a:rPr lang="en-US" altLang="zh-CN" sz="2400" i="0">
                <a:solidFill>
                  <a:srgbClr val="333399"/>
                </a:solidFill>
                <a:latin typeface="Arial" pitchFamily="34" charset="0"/>
                <a:ea typeface="楷体_GB2312" pitchFamily="49" charset="-122"/>
              </a:rPr>
              <a:t> = </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 </a:t>
            </a:r>
            <a:endParaRPr lang="en-US" altLang="zh-CN" sz="2400" i="0">
              <a:solidFill>
                <a:srgbClr val="333399"/>
              </a:solidFill>
              <a:latin typeface="Arial" pitchFamily="34" charset="0"/>
              <a:ea typeface="楷体_GB2312" pitchFamily="49" charset="-122"/>
            </a:endParaRPr>
          </a:p>
        </p:txBody>
      </p:sp>
      <p:sp>
        <p:nvSpPr>
          <p:cNvPr id="131080" name="Rectangle 8"/>
          <p:cNvSpPr>
            <a:spLocks noChangeArrowheads="1"/>
          </p:cNvSpPr>
          <p:nvPr/>
        </p:nvSpPr>
        <p:spPr bwMode="auto">
          <a:xfrm>
            <a:off x="1143000" y="3581400"/>
            <a:ext cx="7821613" cy="45720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i="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由定义知 </a:t>
            </a:r>
            <a:r>
              <a:rPr lang="zh-CN" altLang="en-US" sz="2400">
                <a:solidFill>
                  <a:srgbClr val="333399"/>
                </a:solidFill>
                <a:latin typeface="Arial" pitchFamily="34" charset="0"/>
                <a:ea typeface="楷体_GB2312" pitchFamily="49" charset="-122"/>
                <a:sym typeface="Symbol" pitchFamily="18" charset="2"/>
              </a:rPr>
              <a:t></a:t>
            </a:r>
            <a:r>
              <a:rPr lang="en-US" altLang="zh-CN" sz="2400" baseline="-25000">
                <a:solidFill>
                  <a:srgbClr val="333399"/>
                </a:solidFill>
                <a:latin typeface="Arial" pitchFamily="34" charset="0"/>
                <a:ea typeface="楷体_GB2312" pitchFamily="49" charset="-122"/>
                <a:sym typeface="Symbol" pitchFamily="18" charset="2"/>
              </a:rPr>
              <a:t>D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D</a:t>
            </a:r>
            <a:r>
              <a:rPr lang="en-US" altLang="zh-CN" sz="24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 = q</a:t>
            </a:r>
            <a:r>
              <a:rPr lang="en-US" altLang="zh-CN" sz="2400" baseline="-25000">
                <a:solidFill>
                  <a:srgbClr val="333399"/>
                </a:solidFill>
                <a:latin typeface="Arial" pitchFamily="34" charset="0"/>
                <a:ea typeface="楷体_GB2312" pitchFamily="49" charset="-122"/>
              </a:rPr>
              <a:t>D </a:t>
            </a:r>
            <a:r>
              <a:rPr lang="en-US" altLang="zh-CN" sz="2400">
                <a:solidFill>
                  <a:srgbClr val="333399"/>
                </a:solidFill>
                <a:latin typeface="Arial" pitchFamily="34" charset="0"/>
                <a:ea typeface="楷体_GB2312" pitchFamily="49" charset="-122"/>
              </a:rPr>
              <a:t>= </a:t>
            </a:r>
            <a:r>
              <a:rPr lang="en-US" altLang="zh-CN">
                <a:solidFill>
                  <a:srgbClr val="333399"/>
                </a:solidFill>
                <a:latin typeface="Arial" pitchFamily="34" charset="0"/>
                <a:ea typeface="楷体_GB2312" pitchFamily="49" charset="-122"/>
              </a:rPr>
              <a:t>ECLOSE</a:t>
            </a:r>
            <a:r>
              <a:rPr lang="en-US" altLang="zh-CN" sz="2400" i="0">
                <a:solidFill>
                  <a:srgbClr val="333399"/>
                </a:solidFill>
                <a:latin typeface="Arial" pitchFamily="34" charset="0"/>
                <a:ea typeface="楷体_GB2312" pitchFamily="49" charset="-122"/>
              </a:rPr>
              <a:t>(</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a:t>
            </a:r>
            <a:r>
              <a:rPr lang="en-US" altLang="zh-CN" sz="2400" i="0">
                <a:solidFill>
                  <a:srgbClr val="333399"/>
                </a:solidFill>
                <a:latin typeface="Arial" pitchFamily="34" charset="0"/>
                <a:ea typeface="楷体_GB2312" pitchFamily="49" charset="-122"/>
              </a:rPr>
              <a:t>)</a:t>
            </a:r>
            <a:r>
              <a:rPr lang="en-US" altLang="zh-CN" sz="2400" i="0">
                <a:solidFill>
                  <a:srgbClr val="333399"/>
                </a:solidFill>
                <a:latin typeface="Arial" pitchFamily="34" charset="0"/>
                <a:ea typeface="楷体_GB2312" pitchFamily="49" charset="-122"/>
                <a:sym typeface="Symbol" pitchFamily="18" charset="2"/>
              </a:rPr>
              <a:t> </a:t>
            </a:r>
            <a:r>
              <a:rPr lang="en-US" altLang="zh-CN" sz="2400" i="0">
                <a:solidFill>
                  <a:srgbClr val="333399"/>
                </a:solidFill>
                <a:latin typeface="Arial" pitchFamily="34" charset="0"/>
                <a:ea typeface="楷体_GB2312" pitchFamily="49" charset="-122"/>
              </a:rPr>
              <a:t>=</a:t>
            </a:r>
            <a:r>
              <a:rPr lang="en-US" altLang="zh-CN" sz="2400" i="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baseline="-25000">
                <a:solidFill>
                  <a:srgbClr val="333399"/>
                </a:solidFill>
                <a:latin typeface="Arial" pitchFamily="34" charset="0"/>
                <a:ea typeface="楷体_GB2312" pitchFamily="49" charset="-122"/>
                <a:sym typeface="Symbol" pitchFamily="18" charset="2"/>
              </a:rPr>
              <a:t>E </a:t>
            </a:r>
            <a:r>
              <a:rPr lang="en-US" altLang="zh-CN" sz="2400">
                <a:solidFill>
                  <a:srgbClr val="333399"/>
                </a:solidFill>
                <a:latin typeface="Arial" pitchFamily="34" charset="0"/>
                <a:ea typeface="楷体_GB2312" pitchFamily="49" charset="-122"/>
              </a:rPr>
              <a:t>(q</a:t>
            </a:r>
            <a:r>
              <a:rPr lang="en-US" altLang="zh-CN" sz="2400" baseline="-25000">
                <a:solidFill>
                  <a:srgbClr val="333399"/>
                </a:solidFill>
                <a:latin typeface="Arial" pitchFamily="34" charset="0"/>
                <a:ea typeface="楷体_GB2312" pitchFamily="49" charset="-122"/>
              </a:rPr>
              <a:t>0 </a:t>
            </a:r>
            <a:r>
              <a:rPr lang="en-US" altLang="zh-CN" sz="24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rPr>
              <a:t>). </a:t>
            </a:r>
          </a:p>
        </p:txBody>
      </p:sp>
      <p:sp>
        <p:nvSpPr>
          <p:cNvPr id="131081" name="Rectangle 9"/>
          <p:cNvSpPr>
            <a:spLocks noChangeArrowheads="1"/>
          </p:cNvSpPr>
          <p:nvPr/>
        </p:nvSpPr>
        <p:spPr bwMode="auto">
          <a:xfrm>
            <a:off x="1143000" y="4038600"/>
            <a:ext cx="7391400" cy="457200"/>
          </a:xfrm>
          <a:prstGeom prst="rect">
            <a:avLst/>
          </a:prstGeom>
          <a:noFill/>
          <a:ln w="9525">
            <a:noFill/>
            <a:miter lim="800000"/>
            <a:headEnd/>
            <a:tailEnd/>
          </a:ln>
          <a:effectLst/>
        </p:spPr>
        <p:txBody>
          <a:bodyPr>
            <a:spAutoFit/>
          </a:bodyPr>
          <a:lstStyle/>
          <a:p>
            <a:pPr marL="457200" indent="-457200" algn="l">
              <a:spcBef>
                <a:spcPct val="50000"/>
              </a:spcBef>
              <a:buFont typeface="Wingdings" pitchFamily="2" charset="2"/>
              <a:buNone/>
            </a:pPr>
            <a:r>
              <a:rPr lang="en-US" altLang="zh-CN" sz="2400">
                <a:latin typeface="Arial" pitchFamily="34" charset="0"/>
                <a:ea typeface="楷体_GB2312" pitchFamily="49" charset="-122"/>
              </a:rPr>
              <a:t>2</a:t>
            </a:r>
            <a:r>
              <a:rPr lang="en-US" altLang="zh-CN" sz="240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设</a:t>
            </a:r>
            <a:r>
              <a:rPr lang="en-US" altLang="zh-CN" sz="240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w</a:t>
            </a:r>
            <a:r>
              <a:rPr lang="en-US" altLang="zh-CN" sz="2400" i="0">
                <a:solidFill>
                  <a:srgbClr val="333399"/>
                </a:solidFill>
                <a:latin typeface="Arial" pitchFamily="34" charset="0"/>
                <a:ea typeface="楷体_GB2312" pitchFamily="49" charset="-122"/>
              </a:rPr>
              <a:t> | = </a:t>
            </a:r>
            <a:r>
              <a:rPr lang="en-US" altLang="zh-CN" sz="2400">
                <a:solidFill>
                  <a:srgbClr val="333399"/>
                </a:solidFill>
                <a:latin typeface="Arial" pitchFamily="34" charset="0"/>
                <a:ea typeface="楷体_GB2312" pitchFamily="49" charset="-122"/>
              </a:rPr>
              <a:t>n+1, </a:t>
            </a:r>
            <a:r>
              <a:rPr lang="zh-CN" altLang="en-US" sz="2400" i="0">
                <a:solidFill>
                  <a:srgbClr val="333399"/>
                </a:solidFill>
                <a:latin typeface="Arial" pitchFamily="34" charset="0"/>
                <a:ea typeface="楷体_GB2312" pitchFamily="49" charset="-122"/>
              </a:rPr>
              <a:t>并 </a:t>
            </a:r>
            <a:r>
              <a:rPr lang="en-US" altLang="zh-CN" sz="2400">
                <a:solidFill>
                  <a:srgbClr val="333399"/>
                </a:solidFill>
                <a:latin typeface="Arial" pitchFamily="34" charset="0"/>
                <a:ea typeface="楷体_GB2312" pitchFamily="49" charset="-122"/>
              </a:rPr>
              <a:t>w</a:t>
            </a:r>
            <a:r>
              <a:rPr lang="en-US" altLang="zh-CN" sz="2400" i="0">
                <a:solidFill>
                  <a:srgbClr val="333399"/>
                </a:solidFill>
                <a:latin typeface="Arial" pitchFamily="34" charset="0"/>
                <a:ea typeface="楷体_GB2312" pitchFamily="49" charset="-122"/>
              </a:rPr>
              <a:t> = </a:t>
            </a:r>
            <a:r>
              <a:rPr lang="en-US" altLang="zh-CN" sz="2400">
                <a:solidFill>
                  <a:srgbClr val="333399"/>
                </a:solidFill>
                <a:latin typeface="Arial" pitchFamily="34" charset="0"/>
                <a:ea typeface="楷体_GB2312" pitchFamily="49" charset="-122"/>
                <a:sym typeface="Symbol" pitchFamily="18" charset="2"/>
              </a:rPr>
              <a:t>xa, a </a:t>
            </a:r>
            <a:r>
              <a:rPr lang="en-US" altLang="zh-CN" sz="2400" i="0">
                <a:solidFill>
                  <a:srgbClr val="333399"/>
                </a:solidFill>
                <a:latin typeface="Arial" pitchFamily="34" charset="0"/>
                <a:ea typeface="楷体_GB2312" pitchFamily="49" charset="-122"/>
                <a:sym typeface="Symbol" pitchFamily="18" charset="2"/>
              </a:rPr>
              <a:t>  </a:t>
            </a:r>
            <a:r>
              <a:rPr lang="en-US" altLang="zh-CN" sz="2400">
                <a:solidFill>
                  <a:srgbClr val="333399"/>
                </a:solidFill>
                <a:latin typeface="Arial" pitchFamily="34" charset="0"/>
                <a:ea typeface="楷体_GB2312" pitchFamily="49" charset="-122"/>
              </a:rPr>
              <a:t>.    </a:t>
            </a:r>
            <a:r>
              <a:rPr lang="zh-CN" altLang="en-US" sz="2400" i="0">
                <a:solidFill>
                  <a:srgbClr val="333399"/>
                </a:solidFill>
                <a:latin typeface="Arial" pitchFamily="34" charset="0"/>
                <a:ea typeface="楷体_GB2312" pitchFamily="49" charset="-122"/>
              </a:rPr>
              <a:t>注意到</a:t>
            </a:r>
            <a:r>
              <a:rPr lang="en-US" altLang="zh-CN" sz="2400" i="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rPr>
              <a:t>x</a:t>
            </a:r>
            <a:r>
              <a:rPr lang="en-US" altLang="zh-CN" sz="2400" i="0">
                <a:solidFill>
                  <a:srgbClr val="333399"/>
                </a:solidFill>
                <a:latin typeface="Arial" pitchFamily="34" charset="0"/>
                <a:ea typeface="楷体_GB2312" pitchFamily="49" charset="-122"/>
              </a:rPr>
              <a:t> | = </a:t>
            </a:r>
            <a:r>
              <a:rPr lang="en-US" altLang="zh-CN" sz="2400">
                <a:solidFill>
                  <a:srgbClr val="333399"/>
                </a:solidFill>
                <a:latin typeface="Arial" pitchFamily="34" charset="0"/>
                <a:ea typeface="楷体_GB2312" pitchFamily="49" charset="-122"/>
              </a:rPr>
              <a:t>n. </a:t>
            </a:r>
          </a:p>
        </p:txBody>
      </p:sp>
      <p:sp>
        <p:nvSpPr>
          <p:cNvPr id="131082" name="Rectangle 10"/>
          <p:cNvSpPr>
            <a:spLocks noChangeArrowheads="1"/>
          </p:cNvSpPr>
          <p:nvPr/>
        </p:nvSpPr>
        <p:spPr bwMode="auto">
          <a:xfrm>
            <a:off x="1143000" y="4572000"/>
            <a:ext cx="7924800" cy="45720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假设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a:t>
            </a:r>
            <a:r>
              <a:rPr lang="en-US" altLang="zh-CN" sz="2400" dirty="0" err="1">
                <a:solidFill>
                  <a:srgbClr val="333399"/>
                </a:solidFill>
                <a:latin typeface="Arial" pitchFamily="34" charset="0"/>
                <a:ea typeface="楷体_GB2312" pitchFamily="49" charset="-122"/>
              </a:rPr>
              <a:t>q</a:t>
            </a:r>
            <a:r>
              <a:rPr lang="en-US" altLang="zh-CN" sz="2400" baseline="-25000" dirty="0" err="1">
                <a:solidFill>
                  <a:srgbClr val="333399"/>
                </a:solidFill>
                <a:latin typeface="Arial" pitchFamily="34" charset="0"/>
                <a:ea typeface="楷体_GB2312" pitchFamily="49" charset="-122"/>
              </a:rPr>
              <a:t>D</a:t>
            </a:r>
            <a:r>
              <a:rPr lang="en-US" altLang="zh-CN" sz="2400" dirty="0">
                <a:solidFill>
                  <a:srgbClr val="333399"/>
                </a:solidFill>
                <a:latin typeface="Arial" pitchFamily="34" charset="0"/>
                <a:ea typeface="楷体_GB2312" pitchFamily="49" charset="-122"/>
              </a:rPr>
              <a:t>, x ) =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E</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 x) </a:t>
            </a:r>
            <a:r>
              <a:rPr lang="en-US" altLang="zh-CN" sz="2400" dirty="0">
                <a:solidFill>
                  <a:srgbClr val="333399"/>
                </a:solidFill>
                <a:latin typeface="Arial" pitchFamily="34" charset="0"/>
                <a:ea typeface="楷体_GB2312" pitchFamily="49" charset="-122"/>
                <a:sym typeface="Symbol" pitchFamily="18" charset="2"/>
              </a:rPr>
              <a:t>= { p</a:t>
            </a:r>
            <a:r>
              <a:rPr lang="en-US" altLang="zh-CN" sz="2400" baseline="-25000" dirty="0">
                <a:solidFill>
                  <a:srgbClr val="333399"/>
                </a:solidFill>
                <a:latin typeface="Arial" pitchFamily="34" charset="0"/>
                <a:ea typeface="楷体_GB2312" pitchFamily="49" charset="-122"/>
                <a:sym typeface="Symbol" pitchFamily="18" charset="2"/>
              </a:rPr>
              <a:t>1 </a:t>
            </a:r>
            <a:r>
              <a:rPr lang="en-US" altLang="zh-CN" sz="2400" dirty="0">
                <a:solidFill>
                  <a:srgbClr val="333399"/>
                </a:solidFill>
                <a:latin typeface="Arial" pitchFamily="34" charset="0"/>
                <a:ea typeface="楷体_GB2312" pitchFamily="49" charset="-122"/>
                <a:sym typeface="Symbol" pitchFamily="18" charset="2"/>
              </a:rPr>
              <a:t>, p</a:t>
            </a:r>
            <a:r>
              <a:rPr lang="en-US" altLang="zh-CN" sz="2400" baseline="-25000" dirty="0">
                <a:solidFill>
                  <a:srgbClr val="333399"/>
                </a:solidFill>
                <a:latin typeface="Arial" pitchFamily="34" charset="0"/>
                <a:ea typeface="楷体_GB2312" pitchFamily="49" charset="-122"/>
                <a:sym typeface="Symbol" pitchFamily="18" charset="2"/>
              </a:rPr>
              <a:t>2 </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err="1">
                <a:solidFill>
                  <a:srgbClr val="333399"/>
                </a:solidFill>
                <a:latin typeface="Arial" pitchFamily="34" charset="0"/>
                <a:ea typeface="楷体_GB2312" pitchFamily="49" charset="-122"/>
                <a:sym typeface="Symbol" pitchFamily="18" charset="2"/>
              </a:rPr>
              <a:t>p</a:t>
            </a:r>
            <a:r>
              <a:rPr lang="en-US" altLang="zh-CN" sz="2400" baseline="-25000" dirty="0" err="1">
                <a:solidFill>
                  <a:srgbClr val="333399"/>
                </a:solidFill>
                <a:latin typeface="Arial" pitchFamily="34" charset="0"/>
                <a:ea typeface="楷体_GB2312" pitchFamily="49" charset="-122"/>
                <a:sym typeface="Symbol" pitchFamily="18" charset="2"/>
              </a:rPr>
              <a:t>k</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 </a:t>
            </a:r>
          </a:p>
        </p:txBody>
      </p:sp>
      <p:grpSp>
        <p:nvGrpSpPr>
          <p:cNvPr id="131083" name="Group 11"/>
          <p:cNvGrpSpPr>
            <a:grpSpLocks/>
          </p:cNvGrpSpPr>
          <p:nvPr/>
        </p:nvGrpSpPr>
        <p:grpSpPr bwMode="auto">
          <a:xfrm>
            <a:off x="1143000" y="5029200"/>
            <a:ext cx="7924800" cy="717550"/>
            <a:chOff x="720" y="3168"/>
            <a:chExt cx="4992" cy="452"/>
          </a:xfrm>
        </p:grpSpPr>
        <p:sp>
          <p:nvSpPr>
            <p:cNvPr id="131084" name="Text Box 12"/>
            <p:cNvSpPr txBox="1">
              <a:spLocks noChangeArrowheads="1"/>
            </p:cNvSpPr>
            <p:nvPr/>
          </p:nvSpPr>
          <p:spPr bwMode="auto">
            <a:xfrm>
              <a:off x="1344" y="3408"/>
              <a:ext cx="370" cy="212"/>
            </a:xfrm>
            <a:prstGeom prst="rect">
              <a:avLst/>
            </a:prstGeom>
            <a:noFill/>
            <a:ln w="9525">
              <a:noFill/>
              <a:miter lim="800000"/>
              <a:headEnd/>
              <a:tailEnd/>
            </a:ln>
            <a:effectLst/>
          </p:spPr>
          <p:txBody>
            <a:bodyPr wrap="none">
              <a:spAutoFit/>
            </a:bodyPr>
            <a:lstStyle/>
            <a:p>
              <a:pPr algn="l"/>
              <a:r>
                <a:rPr lang="en-US" altLang="zh-CN" sz="1600">
                  <a:solidFill>
                    <a:srgbClr val="333399"/>
                  </a:solidFill>
                  <a:latin typeface="Arial" pitchFamily="34" charset="0"/>
                  <a:ea typeface="楷体_GB2312" pitchFamily="49" charset="-122"/>
                </a:rPr>
                <a:t>i = 1</a:t>
              </a:r>
            </a:p>
          </p:txBody>
        </p:sp>
        <p:sp>
          <p:nvSpPr>
            <p:cNvPr id="131085" name="Text Box 13"/>
            <p:cNvSpPr txBox="1">
              <a:spLocks noChangeArrowheads="1"/>
            </p:cNvSpPr>
            <p:nvPr/>
          </p:nvSpPr>
          <p:spPr bwMode="auto">
            <a:xfrm>
              <a:off x="1392" y="3168"/>
              <a:ext cx="187" cy="212"/>
            </a:xfrm>
            <a:prstGeom prst="rect">
              <a:avLst/>
            </a:prstGeom>
            <a:noFill/>
            <a:ln w="9525">
              <a:noFill/>
              <a:miter lim="800000"/>
              <a:headEnd/>
              <a:tailEnd/>
            </a:ln>
            <a:effectLst/>
          </p:spPr>
          <p:txBody>
            <a:bodyPr>
              <a:spAutoFit/>
            </a:bodyPr>
            <a:lstStyle/>
            <a:p>
              <a:pPr algn="l"/>
              <a:r>
                <a:rPr lang="en-US" altLang="zh-CN" sz="1600">
                  <a:solidFill>
                    <a:srgbClr val="333399"/>
                  </a:solidFill>
                  <a:latin typeface="Arial" pitchFamily="34" charset="0"/>
                  <a:ea typeface="楷体_GB2312" pitchFamily="49" charset="-122"/>
                </a:rPr>
                <a:t>k</a:t>
              </a:r>
            </a:p>
          </p:txBody>
        </p:sp>
        <p:sp>
          <p:nvSpPr>
            <p:cNvPr id="131086" name="Rectangle 14"/>
            <p:cNvSpPr>
              <a:spLocks noChangeArrowheads="1"/>
            </p:cNvSpPr>
            <p:nvPr/>
          </p:nvSpPr>
          <p:spPr bwMode="auto">
            <a:xfrm>
              <a:off x="720" y="3216"/>
              <a:ext cx="4992" cy="288"/>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i="0">
                  <a:solidFill>
                    <a:srgbClr val="333399"/>
                  </a:solidFill>
                  <a:latin typeface="Arial" pitchFamily="34" charset="0"/>
                  <a:ea typeface="楷体_GB2312" pitchFamily="49" charset="-122"/>
                  <a:sym typeface="Symbol" pitchFamily="18" charset="2"/>
                </a:rPr>
                <a:t>    </a:t>
              </a:r>
              <a:r>
                <a:rPr lang="zh-CN" altLang="en-US" sz="2400" i="0">
                  <a:solidFill>
                    <a:srgbClr val="333399"/>
                  </a:solidFill>
                  <a:latin typeface="Arial" pitchFamily="34" charset="0"/>
                  <a:ea typeface="楷体_GB2312" pitchFamily="49" charset="-122"/>
                  <a:sym typeface="Symbol" pitchFamily="18" charset="2"/>
                </a:rPr>
                <a:t>并设  </a:t>
              </a:r>
              <a:r>
                <a:rPr lang="zh-CN" altLang="en-US" sz="2400">
                  <a:solidFill>
                    <a:srgbClr val="333399"/>
                  </a:solidFill>
                  <a:latin typeface="Arial" pitchFamily="34" charset="0"/>
                  <a:ea typeface="楷体_GB2312" pitchFamily="49" charset="-122"/>
                  <a:sym typeface="Symbol" pitchFamily="18" charset="2"/>
                </a:rPr>
                <a:t></a:t>
              </a:r>
              <a:r>
                <a:rPr lang="en-US" altLang="zh-CN" sz="2400" baseline="-25000">
                  <a:solidFill>
                    <a:srgbClr val="333399"/>
                  </a:solidFill>
                  <a:latin typeface="Arial" pitchFamily="34" charset="0"/>
                  <a:ea typeface="楷体_GB2312" pitchFamily="49" charset="-122"/>
                  <a:sym typeface="Symbol" pitchFamily="18" charset="2"/>
                </a:rPr>
                <a:t>E</a:t>
              </a:r>
              <a:r>
                <a:rPr lang="en-US" altLang="zh-CN" sz="2400">
                  <a:solidFill>
                    <a:srgbClr val="333399"/>
                  </a:solidFill>
                  <a:latin typeface="Arial" pitchFamily="34" charset="0"/>
                  <a:ea typeface="楷体_GB2312" pitchFamily="49" charset="-122"/>
                  <a:sym typeface="Symbol" pitchFamily="18" charset="2"/>
                </a:rPr>
                <a:t> ( </a:t>
              </a:r>
              <a:r>
                <a:rPr lang="en-US" altLang="zh-CN" sz="2400">
                  <a:solidFill>
                    <a:srgbClr val="333399"/>
                  </a:solidFill>
                  <a:latin typeface="Arial" pitchFamily="34" charset="0"/>
                  <a:ea typeface="楷体_GB2312" pitchFamily="49" charset="-122"/>
                </a:rPr>
                <a:t>p</a:t>
              </a:r>
              <a:r>
                <a:rPr lang="en-US" altLang="zh-CN" sz="2400" baseline="-25000">
                  <a:solidFill>
                    <a:srgbClr val="333399"/>
                  </a:solidFill>
                  <a:latin typeface="Arial" pitchFamily="34" charset="0"/>
                  <a:ea typeface="楷体_GB2312" pitchFamily="49" charset="-122"/>
                </a:rPr>
                <a:t>i</a:t>
              </a:r>
              <a:r>
                <a:rPr lang="en-US" altLang="zh-CN" sz="2400">
                  <a:solidFill>
                    <a:srgbClr val="333399"/>
                  </a:solidFill>
                  <a:latin typeface="Arial" pitchFamily="34" charset="0"/>
                  <a:ea typeface="楷体_GB2312" pitchFamily="49" charset="-122"/>
                </a:rPr>
                <a:t> </a:t>
              </a:r>
              <a:r>
                <a:rPr lang="en-US" altLang="zh-CN" sz="2400">
                  <a:solidFill>
                    <a:srgbClr val="333399"/>
                  </a:solidFill>
                  <a:latin typeface="Arial" pitchFamily="34" charset="0"/>
                  <a:ea typeface="楷体_GB2312" pitchFamily="49" charset="-122"/>
                  <a:sym typeface="Symbol" pitchFamily="18" charset="2"/>
                </a:rPr>
                <a:t>, a ) = { r</a:t>
              </a:r>
              <a:r>
                <a:rPr lang="en-US" altLang="zh-CN" sz="2400" baseline="-25000">
                  <a:solidFill>
                    <a:srgbClr val="333399"/>
                  </a:solidFill>
                  <a:latin typeface="Arial" pitchFamily="34" charset="0"/>
                  <a:ea typeface="楷体_GB2312" pitchFamily="49" charset="-122"/>
                  <a:sym typeface="Symbol" pitchFamily="18" charset="2"/>
                </a:rPr>
                <a:t>1 </a:t>
              </a:r>
              <a:r>
                <a:rPr lang="en-US" altLang="zh-CN" sz="2400">
                  <a:solidFill>
                    <a:srgbClr val="333399"/>
                  </a:solidFill>
                  <a:latin typeface="Arial" pitchFamily="34" charset="0"/>
                  <a:ea typeface="楷体_GB2312" pitchFamily="49" charset="-122"/>
                  <a:sym typeface="Symbol" pitchFamily="18" charset="2"/>
                </a:rPr>
                <a:t>, r</a:t>
              </a:r>
              <a:r>
                <a:rPr lang="en-US" altLang="zh-CN" sz="2400" baseline="-25000">
                  <a:solidFill>
                    <a:srgbClr val="333399"/>
                  </a:solidFill>
                  <a:latin typeface="Arial" pitchFamily="34" charset="0"/>
                  <a:ea typeface="楷体_GB2312" pitchFamily="49" charset="-122"/>
                  <a:sym typeface="Symbol" pitchFamily="18" charset="2"/>
                </a:rPr>
                <a:t>2 </a:t>
              </a:r>
              <a:r>
                <a:rPr lang="en-US" altLang="zh-CN" sz="2400">
                  <a:solidFill>
                    <a:srgbClr val="333399"/>
                  </a:solidFill>
                  <a:latin typeface="Arial" pitchFamily="34" charset="0"/>
                  <a:ea typeface="楷体_GB2312" pitchFamily="49" charset="-122"/>
                  <a:sym typeface="Symbol" pitchFamily="18" charset="2"/>
                </a:rPr>
                <a:t>, </a:t>
              </a:r>
              <a:r>
                <a:rPr lang="en-US" altLang="zh-CN" sz="2400" i="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sym typeface="Symbol" pitchFamily="18" charset="2"/>
                </a:rPr>
                <a:t>, r</a:t>
              </a:r>
              <a:r>
                <a:rPr lang="en-US" altLang="zh-CN" sz="2400" baseline="-25000">
                  <a:solidFill>
                    <a:srgbClr val="333399"/>
                  </a:solidFill>
                  <a:latin typeface="Arial" pitchFamily="34" charset="0"/>
                  <a:ea typeface="楷体_GB2312" pitchFamily="49" charset="-122"/>
                  <a:sym typeface="Symbol" pitchFamily="18" charset="2"/>
                </a:rPr>
                <a:t>m</a:t>
              </a:r>
              <a:r>
                <a:rPr lang="en-US" altLang="zh-CN" sz="2400">
                  <a:solidFill>
                    <a:srgbClr val="333399"/>
                  </a:solidFill>
                  <a:latin typeface="Arial" pitchFamily="34" charset="0"/>
                  <a:ea typeface="楷体_GB2312" pitchFamily="49" charset="-122"/>
                  <a:sym typeface="Symbol" pitchFamily="18" charset="2"/>
                </a:rPr>
                <a:t> }</a:t>
              </a:r>
              <a:r>
                <a:rPr lang="en-US" altLang="zh-CN" sz="2400">
                  <a:solidFill>
                    <a:srgbClr val="333399"/>
                  </a:solidFill>
                  <a:latin typeface="Arial" pitchFamily="34" charset="0"/>
                  <a:ea typeface="楷体_GB2312" pitchFamily="49" charset="-122"/>
                </a:rPr>
                <a:t>. </a:t>
              </a:r>
            </a:p>
          </p:txBody>
        </p:sp>
      </p:grpSp>
      <p:sp>
        <p:nvSpPr>
          <p:cNvPr id="131087" name="Rectangle 15"/>
          <p:cNvSpPr>
            <a:spLocks noChangeArrowheads="1"/>
          </p:cNvSpPr>
          <p:nvPr/>
        </p:nvSpPr>
        <p:spPr bwMode="auto">
          <a:xfrm>
            <a:off x="1143000" y="5638800"/>
            <a:ext cx="6324600" cy="457200"/>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i="0" dirty="0">
                <a:solidFill>
                  <a:srgbClr val="333399"/>
                </a:solidFill>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则 </a:t>
            </a:r>
            <a:r>
              <a:rPr lang="zh-CN" altLang="en-US"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a:t>
            </a:r>
            <a:r>
              <a:rPr lang="en-US" altLang="zh-CN" sz="2400" dirty="0" err="1">
                <a:solidFill>
                  <a:srgbClr val="333399"/>
                </a:solidFill>
                <a:latin typeface="Arial" pitchFamily="34" charset="0"/>
                <a:ea typeface="楷体_GB2312" pitchFamily="49" charset="-122"/>
              </a:rPr>
              <a:t>q</a:t>
            </a:r>
            <a:r>
              <a:rPr lang="en-US" altLang="zh-CN" sz="2400" baseline="-25000" dirty="0" err="1">
                <a:solidFill>
                  <a:srgbClr val="333399"/>
                </a:solidFill>
                <a:latin typeface="Arial" pitchFamily="34" charset="0"/>
                <a:ea typeface="楷体_GB2312" pitchFamily="49" charset="-122"/>
              </a:rPr>
              <a:t>D</a:t>
            </a:r>
            <a:r>
              <a:rPr lang="en-US" altLang="zh-CN" sz="2400" dirty="0">
                <a:solidFill>
                  <a:srgbClr val="333399"/>
                </a:solidFill>
                <a:latin typeface="Arial" pitchFamily="34" charset="0"/>
                <a:ea typeface="楷体_GB2312" pitchFamily="49" charset="-122"/>
              </a:rPr>
              <a:t>, w ) =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D </a:t>
            </a:r>
            <a:r>
              <a:rPr lang="en-US" altLang="zh-CN" sz="240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sym typeface="Symbol" pitchFamily="18" charset="2"/>
              </a:rPr>
              <a:t>{ p</a:t>
            </a:r>
            <a:r>
              <a:rPr lang="en-US" altLang="zh-CN" sz="2400" baseline="-25000" dirty="0">
                <a:solidFill>
                  <a:srgbClr val="333399"/>
                </a:solidFill>
                <a:latin typeface="Arial" pitchFamily="34" charset="0"/>
                <a:ea typeface="楷体_GB2312" pitchFamily="49" charset="-122"/>
                <a:sym typeface="Symbol" pitchFamily="18" charset="2"/>
              </a:rPr>
              <a:t>1 </a:t>
            </a:r>
            <a:r>
              <a:rPr lang="en-US" altLang="zh-CN" sz="2400" dirty="0">
                <a:solidFill>
                  <a:srgbClr val="333399"/>
                </a:solidFill>
                <a:latin typeface="Arial" pitchFamily="34" charset="0"/>
                <a:ea typeface="楷体_GB2312" pitchFamily="49" charset="-122"/>
                <a:sym typeface="Symbol" pitchFamily="18" charset="2"/>
              </a:rPr>
              <a:t>, p</a:t>
            </a:r>
            <a:r>
              <a:rPr lang="en-US" altLang="zh-CN" sz="2400" baseline="-25000" dirty="0">
                <a:solidFill>
                  <a:srgbClr val="333399"/>
                </a:solidFill>
                <a:latin typeface="Arial" pitchFamily="34" charset="0"/>
                <a:ea typeface="楷体_GB2312" pitchFamily="49" charset="-122"/>
                <a:sym typeface="Symbol" pitchFamily="18" charset="2"/>
              </a:rPr>
              <a:t>2 </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err="1">
                <a:solidFill>
                  <a:srgbClr val="333399"/>
                </a:solidFill>
                <a:latin typeface="Arial" pitchFamily="34" charset="0"/>
                <a:ea typeface="楷体_GB2312" pitchFamily="49" charset="-122"/>
                <a:sym typeface="Symbol" pitchFamily="18" charset="2"/>
              </a:rPr>
              <a:t>p</a:t>
            </a:r>
            <a:r>
              <a:rPr lang="en-US" altLang="zh-CN" sz="2400" baseline="-25000" dirty="0" err="1">
                <a:solidFill>
                  <a:srgbClr val="333399"/>
                </a:solidFill>
                <a:latin typeface="Arial" pitchFamily="34" charset="0"/>
                <a:ea typeface="楷体_GB2312" pitchFamily="49" charset="-122"/>
                <a:sym typeface="Symbol" pitchFamily="18" charset="2"/>
              </a:rPr>
              <a:t>k</a:t>
            </a:r>
            <a:r>
              <a:rPr lang="en-US" altLang="zh-CN" sz="240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 , a )</a:t>
            </a:r>
            <a:endParaRPr lang="en-US" altLang="zh-CN" sz="2400" dirty="0">
              <a:latin typeface="Arial" pitchFamily="34" charset="0"/>
              <a:ea typeface="楷体_GB2312" pitchFamily="49" charset="-122"/>
              <a:sym typeface="Symbol" pitchFamily="18" charset="2"/>
            </a:endParaRPr>
          </a:p>
        </p:txBody>
      </p:sp>
      <p:grpSp>
        <p:nvGrpSpPr>
          <p:cNvPr id="131088" name="Group 16"/>
          <p:cNvGrpSpPr>
            <a:grpSpLocks/>
          </p:cNvGrpSpPr>
          <p:nvPr/>
        </p:nvGrpSpPr>
        <p:grpSpPr bwMode="auto">
          <a:xfrm>
            <a:off x="3352800" y="6019800"/>
            <a:ext cx="4191000" cy="685800"/>
            <a:chOff x="2112" y="3792"/>
            <a:chExt cx="2640" cy="432"/>
          </a:xfrm>
        </p:grpSpPr>
        <p:sp>
          <p:nvSpPr>
            <p:cNvPr id="131089" name="Rectangle 17"/>
            <p:cNvSpPr>
              <a:spLocks noChangeArrowheads="1"/>
            </p:cNvSpPr>
            <p:nvPr/>
          </p:nvSpPr>
          <p:spPr bwMode="auto">
            <a:xfrm>
              <a:off x="2112" y="3840"/>
              <a:ext cx="2640" cy="288"/>
            </a:xfrm>
            <a:prstGeom prst="rect">
              <a:avLst/>
            </a:prstGeom>
            <a:noFill/>
            <a:ln w="9525">
              <a:noFill/>
              <a:miter lim="800000"/>
              <a:headEnd/>
              <a:tailEnd/>
            </a:ln>
            <a:effectLst/>
          </p:spPr>
          <p:txBody>
            <a:bodyPr>
              <a:spAutoFit/>
            </a:bodyPr>
            <a:lstStyle/>
            <a:p>
              <a:pPr algn="l">
                <a:spcBef>
                  <a:spcPct val="50000"/>
                </a:spcBef>
                <a:buFont typeface="Wingdings" pitchFamily="2" charset="2"/>
                <a:buNone/>
              </a:pPr>
              <a:r>
                <a:rPr lang="en-US" altLang="zh-CN" sz="2400">
                  <a:solidFill>
                    <a:srgbClr val="333399"/>
                  </a:solidFill>
                  <a:latin typeface="Arial" pitchFamily="34" charset="0"/>
                  <a:ea typeface="楷体_GB2312" pitchFamily="49" charset="-122"/>
                </a:rPr>
                <a:t> = </a:t>
              </a:r>
              <a:r>
                <a:rPr lang="en-US" altLang="zh-CN" sz="2400" i="0">
                  <a:solidFill>
                    <a:srgbClr val="333399"/>
                  </a:solidFill>
                  <a:latin typeface="Arial" pitchFamily="34" charset="0"/>
                  <a:ea typeface="楷体_GB2312" pitchFamily="49" charset="-122"/>
                  <a:sym typeface="Symbol" pitchFamily="18" charset="2"/>
                </a:rPr>
                <a:t></a:t>
              </a:r>
              <a:r>
                <a:rPr lang="en-US" altLang="zh-CN" sz="2400">
                  <a:solidFill>
                    <a:srgbClr val="333399"/>
                  </a:solidFill>
                  <a:latin typeface="Arial" pitchFamily="34" charset="0"/>
                  <a:ea typeface="楷体_GB2312" pitchFamily="49" charset="-122"/>
                  <a:sym typeface="Symbol" pitchFamily="18" charset="2"/>
                </a:rPr>
                <a:t> </a:t>
              </a:r>
              <a:r>
                <a:rPr lang="en-US" altLang="zh-CN">
                  <a:solidFill>
                    <a:srgbClr val="333399"/>
                  </a:solidFill>
                  <a:latin typeface="Arial" pitchFamily="34" charset="0"/>
                  <a:ea typeface="楷体_GB2312" pitchFamily="49" charset="-122"/>
                  <a:sym typeface="Symbol" pitchFamily="18" charset="2"/>
                </a:rPr>
                <a:t>ECLOSE</a:t>
              </a:r>
              <a:r>
                <a:rPr lang="en-US" altLang="zh-CN" sz="2400">
                  <a:solidFill>
                    <a:srgbClr val="333399"/>
                  </a:solidFill>
                  <a:latin typeface="Arial" pitchFamily="34" charset="0"/>
                  <a:ea typeface="楷体_GB2312" pitchFamily="49" charset="-122"/>
                  <a:sym typeface="Symbol" pitchFamily="18" charset="2"/>
                </a:rPr>
                <a:t>( </a:t>
              </a:r>
              <a:r>
                <a:rPr lang="en-US" altLang="zh-CN" sz="2400" dirty="0" err="1">
                  <a:solidFill>
                    <a:srgbClr val="333399"/>
                  </a:solidFill>
                  <a:latin typeface="Arial" pitchFamily="34" charset="0"/>
                  <a:ea typeface="楷体_GB2312" pitchFamily="49" charset="-122"/>
                </a:rPr>
                <a:t>r</a:t>
              </a:r>
              <a:r>
                <a:rPr lang="en-US" altLang="zh-CN" sz="2400" baseline="-25000" dirty="0" err="1">
                  <a:solidFill>
                    <a:srgbClr val="333399"/>
                  </a:solidFill>
                  <a:latin typeface="Arial" pitchFamily="34" charset="0"/>
                  <a:ea typeface="楷体_GB2312" pitchFamily="49" charset="-122"/>
                </a:rPr>
                <a:t>j</a:t>
              </a:r>
              <a:r>
                <a:rPr lang="en-US" altLang="zh-CN" sz="2400" baseline="-250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dirty="0">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E </a:t>
              </a:r>
              <a:r>
                <a:rPr lang="en-US" altLang="zh-CN" sz="2400" dirty="0">
                  <a:solidFill>
                    <a:srgbClr val="333399"/>
                  </a:solidFill>
                  <a:latin typeface="Arial" pitchFamily="34" charset="0"/>
                  <a:ea typeface="楷体_GB2312" pitchFamily="49" charset="-122"/>
                </a:rPr>
                <a:t>(q</a:t>
              </a:r>
              <a:r>
                <a:rPr lang="en-US" altLang="zh-CN" sz="2400" baseline="-25000" dirty="0">
                  <a:solidFill>
                    <a:srgbClr val="333399"/>
                  </a:solidFill>
                  <a:latin typeface="Arial" pitchFamily="34" charset="0"/>
                  <a:ea typeface="楷体_GB2312" pitchFamily="49" charset="-122"/>
                </a:rPr>
                <a:t>0 </a:t>
              </a:r>
              <a:r>
                <a:rPr lang="en-US" altLang="zh-CN" sz="2400" dirty="0">
                  <a:solidFill>
                    <a:srgbClr val="333399"/>
                  </a:solidFill>
                  <a:latin typeface="Arial" pitchFamily="34" charset="0"/>
                  <a:ea typeface="楷体_GB2312" pitchFamily="49" charset="-122"/>
                </a:rPr>
                <a:t>, w) </a:t>
              </a:r>
            </a:p>
          </p:txBody>
        </p:sp>
        <p:sp>
          <p:nvSpPr>
            <p:cNvPr id="131090" name="Text Box 18"/>
            <p:cNvSpPr txBox="1">
              <a:spLocks noChangeArrowheads="1"/>
            </p:cNvSpPr>
            <p:nvPr/>
          </p:nvSpPr>
          <p:spPr bwMode="auto">
            <a:xfrm>
              <a:off x="2254" y="4012"/>
              <a:ext cx="370" cy="212"/>
            </a:xfrm>
            <a:prstGeom prst="rect">
              <a:avLst/>
            </a:prstGeom>
            <a:noFill/>
            <a:ln w="9525">
              <a:noFill/>
              <a:miter lim="800000"/>
              <a:headEnd/>
              <a:tailEnd/>
            </a:ln>
            <a:effectLst/>
          </p:spPr>
          <p:txBody>
            <a:bodyPr wrap="none">
              <a:spAutoFit/>
            </a:bodyPr>
            <a:lstStyle/>
            <a:p>
              <a:pPr algn="l"/>
              <a:r>
                <a:rPr lang="en-US" altLang="zh-CN" sz="1600">
                  <a:solidFill>
                    <a:srgbClr val="333399"/>
                  </a:solidFill>
                  <a:latin typeface="Arial" pitchFamily="34" charset="0"/>
                  <a:ea typeface="楷体_GB2312" pitchFamily="49" charset="-122"/>
                </a:rPr>
                <a:t>j = 1</a:t>
              </a:r>
            </a:p>
          </p:txBody>
        </p:sp>
        <p:sp>
          <p:nvSpPr>
            <p:cNvPr id="131091" name="Text Box 19"/>
            <p:cNvSpPr txBox="1">
              <a:spLocks noChangeArrowheads="1"/>
            </p:cNvSpPr>
            <p:nvPr/>
          </p:nvSpPr>
          <p:spPr bwMode="auto">
            <a:xfrm>
              <a:off x="2352" y="3792"/>
              <a:ext cx="174" cy="212"/>
            </a:xfrm>
            <a:prstGeom prst="rect">
              <a:avLst/>
            </a:prstGeom>
            <a:noFill/>
            <a:ln w="9525">
              <a:noFill/>
              <a:miter lim="800000"/>
              <a:headEnd/>
              <a:tailEnd/>
            </a:ln>
            <a:effectLst/>
          </p:spPr>
          <p:txBody>
            <a:bodyPr>
              <a:spAutoFit/>
            </a:bodyPr>
            <a:lstStyle/>
            <a:p>
              <a:pPr algn="l"/>
              <a:r>
                <a:rPr lang="en-US" altLang="zh-CN" sz="1600">
                  <a:solidFill>
                    <a:srgbClr val="333399"/>
                  </a:solidFill>
                  <a:latin typeface="Arial" pitchFamily="34" charset="0"/>
                  <a:ea typeface="楷体_GB2312" pitchFamily="49" charset="-122"/>
                </a:rPr>
                <a:t>m</a:t>
              </a:r>
            </a:p>
          </p:txBody>
        </p:sp>
      </p:grpSp>
      <p:sp>
        <p:nvSpPr>
          <p:cNvPr id="131092" name="Rectangle 20"/>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dirty="0">
                <a:latin typeface="Arial" pitchFamily="34" charset="0"/>
                <a:ea typeface="华文行楷" pitchFamily="2" charset="-122"/>
              </a:rPr>
              <a:t>带</a:t>
            </a:r>
            <a:r>
              <a:rPr lang="zh-CN" altLang="en-US" sz="3600" dirty="0">
                <a:latin typeface="Arial" pitchFamily="34" charset="0"/>
                <a:ea typeface="华文行楷" pitchFamily="2" charset="-122"/>
                <a:sym typeface="Symbol" pitchFamily="18" charset="2"/>
              </a:rPr>
              <a:t> </a:t>
            </a:r>
            <a:r>
              <a:rPr lang="en-US" altLang="zh-CN" sz="3600" i="0" dirty="0">
                <a:latin typeface="Arial" pitchFamily="34" charset="0"/>
                <a:ea typeface="华文行楷" pitchFamily="2" charset="-122"/>
              </a:rPr>
              <a:t>-</a:t>
            </a:r>
            <a:r>
              <a:rPr lang="zh-CN" altLang="en-US" sz="3600" i="0" dirty="0">
                <a:latin typeface="Arial" pitchFamily="34" charset="0"/>
                <a:ea typeface="华文行楷" pitchFamily="2" charset="-122"/>
              </a:rPr>
              <a:t>转移的非确定有限自动机</a:t>
            </a:r>
          </a:p>
        </p:txBody>
      </p:sp>
      <p:sp>
        <p:nvSpPr>
          <p:cNvPr id="131093" name="Text Box 21"/>
          <p:cNvSpPr txBox="1">
            <a:spLocks noChangeArrowheads="1"/>
          </p:cNvSpPr>
          <p:nvPr/>
        </p:nvSpPr>
        <p:spPr bwMode="auto">
          <a:xfrm>
            <a:off x="468313" y="1125538"/>
            <a:ext cx="8569325" cy="519112"/>
          </a:xfrm>
          <a:prstGeom prst="rect">
            <a:avLst/>
          </a:prstGeom>
          <a:noFill/>
          <a:ln w="9525">
            <a:noFill/>
            <a:miter lim="800000"/>
            <a:headEnd/>
            <a:tailEnd/>
          </a:ln>
          <a:effectLst/>
        </p:spPr>
        <p:txBody>
          <a:bodyPr>
            <a:spAutoFit/>
          </a:bodyPr>
          <a:lstStyle/>
          <a:p>
            <a:pPr algn="l">
              <a:buFont typeface="Wingdings" pitchFamily="2" charset="2"/>
              <a:buChar char="²"/>
            </a:pPr>
            <a:r>
              <a:rPr lang="en-US" altLang="zh-CN" sz="2800" i="0">
                <a:latin typeface="Arial" pitchFamily="34" charset="0"/>
                <a:ea typeface="楷体_GB2312" pitchFamily="49" charset="-122"/>
              </a:rPr>
              <a:t> </a:t>
            </a:r>
            <a:r>
              <a:rPr lang="zh-CN" altLang="en-US" sz="2800" i="0">
                <a:latin typeface="Arial" pitchFamily="34" charset="0"/>
                <a:ea typeface="楷体_GB2312" pitchFamily="49" charset="-122"/>
              </a:rPr>
              <a:t>从 </a:t>
            </a:r>
            <a:r>
              <a:rPr lang="zh-CN" altLang="en-US" sz="2800" b="0">
                <a:latin typeface="Arial" pitchFamily="34" charset="0"/>
                <a:ea typeface="楷体_GB2312" pitchFamily="49" charset="-122"/>
                <a:sym typeface="Symbol" pitchFamily="18" charset="2"/>
              </a:rPr>
              <a:t> </a:t>
            </a:r>
            <a:r>
              <a:rPr lang="en-US" altLang="zh-CN" sz="2800" b="0" i="0">
                <a:latin typeface="Arial" pitchFamily="34" charset="0"/>
                <a:ea typeface="楷体_GB2312" pitchFamily="49" charset="-122"/>
              </a:rPr>
              <a:t>- </a:t>
            </a:r>
            <a:r>
              <a:rPr lang="en-US" altLang="zh-CN" sz="2800" b="0">
                <a:latin typeface="Arial" pitchFamily="34" charset="0"/>
                <a:ea typeface="楷体_GB2312" pitchFamily="49" charset="-122"/>
              </a:rPr>
              <a:t>NFA</a:t>
            </a:r>
            <a:r>
              <a:rPr lang="en-US" altLang="zh-CN" sz="2800">
                <a:latin typeface="Arial" pitchFamily="34" charset="0"/>
                <a:ea typeface="楷体_GB2312" pitchFamily="49" charset="-122"/>
              </a:rPr>
              <a:t> </a:t>
            </a:r>
            <a:r>
              <a:rPr lang="zh-CN" altLang="en-US" sz="2800" i="0">
                <a:latin typeface="Arial" pitchFamily="34" charset="0"/>
                <a:ea typeface="楷体_GB2312" pitchFamily="49" charset="-122"/>
              </a:rPr>
              <a:t>构造等价的 </a:t>
            </a:r>
            <a:r>
              <a:rPr lang="en-US" altLang="zh-CN" sz="2800" b="0">
                <a:latin typeface="Arial" pitchFamily="34" charset="0"/>
                <a:ea typeface="楷体_GB2312" pitchFamily="49" charset="-122"/>
              </a:rPr>
              <a:t>DFA</a:t>
            </a:r>
            <a:r>
              <a:rPr lang="zh-CN" altLang="en-US" sz="2800" i="0">
                <a:latin typeface="Arial" pitchFamily="34" charset="0"/>
                <a:ea typeface="楷体_GB2312" pitchFamily="49" charset="-122"/>
              </a:rPr>
              <a:t>（修改的子集构造法</a:t>
            </a:r>
            <a:r>
              <a:rPr lang="zh-CN" altLang="en-US" sz="2800" b="0" i="0">
                <a:latin typeface="Arial" pitchFamily="34" charset="0"/>
                <a:ea typeface="楷体_GB2312" pitchFamily="49" charset="-122"/>
              </a:rPr>
              <a:t>）</a:t>
            </a:r>
          </a:p>
        </p:txBody>
      </p:sp>
      <p:sp>
        <p:nvSpPr>
          <p:cNvPr id="18" name="文本框 17">
            <a:extLst>
              <a:ext uri="{FF2B5EF4-FFF2-40B4-BE49-F238E27FC236}">
                <a16:creationId xmlns:a16="http://schemas.microsoft.com/office/drawing/2014/main" id="{F8655FFE-08BF-4248-960E-967B2B18A790}"/>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86</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1079"/>
                                        </p:tgtEl>
                                        <p:attrNameLst>
                                          <p:attrName>style.visibility</p:attrName>
                                        </p:attrNameLst>
                                      </p:cBhvr>
                                      <p:to>
                                        <p:strVal val="visible"/>
                                      </p:to>
                                    </p:set>
                                    <p:animEffect transition="in" filter="slide(fromBottom)">
                                      <p:cBhvr>
                                        <p:cTn id="7" dur="500"/>
                                        <p:tgtEl>
                                          <p:spTgt spid="13107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1080"/>
                                        </p:tgtEl>
                                        <p:attrNameLst>
                                          <p:attrName>style.visibility</p:attrName>
                                        </p:attrNameLst>
                                      </p:cBhvr>
                                      <p:to>
                                        <p:strVal val="visible"/>
                                      </p:to>
                                    </p:set>
                                    <p:animEffect transition="in" filter="slide(fromBottom)">
                                      <p:cBhvr>
                                        <p:cTn id="12" dur="500"/>
                                        <p:tgtEl>
                                          <p:spTgt spid="13108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1081"/>
                                        </p:tgtEl>
                                        <p:attrNameLst>
                                          <p:attrName>style.visibility</p:attrName>
                                        </p:attrNameLst>
                                      </p:cBhvr>
                                      <p:to>
                                        <p:strVal val="visible"/>
                                      </p:to>
                                    </p:set>
                                    <p:animEffect transition="in" filter="slide(fromBottom)">
                                      <p:cBhvr>
                                        <p:cTn id="17" dur="500"/>
                                        <p:tgtEl>
                                          <p:spTgt spid="13108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1082"/>
                                        </p:tgtEl>
                                        <p:attrNameLst>
                                          <p:attrName>style.visibility</p:attrName>
                                        </p:attrNameLst>
                                      </p:cBhvr>
                                      <p:to>
                                        <p:strVal val="visible"/>
                                      </p:to>
                                    </p:set>
                                    <p:animEffect transition="in" filter="slide(fromBottom)">
                                      <p:cBhvr>
                                        <p:cTn id="22" dur="500"/>
                                        <p:tgtEl>
                                          <p:spTgt spid="13108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1083"/>
                                        </p:tgtEl>
                                        <p:attrNameLst>
                                          <p:attrName>style.visibility</p:attrName>
                                        </p:attrNameLst>
                                      </p:cBhvr>
                                      <p:to>
                                        <p:strVal val="visible"/>
                                      </p:to>
                                    </p:set>
                                    <p:animEffect transition="in" filter="slide(fromBottom)">
                                      <p:cBhvr>
                                        <p:cTn id="27" dur="500"/>
                                        <p:tgtEl>
                                          <p:spTgt spid="13108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31087"/>
                                        </p:tgtEl>
                                        <p:attrNameLst>
                                          <p:attrName>style.visibility</p:attrName>
                                        </p:attrNameLst>
                                      </p:cBhvr>
                                      <p:to>
                                        <p:strVal val="visible"/>
                                      </p:to>
                                    </p:set>
                                    <p:animEffect transition="in" filter="slide(fromBottom)">
                                      <p:cBhvr>
                                        <p:cTn id="32" dur="500"/>
                                        <p:tgtEl>
                                          <p:spTgt spid="13108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31088"/>
                                        </p:tgtEl>
                                        <p:attrNameLst>
                                          <p:attrName>style.visibility</p:attrName>
                                        </p:attrNameLst>
                                      </p:cBhvr>
                                      <p:to>
                                        <p:strVal val="visible"/>
                                      </p:to>
                                    </p:set>
                                    <p:animEffect transition="in" filter="slide(fromBottom)">
                                      <p:cBhvr>
                                        <p:cTn id="37" dur="500"/>
                                        <p:tgtEl>
                                          <p:spTgt spid="131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9" grpId="0" autoUpdateAnimBg="0"/>
      <p:bldP spid="131080" grpId="0" autoUpdateAnimBg="0"/>
      <p:bldP spid="131081" grpId="0" autoUpdateAnimBg="0"/>
      <p:bldP spid="131082" grpId="0" autoUpdateAnimBg="0"/>
      <p:bldP spid="13108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a:extLst>
              <a:ext uri="{FF2B5EF4-FFF2-40B4-BE49-F238E27FC236}">
                <a16:creationId xmlns:a16="http://schemas.microsoft.com/office/drawing/2014/main" id="{E2CAC2A9-3ADE-1141-8CC5-241E5471CFBC}"/>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87</a:t>
            </a:r>
            <a:endParaRPr kumimoji="1" lang="zh-CN" altLang="en-US" sz="2000" b="0" i="0" dirty="0">
              <a:solidFill>
                <a:srgbClr val="000066"/>
              </a:solidFill>
            </a:endParaRPr>
          </a:p>
        </p:txBody>
      </p:sp>
      <p:sp>
        <p:nvSpPr>
          <p:cNvPr id="49" name="文本框 48">
            <a:extLst>
              <a:ext uri="{FF2B5EF4-FFF2-40B4-BE49-F238E27FC236}">
                <a16:creationId xmlns:a16="http://schemas.microsoft.com/office/drawing/2014/main" id="{02534371-7E66-AF40-8529-FA2BA08C72C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15</a:t>
            </a:r>
            <a:r>
              <a:rPr kumimoji="1" lang="zh-CN" altLang="en-US" sz="2400" b="0" i="0" dirty="0">
                <a:solidFill>
                  <a:srgbClr val="000000"/>
                </a:solidFill>
              </a:rPr>
              <a:t>：</a:t>
            </a:r>
            <a:r>
              <a:rPr lang="zh-CN" altLang="en-US" sz="2400" b="0" i="0" dirty="0">
                <a:solidFill>
                  <a:srgbClr val="000000"/>
                </a:solidFill>
              </a:rPr>
              <a:t>考虑下面的</a:t>
            </a:r>
            <a:endParaRPr kumimoji="1" lang="zh-CN" altLang="en-US" sz="2400" b="0" i="0" dirty="0">
              <a:solidFill>
                <a:srgbClr val="000000"/>
              </a:solidFill>
            </a:endParaRPr>
          </a:p>
        </p:txBody>
      </p:sp>
      <p:pic>
        <p:nvPicPr>
          <p:cNvPr id="6" name="图片 5">
            <a:extLst>
              <a:ext uri="{FF2B5EF4-FFF2-40B4-BE49-F238E27FC236}">
                <a16:creationId xmlns:a16="http://schemas.microsoft.com/office/drawing/2014/main" id="{26A2F7CB-952E-9C49-9F90-5A4366EA2821}"/>
              </a:ext>
            </a:extLst>
          </p:cNvPr>
          <p:cNvPicPr>
            <a:picLocks noChangeAspect="1"/>
          </p:cNvPicPr>
          <p:nvPr/>
        </p:nvPicPr>
        <p:blipFill>
          <a:blip r:embed="rId2"/>
          <a:stretch>
            <a:fillRect/>
          </a:stretch>
        </p:blipFill>
        <p:spPr>
          <a:xfrm>
            <a:off x="2481064" y="1347208"/>
            <a:ext cx="2095500" cy="241300"/>
          </a:xfrm>
          <a:prstGeom prst="rect">
            <a:avLst/>
          </a:prstGeom>
        </p:spPr>
      </p:pic>
      <p:pic>
        <p:nvPicPr>
          <p:cNvPr id="7" name="图片 6">
            <a:extLst>
              <a:ext uri="{FF2B5EF4-FFF2-40B4-BE49-F238E27FC236}">
                <a16:creationId xmlns:a16="http://schemas.microsoft.com/office/drawing/2014/main" id="{6F532FB3-E3C8-5B45-88B6-260DC35B1235}"/>
              </a:ext>
            </a:extLst>
          </p:cNvPr>
          <p:cNvPicPr>
            <a:picLocks noChangeAspect="1"/>
          </p:cNvPicPr>
          <p:nvPr/>
        </p:nvPicPr>
        <p:blipFill>
          <a:blip r:embed="rId3"/>
          <a:stretch>
            <a:fillRect/>
          </a:stretch>
        </p:blipFill>
        <p:spPr>
          <a:xfrm>
            <a:off x="2299283" y="1808873"/>
            <a:ext cx="4545434" cy="1728264"/>
          </a:xfrm>
          <a:prstGeom prst="rect">
            <a:avLst/>
          </a:prstGeom>
        </p:spPr>
      </p:pic>
      <p:pic>
        <p:nvPicPr>
          <p:cNvPr id="8" name="图片 7">
            <a:extLst>
              <a:ext uri="{FF2B5EF4-FFF2-40B4-BE49-F238E27FC236}">
                <a16:creationId xmlns:a16="http://schemas.microsoft.com/office/drawing/2014/main" id="{B28C6626-414D-B547-A1B5-CC05EAA3CF9B}"/>
              </a:ext>
            </a:extLst>
          </p:cNvPr>
          <p:cNvPicPr>
            <a:picLocks noChangeAspect="1"/>
          </p:cNvPicPr>
          <p:nvPr/>
        </p:nvPicPr>
        <p:blipFill>
          <a:blip r:embed="rId4"/>
          <a:stretch>
            <a:fillRect/>
          </a:stretch>
        </p:blipFill>
        <p:spPr>
          <a:xfrm>
            <a:off x="1476374" y="3692490"/>
            <a:ext cx="4001979" cy="1104662"/>
          </a:xfrm>
          <a:prstGeom prst="rect">
            <a:avLst/>
          </a:prstGeom>
        </p:spPr>
      </p:pic>
      <p:sp>
        <p:nvSpPr>
          <p:cNvPr id="23" name="文本框 22">
            <a:extLst>
              <a:ext uri="{FF2B5EF4-FFF2-40B4-BE49-F238E27FC236}">
                <a16:creationId xmlns:a16="http://schemas.microsoft.com/office/drawing/2014/main" id="{6585A94E-AEB4-974B-8BAF-53EA43F8D4C5}"/>
              </a:ext>
            </a:extLst>
          </p:cNvPr>
          <p:cNvSpPr txBox="1"/>
          <p:nvPr/>
        </p:nvSpPr>
        <p:spPr>
          <a:xfrm>
            <a:off x="630351" y="4904003"/>
            <a:ext cx="8234124" cy="461665"/>
          </a:xfrm>
          <a:prstGeom prst="rect">
            <a:avLst/>
          </a:prstGeom>
          <a:noFill/>
        </p:spPr>
        <p:txBody>
          <a:bodyPr wrap="square" rtlCol="0">
            <a:spAutoFit/>
          </a:bodyPr>
          <a:lstStyle/>
          <a:p>
            <a:pPr algn="l"/>
            <a:r>
              <a:rPr lang="zh-CN" altLang="en-US" sz="2400" b="0" i="0" dirty="0">
                <a:solidFill>
                  <a:srgbClr val="000000"/>
                </a:solidFill>
              </a:rPr>
              <a:t>解：首先根据定义，很容易计算每个状态的空闭包</a:t>
            </a:r>
            <a:endParaRPr kumimoji="1" lang="zh-CN" altLang="en-US" sz="2400" b="0" i="0" dirty="0">
              <a:solidFill>
                <a:srgbClr val="000000"/>
              </a:solidFill>
            </a:endParaRPr>
          </a:p>
        </p:txBody>
      </p:sp>
      <p:pic>
        <p:nvPicPr>
          <p:cNvPr id="9" name="图片 8">
            <a:extLst>
              <a:ext uri="{FF2B5EF4-FFF2-40B4-BE49-F238E27FC236}">
                <a16:creationId xmlns:a16="http://schemas.microsoft.com/office/drawing/2014/main" id="{07522A36-BED0-CD4C-97E1-7DAEE04AFDE7}"/>
              </a:ext>
            </a:extLst>
          </p:cNvPr>
          <p:cNvPicPr>
            <a:picLocks noChangeAspect="1"/>
          </p:cNvPicPr>
          <p:nvPr/>
        </p:nvPicPr>
        <p:blipFill>
          <a:blip r:embed="rId5"/>
          <a:stretch>
            <a:fillRect/>
          </a:stretch>
        </p:blipFill>
        <p:spPr>
          <a:xfrm>
            <a:off x="693231" y="5440474"/>
            <a:ext cx="7911217" cy="522768"/>
          </a:xfrm>
          <a:prstGeom prst="rect">
            <a:avLst/>
          </a:prstGeom>
        </p:spPr>
      </p:pic>
      <p:sp>
        <p:nvSpPr>
          <p:cNvPr id="25" name="文本框 24">
            <a:extLst>
              <a:ext uri="{FF2B5EF4-FFF2-40B4-BE49-F238E27FC236}">
                <a16:creationId xmlns:a16="http://schemas.microsoft.com/office/drawing/2014/main" id="{637D071A-17F0-934E-B650-9D0E05AAE187}"/>
              </a:ext>
            </a:extLst>
          </p:cNvPr>
          <p:cNvSpPr txBox="1"/>
          <p:nvPr/>
        </p:nvSpPr>
        <p:spPr>
          <a:xfrm>
            <a:off x="693231" y="6010266"/>
            <a:ext cx="8234124" cy="461665"/>
          </a:xfrm>
          <a:prstGeom prst="rect">
            <a:avLst/>
          </a:prstGeom>
          <a:noFill/>
        </p:spPr>
        <p:txBody>
          <a:bodyPr wrap="square" rtlCol="0">
            <a:spAutoFit/>
          </a:bodyPr>
          <a:lstStyle/>
          <a:p>
            <a:pPr algn="l"/>
            <a:r>
              <a:rPr lang="zh-CN" altLang="en-US" sz="2400" b="0" i="0" dirty="0">
                <a:solidFill>
                  <a:srgbClr val="000000"/>
                </a:solidFill>
              </a:rPr>
              <a:t>然后可以在空闭包的基础上使用子集构造法。</a:t>
            </a:r>
            <a:endParaRPr kumimoji="1" lang="zh-CN" altLang="en-US" sz="2400" b="0" i="0" dirty="0">
              <a:solidFill>
                <a:srgbClr val="000000"/>
              </a:solidFill>
            </a:endParaRPr>
          </a:p>
        </p:txBody>
      </p:sp>
      <p:sp>
        <p:nvSpPr>
          <p:cNvPr id="11" name="Rectangle 20">
            <a:extLst>
              <a:ext uri="{FF2B5EF4-FFF2-40B4-BE49-F238E27FC236}">
                <a16:creationId xmlns:a16="http://schemas.microsoft.com/office/drawing/2014/main" id="{2F7AC383-98B5-D84C-A802-DA8D13A95412}"/>
              </a:ext>
            </a:extLst>
          </p:cNvPr>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dirty="0">
                <a:latin typeface="Arial" pitchFamily="34" charset="0"/>
                <a:ea typeface="华文行楷" pitchFamily="2" charset="-122"/>
              </a:rPr>
              <a:t>带</a:t>
            </a:r>
            <a:r>
              <a:rPr lang="zh-CN" altLang="en-US" sz="3600" dirty="0">
                <a:latin typeface="Arial" pitchFamily="34" charset="0"/>
                <a:ea typeface="华文行楷" pitchFamily="2" charset="-122"/>
                <a:sym typeface="Symbol" pitchFamily="18" charset="2"/>
              </a:rPr>
              <a:t> </a:t>
            </a:r>
            <a:r>
              <a:rPr lang="en-US" altLang="zh-CN" sz="3600" i="0" dirty="0">
                <a:latin typeface="Arial" pitchFamily="34" charset="0"/>
                <a:ea typeface="华文行楷" pitchFamily="2" charset="-122"/>
              </a:rPr>
              <a:t>-</a:t>
            </a:r>
            <a:r>
              <a:rPr lang="zh-CN" altLang="en-US" sz="3600" i="0" dirty="0">
                <a:latin typeface="Arial" pitchFamily="34" charset="0"/>
                <a:ea typeface="华文行楷" pitchFamily="2" charset="-122"/>
              </a:rPr>
              <a:t>转移的非确定有限自动机</a:t>
            </a:r>
          </a:p>
        </p:txBody>
      </p:sp>
    </p:spTree>
    <p:extLst>
      <p:ext uri="{BB962C8B-B14F-4D97-AF65-F5344CB8AC3E}">
        <p14:creationId xmlns:p14="http://schemas.microsoft.com/office/powerpoint/2010/main" val="4251006488"/>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a:extLst>
              <a:ext uri="{FF2B5EF4-FFF2-40B4-BE49-F238E27FC236}">
                <a16:creationId xmlns:a16="http://schemas.microsoft.com/office/drawing/2014/main" id="{E2CAC2A9-3ADE-1141-8CC5-241E5471CFBC}"/>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88</a:t>
            </a:r>
            <a:endParaRPr kumimoji="1" lang="zh-CN" altLang="en-US" sz="2000" b="0" i="0" dirty="0">
              <a:solidFill>
                <a:srgbClr val="000066"/>
              </a:solidFill>
            </a:endParaRPr>
          </a:p>
        </p:txBody>
      </p:sp>
      <p:sp>
        <p:nvSpPr>
          <p:cNvPr id="49" name="文本框 48">
            <a:extLst>
              <a:ext uri="{FF2B5EF4-FFF2-40B4-BE49-F238E27FC236}">
                <a16:creationId xmlns:a16="http://schemas.microsoft.com/office/drawing/2014/main" id="{02534371-7E66-AF40-8529-FA2BA08C72C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16</a:t>
            </a:r>
            <a:r>
              <a:rPr kumimoji="1" lang="zh-CN" altLang="en-US" sz="2400" b="0" i="0" dirty="0">
                <a:solidFill>
                  <a:srgbClr val="000000"/>
                </a:solidFill>
              </a:rPr>
              <a:t>：</a:t>
            </a:r>
            <a:r>
              <a:rPr lang="zh-CN" altLang="en-US" sz="2400" b="0" i="0" dirty="0">
                <a:solidFill>
                  <a:srgbClr val="000000"/>
                </a:solidFill>
              </a:rPr>
              <a:t>考虑下面的</a:t>
            </a:r>
            <a:endParaRPr kumimoji="1" lang="zh-CN" altLang="en-US" sz="2400" b="0" i="0" dirty="0">
              <a:solidFill>
                <a:srgbClr val="000000"/>
              </a:solidFill>
            </a:endParaRPr>
          </a:p>
        </p:txBody>
      </p:sp>
      <p:pic>
        <p:nvPicPr>
          <p:cNvPr id="6" name="图片 5">
            <a:extLst>
              <a:ext uri="{FF2B5EF4-FFF2-40B4-BE49-F238E27FC236}">
                <a16:creationId xmlns:a16="http://schemas.microsoft.com/office/drawing/2014/main" id="{26A2F7CB-952E-9C49-9F90-5A4366EA2821}"/>
              </a:ext>
            </a:extLst>
          </p:cNvPr>
          <p:cNvPicPr>
            <a:picLocks noChangeAspect="1"/>
          </p:cNvPicPr>
          <p:nvPr/>
        </p:nvPicPr>
        <p:blipFill>
          <a:blip r:embed="rId2"/>
          <a:stretch>
            <a:fillRect/>
          </a:stretch>
        </p:blipFill>
        <p:spPr>
          <a:xfrm>
            <a:off x="2481064" y="1347208"/>
            <a:ext cx="2095500" cy="241300"/>
          </a:xfrm>
          <a:prstGeom prst="rect">
            <a:avLst/>
          </a:prstGeom>
        </p:spPr>
      </p:pic>
      <p:pic>
        <p:nvPicPr>
          <p:cNvPr id="7" name="图片 6">
            <a:extLst>
              <a:ext uri="{FF2B5EF4-FFF2-40B4-BE49-F238E27FC236}">
                <a16:creationId xmlns:a16="http://schemas.microsoft.com/office/drawing/2014/main" id="{6F532FB3-E3C8-5B45-88B6-260DC35B1235}"/>
              </a:ext>
            </a:extLst>
          </p:cNvPr>
          <p:cNvPicPr>
            <a:picLocks noChangeAspect="1"/>
          </p:cNvPicPr>
          <p:nvPr/>
        </p:nvPicPr>
        <p:blipFill>
          <a:blip r:embed="rId3"/>
          <a:stretch>
            <a:fillRect/>
          </a:stretch>
        </p:blipFill>
        <p:spPr>
          <a:xfrm>
            <a:off x="2299283" y="1808873"/>
            <a:ext cx="4545434" cy="1728264"/>
          </a:xfrm>
          <a:prstGeom prst="rect">
            <a:avLst/>
          </a:prstGeom>
        </p:spPr>
      </p:pic>
      <p:pic>
        <p:nvPicPr>
          <p:cNvPr id="8" name="图片 7">
            <a:extLst>
              <a:ext uri="{FF2B5EF4-FFF2-40B4-BE49-F238E27FC236}">
                <a16:creationId xmlns:a16="http://schemas.microsoft.com/office/drawing/2014/main" id="{B28C6626-414D-B547-A1B5-CC05EAA3CF9B}"/>
              </a:ext>
            </a:extLst>
          </p:cNvPr>
          <p:cNvPicPr>
            <a:picLocks noChangeAspect="1"/>
          </p:cNvPicPr>
          <p:nvPr/>
        </p:nvPicPr>
        <p:blipFill>
          <a:blip r:embed="rId4"/>
          <a:stretch>
            <a:fillRect/>
          </a:stretch>
        </p:blipFill>
        <p:spPr>
          <a:xfrm>
            <a:off x="1476374" y="3692490"/>
            <a:ext cx="4001979" cy="1104662"/>
          </a:xfrm>
          <a:prstGeom prst="rect">
            <a:avLst/>
          </a:prstGeom>
        </p:spPr>
      </p:pic>
      <p:sp>
        <p:nvSpPr>
          <p:cNvPr id="23" name="文本框 22">
            <a:extLst>
              <a:ext uri="{FF2B5EF4-FFF2-40B4-BE49-F238E27FC236}">
                <a16:creationId xmlns:a16="http://schemas.microsoft.com/office/drawing/2014/main" id="{6585A94E-AEB4-974B-8BAF-53EA43F8D4C5}"/>
              </a:ext>
            </a:extLst>
          </p:cNvPr>
          <p:cNvSpPr txBox="1"/>
          <p:nvPr/>
        </p:nvSpPr>
        <p:spPr>
          <a:xfrm>
            <a:off x="630351" y="4904003"/>
            <a:ext cx="8234124" cy="461665"/>
          </a:xfrm>
          <a:prstGeom prst="rect">
            <a:avLst/>
          </a:prstGeom>
          <a:noFill/>
        </p:spPr>
        <p:txBody>
          <a:bodyPr wrap="square" rtlCol="0">
            <a:spAutoFit/>
          </a:bodyPr>
          <a:lstStyle/>
          <a:p>
            <a:pPr algn="l"/>
            <a:r>
              <a:rPr lang="zh-CN" altLang="en-US" sz="2400" b="0" i="0" dirty="0">
                <a:solidFill>
                  <a:srgbClr val="000000"/>
                </a:solidFill>
              </a:rPr>
              <a:t>解：</a:t>
            </a:r>
            <a:endParaRPr kumimoji="1" lang="zh-CN" altLang="en-US" sz="2400" b="0" i="0" dirty="0">
              <a:solidFill>
                <a:srgbClr val="000000"/>
              </a:solidFill>
            </a:endParaRPr>
          </a:p>
        </p:txBody>
      </p:sp>
      <p:pic>
        <p:nvPicPr>
          <p:cNvPr id="10" name="图片 9">
            <a:extLst>
              <a:ext uri="{FF2B5EF4-FFF2-40B4-BE49-F238E27FC236}">
                <a16:creationId xmlns:a16="http://schemas.microsoft.com/office/drawing/2014/main" id="{A42C43AF-625B-434A-8045-6F7F9758BD2F}"/>
              </a:ext>
            </a:extLst>
          </p:cNvPr>
          <p:cNvPicPr>
            <a:picLocks noChangeAspect="1"/>
          </p:cNvPicPr>
          <p:nvPr/>
        </p:nvPicPr>
        <p:blipFill>
          <a:blip r:embed="rId5"/>
          <a:stretch>
            <a:fillRect/>
          </a:stretch>
        </p:blipFill>
        <p:spPr>
          <a:xfrm>
            <a:off x="1593601" y="4936438"/>
            <a:ext cx="5956797" cy="1726299"/>
          </a:xfrm>
          <a:prstGeom prst="rect">
            <a:avLst/>
          </a:prstGeom>
        </p:spPr>
      </p:pic>
      <p:sp>
        <p:nvSpPr>
          <p:cNvPr id="27" name="Rectangle 20">
            <a:extLst>
              <a:ext uri="{FF2B5EF4-FFF2-40B4-BE49-F238E27FC236}">
                <a16:creationId xmlns:a16="http://schemas.microsoft.com/office/drawing/2014/main" id="{7C2AAB03-C4A8-B141-A0A4-1DFA98868E16}"/>
              </a:ext>
            </a:extLst>
          </p:cNvPr>
          <p:cNvSpPr>
            <a:spLocks noChangeArrowheads="1"/>
          </p:cNvSpPr>
          <p:nvPr/>
        </p:nvSpPr>
        <p:spPr bwMode="auto">
          <a:xfrm>
            <a:off x="1476375" y="260350"/>
            <a:ext cx="6151563" cy="585788"/>
          </a:xfrm>
          <a:prstGeom prst="rect">
            <a:avLst/>
          </a:prstGeom>
          <a:noFill/>
          <a:ln w="9525" algn="ctr">
            <a:noFill/>
            <a:miter lim="800000"/>
            <a:headEnd/>
            <a:tailEnd/>
          </a:ln>
          <a:effectLst/>
        </p:spPr>
        <p:txBody>
          <a:bodyPr wrap="none">
            <a:spAutoFit/>
          </a:bodyPr>
          <a:lstStyle/>
          <a:p>
            <a:pPr>
              <a:lnSpc>
                <a:spcPct val="90000"/>
              </a:lnSpc>
            </a:pPr>
            <a:r>
              <a:rPr lang="zh-CN" altLang="en-US" sz="3600" i="0" dirty="0">
                <a:latin typeface="Arial" pitchFamily="34" charset="0"/>
                <a:ea typeface="华文行楷" pitchFamily="2" charset="-122"/>
              </a:rPr>
              <a:t>带</a:t>
            </a:r>
            <a:r>
              <a:rPr lang="zh-CN" altLang="en-US" sz="3600" dirty="0">
                <a:latin typeface="Arial" pitchFamily="34" charset="0"/>
                <a:ea typeface="华文行楷" pitchFamily="2" charset="-122"/>
                <a:sym typeface="Symbol" pitchFamily="18" charset="2"/>
              </a:rPr>
              <a:t> </a:t>
            </a:r>
            <a:r>
              <a:rPr lang="en-US" altLang="zh-CN" sz="3600" i="0" dirty="0">
                <a:latin typeface="Arial" pitchFamily="34" charset="0"/>
                <a:ea typeface="华文行楷" pitchFamily="2" charset="-122"/>
              </a:rPr>
              <a:t>-</a:t>
            </a:r>
            <a:r>
              <a:rPr lang="zh-CN" altLang="en-US" sz="3600" i="0" dirty="0">
                <a:latin typeface="Arial" pitchFamily="34" charset="0"/>
                <a:ea typeface="华文行楷" pitchFamily="2" charset="-122"/>
              </a:rPr>
              <a:t>转移的非确定有限自动机</a:t>
            </a:r>
          </a:p>
        </p:txBody>
      </p:sp>
    </p:spTree>
    <p:extLst>
      <p:ext uri="{BB962C8B-B14F-4D97-AF65-F5344CB8AC3E}">
        <p14:creationId xmlns:p14="http://schemas.microsoft.com/office/powerpoint/2010/main" val="3121131046"/>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48" name="文本框 47">
            <a:extLst>
              <a:ext uri="{FF2B5EF4-FFF2-40B4-BE49-F238E27FC236}">
                <a16:creationId xmlns:a16="http://schemas.microsoft.com/office/drawing/2014/main" id="{E2CAC2A9-3ADE-1141-8CC5-241E5471CFBC}"/>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89</a:t>
            </a:r>
            <a:endParaRPr kumimoji="1" lang="zh-CN" altLang="en-US" sz="2000" b="0" i="0" dirty="0">
              <a:solidFill>
                <a:srgbClr val="000066"/>
              </a:solidFill>
            </a:endParaRPr>
          </a:p>
        </p:txBody>
      </p:sp>
      <p:sp>
        <p:nvSpPr>
          <p:cNvPr id="49" name="文本框 48">
            <a:extLst>
              <a:ext uri="{FF2B5EF4-FFF2-40B4-BE49-F238E27FC236}">
                <a16:creationId xmlns:a16="http://schemas.microsoft.com/office/drawing/2014/main" id="{02534371-7E66-AF40-8529-FA2BA08C72C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17</a:t>
            </a:r>
            <a:r>
              <a:rPr kumimoji="1" lang="zh-CN" altLang="en-US" sz="2400" b="0" i="0" dirty="0">
                <a:solidFill>
                  <a:srgbClr val="000000"/>
                </a:solidFill>
              </a:rPr>
              <a:t>：设计             接受所有由</a:t>
            </a:r>
            <a:r>
              <a:rPr kumimoji="1" lang="en-US" altLang="zh-CN" sz="2400" b="0" i="0" dirty="0">
                <a:solidFill>
                  <a:srgbClr val="000000"/>
                </a:solidFill>
              </a:rPr>
              <a:t>0</a:t>
            </a:r>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组成的串，要求长度至少</a:t>
            </a:r>
          </a:p>
        </p:txBody>
      </p:sp>
      <p:pic>
        <p:nvPicPr>
          <p:cNvPr id="6" name="图片 5">
            <a:extLst>
              <a:ext uri="{FF2B5EF4-FFF2-40B4-BE49-F238E27FC236}">
                <a16:creationId xmlns:a16="http://schemas.microsoft.com/office/drawing/2014/main" id="{26A2F7CB-952E-9C49-9F90-5A4366EA2821}"/>
              </a:ext>
            </a:extLst>
          </p:cNvPr>
          <p:cNvPicPr>
            <a:picLocks noChangeAspect="1"/>
          </p:cNvPicPr>
          <p:nvPr/>
        </p:nvPicPr>
        <p:blipFill>
          <a:blip r:embed="rId2"/>
          <a:stretch>
            <a:fillRect/>
          </a:stretch>
        </p:blipFill>
        <p:spPr>
          <a:xfrm>
            <a:off x="1619672" y="1347208"/>
            <a:ext cx="2095500" cy="241300"/>
          </a:xfrm>
          <a:prstGeom prst="rect">
            <a:avLst/>
          </a:prstGeom>
        </p:spPr>
      </p:pic>
      <p:sp>
        <p:nvSpPr>
          <p:cNvPr id="11" name="文本框 10">
            <a:extLst>
              <a:ext uri="{FF2B5EF4-FFF2-40B4-BE49-F238E27FC236}">
                <a16:creationId xmlns:a16="http://schemas.microsoft.com/office/drawing/2014/main" id="{FC94BA02-E91C-224B-8512-E4432018DE23}"/>
              </a:ext>
            </a:extLst>
          </p:cNvPr>
          <p:cNvSpPr txBox="1"/>
          <p:nvPr/>
        </p:nvSpPr>
        <p:spPr>
          <a:xfrm>
            <a:off x="514340" y="1746771"/>
            <a:ext cx="8234124" cy="461665"/>
          </a:xfrm>
          <a:prstGeom prst="rect">
            <a:avLst/>
          </a:prstGeom>
          <a:noFill/>
        </p:spPr>
        <p:txBody>
          <a:bodyPr wrap="square" rtlCol="0">
            <a:spAutoFit/>
          </a:bodyPr>
          <a:lstStyle/>
          <a:p>
            <a:pPr algn="l"/>
            <a:r>
              <a:rPr kumimoji="1" lang="zh-CN" altLang="en-US" sz="2400" b="0" i="0" dirty="0">
                <a:solidFill>
                  <a:srgbClr val="000000"/>
                </a:solidFill>
              </a:rPr>
              <a:t>为</a:t>
            </a:r>
            <a:r>
              <a:rPr kumimoji="1" lang="en-US" altLang="zh-CN" sz="2400" b="0" i="0" dirty="0">
                <a:solidFill>
                  <a:srgbClr val="000000"/>
                </a:solidFill>
              </a:rPr>
              <a:t>1</a:t>
            </a:r>
            <a:r>
              <a:rPr kumimoji="1" lang="zh-CN" altLang="en-US" sz="2400" b="0" i="0" dirty="0">
                <a:solidFill>
                  <a:srgbClr val="000000"/>
                </a:solidFill>
              </a:rPr>
              <a:t>，且前三个符号里面至少有一个</a:t>
            </a:r>
            <a:r>
              <a:rPr kumimoji="1" lang="en-US" altLang="zh-CN" sz="2400" b="0" i="0" dirty="0">
                <a:solidFill>
                  <a:srgbClr val="000000"/>
                </a:solidFill>
              </a:rPr>
              <a:t>0</a:t>
            </a:r>
            <a:r>
              <a:rPr kumimoji="1" lang="zh-CN" altLang="en-US" sz="2400" b="0" i="0" dirty="0">
                <a:solidFill>
                  <a:srgbClr val="000000"/>
                </a:solidFill>
              </a:rPr>
              <a:t>。</a:t>
            </a:r>
          </a:p>
        </p:txBody>
      </p:sp>
      <p:grpSp>
        <p:nvGrpSpPr>
          <p:cNvPr id="29" name="组合 28">
            <a:extLst>
              <a:ext uri="{FF2B5EF4-FFF2-40B4-BE49-F238E27FC236}">
                <a16:creationId xmlns:a16="http://schemas.microsoft.com/office/drawing/2014/main" id="{73DC029D-3268-C94C-B431-B392CFA750E4}"/>
              </a:ext>
            </a:extLst>
          </p:cNvPr>
          <p:cNvGrpSpPr/>
          <p:nvPr/>
        </p:nvGrpSpPr>
        <p:grpSpPr>
          <a:xfrm>
            <a:off x="1619672" y="2829132"/>
            <a:ext cx="6496658" cy="926659"/>
            <a:chOff x="1619672" y="2710936"/>
            <a:chExt cx="6496658" cy="926659"/>
          </a:xfrm>
        </p:grpSpPr>
        <p:sp>
          <p:nvSpPr>
            <p:cNvPr id="2" name="椭圆 1">
              <a:extLst>
                <a:ext uri="{FF2B5EF4-FFF2-40B4-BE49-F238E27FC236}">
                  <a16:creationId xmlns:a16="http://schemas.microsoft.com/office/drawing/2014/main" id="{0C173EA6-C95C-8942-B494-4EE5D02AF9CC}"/>
                </a:ext>
              </a:extLst>
            </p:cNvPr>
            <p:cNvSpPr/>
            <p:nvPr/>
          </p:nvSpPr>
          <p:spPr bwMode="auto">
            <a:xfrm>
              <a:off x="2399209"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2" name="椭圆 11">
              <a:extLst>
                <a:ext uri="{FF2B5EF4-FFF2-40B4-BE49-F238E27FC236}">
                  <a16:creationId xmlns:a16="http://schemas.microsoft.com/office/drawing/2014/main" id="{DD7E9E29-CFD7-8842-ADFC-FF1C4E207586}"/>
                </a:ext>
              </a:extLst>
            </p:cNvPr>
            <p:cNvSpPr/>
            <p:nvPr/>
          </p:nvSpPr>
          <p:spPr bwMode="auto">
            <a:xfrm>
              <a:off x="3725222"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3" name="椭圆 12">
              <a:extLst>
                <a:ext uri="{FF2B5EF4-FFF2-40B4-BE49-F238E27FC236}">
                  <a16:creationId xmlns:a16="http://schemas.microsoft.com/office/drawing/2014/main" id="{91F91778-2699-284A-8E64-F6058426BC4B}"/>
                </a:ext>
              </a:extLst>
            </p:cNvPr>
            <p:cNvSpPr/>
            <p:nvPr/>
          </p:nvSpPr>
          <p:spPr bwMode="auto">
            <a:xfrm>
              <a:off x="5051235"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4" name="椭圆 13">
              <a:extLst>
                <a:ext uri="{FF2B5EF4-FFF2-40B4-BE49-F238E27FC236}">
                  <a16:creationId xmlns:a16="http://schemas.microsoft.com/office/drawing/2014/main" id="{E5FFF249-F6CC-5A4F-AF0F-D6B0278BCEEB}"/>
                </a:ext>
              </a:extLst>
            </p:cNvPr>
            <p:cNvSpPr/>
            <p:nvPr/>
          </p:nvSpPr>
          <p:spPr bwMode="auto">
            <a:xfrm>
              <a:off x="6391350"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5" name="椭圆 14">
              <a:extLst>
                <a:ext uri="{FF2B5EF4-FFF2-40B4-BE49-F238E27FC236}">
                  <a16:creationId xmlns:a16="http://schemas.microsoft.com/office/drawing/2014/main" id="{FE794A0F-C4F9-9542-BC89-D50D12302BBD}"/>
                </a:ext>
              </a:extLst>
            </p:cNvPr>
            <p:cNvSpPr/>
            <p:nvPr/>
          </p:nvSpPr>
          <p:spPr bwMode="auto">
            <a:xfrm>
              <a:off x="6456946" y="3183855"/>
              <a:ext cx="405233" cy="40342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4" name="直线箭头连接符 3">
              <a:extLst>
                <a:ext uri="{FF2B5EF4-FFF2-40B4-BE49-F238E27FC236}">
                  <a16:creationId xmlns:a16="http://schemas.microsoft.com/office/drawing/2014/main" id="{E2439A82-281E-5749-84B4-9196CED62774}"/>
                </a:ext>
              </a:extLst>
            </p:cNvPr>
            <p:cNvCxnSpPr>
              <a:endCxn id="2" idx="2"/>
            </p:cNvCxnSpPr>
            <p:nvPr/>
          </p:nvCxnSpPr>
          <p:spPr bwMode="auto">
            <a:xfrm>
              <a:off x="1619672" y="3385567"/>
              <a:ext cx="7795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8" name="直线箭头连接符 17">
              <a:extLst>
                <a:ext uri="{FF2B5EF4-FFF2-40B4-BE49-F238E27FC236}">
                  <a16:creationId xmlns:a16="http://schemas.microsoft.com/office/drawing/2014/main" id="{94D71EE9-8F06-A943-A4B7-6412E7C48B9F}"/>
                </a:ext>
              </a:extLst>
            </p:cNvPr>
            <p:cNvCxnSpPr>
              <a:cxnSpLocks/>
              <a:stCxn id="2" idx="6"/>
              <a:endCxn id="12" idx="2"/>
            </p:cNvCxnSpPr>
            <p:nvPr/>
          </p:nvCxnSpPr>
          <p:spPr bwMode="auto">
            <a:xfrm>
              <a:off x="2935635" y="3385567"/>
              <a:ext cx="78958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1" name="直线箭头连接符 20">
              <a:extLst>
                <a:ext uri="{FF2B5EF4-FFF2-40B4-BE49-F238E27FC236}">
                  <a16:creationId xmlns:a16="http://schemas.microsoft.com/office/drawing/2014/main" id="{58B7F705-EBA2-2A41-821B-0EFB0216AEE5}"/>
                </a:ext>
              </a:extLst>
            </p:cNvPr>
            <p:cNvCxnSpPr>
              <a:cxnSpLocks/>
              <a:stCxn id="12" idx="6"/>
              <a:endCxn id="13" idx="2"/>
            </p:cNvCxnSpPr>
            <p:nvPr/>
          </p:nvCxnSpPr>
          <p:spPr bwMode="auto">
            <a:xfrm>
              <a:off x="4261648" y="3385567"/>
              <a:ext cx="78958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4" name="直线箭头连接符 23">
              <a:extLst>
                <a:ext uri="{FF2B5EF4-FFF2-40B4-BE49-F238E27FC236}">
                  <a16:creationId xmlns:a16="http://schemas.microsoft.com/office/drawing/2014/main" id="{FE80693C-CF12-314B-87B6-AE64588B406D}"/>
                </a:ext>
              </a:extLst>
            </p:cNvPr>
            <p:cNvCxnSpPr>
              <a:cxnSpLocks/>
              <a:stCxn id="13" idx="6"/>
              <a:endCxn id="14" idx="2"/>
            </p:cNvCxnSpPr>
            <p:nvPr/>
          </p:nvCxnSpPr>
          <p:spPr bwMode="auto">
            <a:xfrm>
              <a:off x="5587661" y="3385567"/>
              <a:ext cx="80368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22" name="图片 21">
              <a:extLst>
                <a:ext uri="{FF2B5EF4-FFF2-40B4-BE49-F238E27FC236}">
                  <a16:creationId xmlns:a16="http://schemas.microsoft.com/office/drawing/2014/main" id="{D23839B7-6618-1742-9270-7BA003170C7D}"/>
                </a:ext>
              </a:extLst>
            </p:cNvPr>
            <p:cNvPicPr>
              <a:picLocks noChangeAspect="1"/>
            </p:cNvPicPr>
            <p:nvPr/>
          </p:nvPicPr>
          <p:blipFill>
            <a:blip r:embed="rId3"/>
            <a:stretch>
              <a:fillRect/>
            </a:stretch>
          </p:blipFill>
          <p:spPr>
            <a:xfrm>
              <a:off x="2304446" y="2850400"/>
              <a:ext cx="1943100" cy="279400"/>
            </a:xfrm>
            <a:prstGeom prst="rect">
              <a:avLst/>
            </a:prstGeom>
          </p:spPr>
        </p:pic>
        <p:pic>
          <p:nvPicPr>
            <p:cNvPr id="25" name="图片 24">
              <a:extLst>
                <a:ext uri="{FF2B5EF4-FFF2-40B4-BE49-F238E27FC236}">
                  <a16:creationId xmlns:a16="http://schemas.microsoft.com/office/drawing/2014/main" id="{0F82BDFE-380E-CE48-B281-A67882AB88A8}"/>
                </a:ext>
              </a:extLst>
            </p:cNvPr>
            <p:cNvPicPr>
              <a:picLocks noChangeAspect="1"/>
            </p:cNvPicPr>
            <p:nvPr/>
          </p:nvPicPr>
          <p:blipFill>
            <a:blip r:embed="rId3"/>
            <a:stretch>
              <a:fillRect/>
            </a:stretch>
          </p:blipFill>
          <p:spPr>
            <a:xfrm>
              <a:off x="3600450" y="2829069"/>
              <a:ext cx="1943100" cy="279400"/>
            </a:xfrm>
            <a:prstGeom prst="rect">
              <a:avLst/>
            </a:prstGeom>
          </p:spPr>
        </p:pic>
        <p:pic>
          <p:nvPicPr>
            <p:cNvPr id="26" name="图片 25">
              <a:extLst>
                <a:ext uri="{FF2B5EF4-FFF2-40B4-BE49-F238E27FC236}">
                  <a16:creationId xmlns:a16="http://schemas.microsoft.com/office/drawing/2014/main" id="{181A707A-4F3D-3C4B-9245-9177DD25D58A}"/>
                </a:ext>
              </a:extLst>
            </p:cNvPr>
            <p:cNvPicPr>
              <a:picLocks noChangeAspect="1"/>
            </p:cNvPicPr>
            <p:nvPr/>
          </p:nvPicPr>
          <p:blipFill>
            <a:blip r:embed="rId4"/>
            <a:stretch>
              <a:fillRect/>
            </a:stretch>
          </p:blipFill>
          <p:spPr>
            <a:xfrm>
              <a:off x="5284655" y="2850400"/>
              <a:ext cx="1409700" cy="228600"/>
            </a:xfrm>
            <a:prstGeom prst="rect">
              <a:avLst/>
            </a:prstGeom>
          </p:spPr>
        </p:pic>
        <p:sp>
          <p:nvSpPr>
            <p:cNvPr id="30" name="弧 29">
              <a:extLst>
                <a:ext uri="{FF2B5EF4-FFF2-40B4-BE49-F238E27FC236}">
                  <a16:creationId xmlns:a16="http://schemas.microsoft.com/office/drawing/2014/main" id="{26FA0402-1167-8046-AF82-37C96DC19379}"/>
                </a:ext>
              </a:extLst>
            </p:cNvPr>
            <p:cNvSpPr/>
            <p:nvPr/>
          </p:nvSpPr>
          <p:spPr bwMode="auto">
            <a:xfrm rot="11190199">
              <a:off x="6463425" y="271093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pic>
          <p:nvPicPr>
            <p:cNvPr id="27" name="图片 26">
              <a:extLst>
                <a:ext uri="{FF2B5EF4-FFF2-40B4-BE49-F238E27FC236}">
                  <a16:creationId xmlns:a16="http://schemas.microsoft.com/office/drawing/2014/main" id="{AC8F1501-01B4-6441-B5DD-9009D29746A1}"/>
                </a:ext>
              </a:extLst>
            </p:cNvPr>
            <p:cNvPicPr>
              <a:picLocks noChangeAspect="1"/>
            </p:cNvPicPr>
            <p:nvPr/>
          </p:nvPicPr>
          <p:blipFill>
            <a:blip r:embed="rId5"/>
            <a:stretch>
              <a:fillRect/>
            </a:stretch>
          </p:blipFill>
          <p:spPr>
            <a:xfrm>
              <a:off x="6439930" y="2829069"/>
              <a:ext cx="1676400" cy="279400"/>
            </a:xfrm>
            <a:prstGeom prst="rect">
              <a:avLst/>
            </a:prstGeom>
          </p:spPr>
        </p:pic>
      </p:grpSp>
      <p:grpSp>
        <p:nvGrpSpPr>
          <p:cNvPr id="28" name="组合 27">
            <a:extLst>
              <a:ext uri="{FF2B5EF4-FFF2-40B4-BE49-F238E27FC236}">
                <a16:creationId xmlns:a16="http://schemas.microsoft.com/office/drawing/2014/main" id="{22421BB8-C924-134A-8FD2-E53ED2AF1701}"/>
              </a:ext>
            </a:extLst>
          </p:cNvPr>
          <p:cNvGrpSpPr/>
          <p:nvPr/>
        </p:nvGrpSpPr>
        <p:grpSpPr>
          <a:xfrm>
            <a:off x="640100" y="4789189"/>
            <a:ext cx="8234124" cy="1641328"/>
            <a:chOff x="630351" y="4904003"/>
            <a:chExt cx="8234124" cy="1641328"/>
          </a:xfrm>
        </p:grpSpPr>
        <p:sp>
          <p:nvSpPr>
            <p:cNvPr id="23" name="文本框 22">
              <a:extLst>
                <a:ext uri="{FF2B5EF4-FFF2-40B4-BE49-F238E27FC236}">
                  <a16:creationId xmlns:a16="http://schemas.microsoft.com/office/drawing/2014/main" id="{6585A94E-AEB4-974B-8BAF-53EA43F8D4C5}"/>
                </a:ext>
              </a:extLst>
            </p:cNvPr>
            <p:cNvSpPr txBox="1"/>
            <p:nvPr/>
          </p:nvSpPr>
          <p:spPr>
            <a:xfrm>
              <a:off x="630351" y="4904003"/>
              <a:ext cx="8234124" cy="461665"/>
            </a:xfrm>
            <a:prstGeom prst="rect">
              <a:avLst/>
            </a:prstGeom>
            <a:noFill/>
          </p:spPr>
          <p:txBody>
            <a:bodyPr wrap="square" rtlCol="0">
              <a:spAutoFit/>
            </a:bodyPr>
            <a:lstStyle/>
            <a:p>
              <a:pPr algn="l"/>
              <a:r>
                <a:rPr lang="zh-CN" altLang="en-US" sz="2400" b="0" i="0" dirty="0">
                  <a:solidFill>
                    <a:srgbClr val="000000"/>
                  </a:solidFill>
                </a:rPr>
                <a:t>解：</a:t>
              </a:r>
              <a:r>
                <a:rPr lang="en-US" altLang="zh-CN" sz="2400" b="0" i="0" dirty="0">
                  <a:solidFill>
                    <a:srgbClr val="000000"/>
                  </a:solidFill>
                </a:rPr>
                <a:t>            </a:t>
              </a:r>
              <a:r>
                <a:rPr lang="zh-CN" altLang="en-US" sz="2400" b="0" i="0" dirty="0">
                  <a:solidFill>
                    <a:srgbClr val="000000"/>
                  </a:solidFill>
                </a:rPr>
                <a:t>特别适合处理这种情况。类似于之前设计正规</a:t>
              </a:r>
              <a:endParaRPr kumimoji="1" lang="zh-CN" altLang="en-US" sz="2400" b="0" i="0" dirty="0">
                <a:solidFill>
                  <a:srgbClr val="000000"/>
                </a:solidFill>
              </a:endParaRPr>
            </a:p>
          </p:txBody>
        </p:sp>
        <p:pic>
          <p:nvPicPr>
            <p:cNvPr id="32" name="图片 31">
              <a:extLst>
                <a:ext uri="{FF2B5EF4-FFF2-40B4-BE49-F238E27FC236}">
                  <a16:creationId xmlns:a16="http://schemas.microsoft.com/office/drawing/2014/main" id="{AEB78407-61E3-4244-90F9-E638EA72A08B}"/>
                </a:ext>
              </a:extLst>
            </p:cNvPr>
            <p:cNvPicPr>
              <a:picLocks noChangeAspect="1"/>
            </p:cNvPicPr>
            <p:nvPr/>
          </p:nvPicPr>
          <p:blipFill>
            <a:blip r:embed="rId2"/>
            <a:stretch>
              <a:fillRect/>
            </a:stretch>
          </p:blipFill>
          <p:spPr>
            <a:xfrm>
              <a:off x="687501" y="5014185"/>
              <a:ext cx="2095500" cy="241300"/>
            </a:xfrm>
            <a:prstGeom prst="rect">
              <a:avLst/>
            </a:prstGeom>
          </p:spPr>
        </p:pic>
        <p:sp>
          <p:nvSpPr>
            <p:cNvPr id="33" name="文本框 32">
              <a:extLst>
                <a:ext uri="{FF2B5EF4-FFF2-40B4-BE49-F238E27FC236}">
                  <a16:creationId xmlns:a16="http://schemas.microsoft.com/office/drawing/2014/main" id="{87EE8DEC-09FD-FF40-98F9-0A47390AD018}"/>
                </a:ext>
              </a:extLst>
            </p:cNvPr>
            <p:cNvSpPr txBox="1"/>
            <p:nvPr/>
          </p:nvSpPr>
          <p:spPr>
            <a:xfrm>
              <a:off x="630351" y="5510792"/>
              <a:ext cx="8234124" cy="461665"/>
            </a:xfrm>
            <a:prstGeom prst="rect">
              <a:avLst/>
            </a:prstGeom>
            <a:noFill/>
          </p:spPr>
          <p:txBody>
            <a:bodyPr wrap="square" rtlCol="0">
              <a:spAutoFit/>
            </a:bodyPr>
            <a:lstStyle/>
            <a:p>
              <a:pPr algn="l"/>
              <a:r>
                <a:rPr lang="zh-CN" altLang="en-US" sz="2400" b="0" i="0" dirty="0">
                  <a:solidFill>
                    <a:srgbClr val="000000"/>
                  </a:solidFill>
                </a:rPr>
                <a:t>式的经验，允许前两个符号出现空符号，自然就实现了题目</a:t>
              </a:r>
              <a:endParaRPr kumimoji="1" lang="zh-CN" altLang="en-US" sz="2400" b="0" i="0" dirty="0">
                <a:solidFill>
                  <a:srgbClr val="000000"/>
                </a:solidFill>
              </a:endParaRPr>
            </a:p>
          </p:txBody>
        </p:sp>
        <p:sp>
          <p:nvSpPr>
            <p:cNvPr id="34" name="文本框 33">
              <a:extLst>
                <a:ext uri="{FF2B5EF4-FFF2-40B4-BE49-F238E27FC236}">
                  <a16:creationId xmlns:a16="http://schemas.microsoft.com/office/drawing/2014/main" id="{7C0B7391-024D-5E4B-A6CD-CE71BD7961CC}"/>
                </a:ext>
              </a:extLst>
            </p:cNvPr>
            <p:cNvSpPr txBox="1"/>
            <p:nvPr/>
          </p:nvSpPr>
          <p:spPr>
            <a:xfrm>
              <a:off x="630351" y="6083666"/>
              <a:ext cx="8234124" cy="461665"/>
            </a:xfrm>
            <a:prstGeom prst="rect">
              <a:avLst/>
            </a:prstGeom>
            <a:noFill/>
          </p:spPr>
          <p:txBody>
            <a:bodyPr wrap="square" rtlCol="0">
              <a:spAutoFit/>
            </a:bodyPr>
            <a:lstStyle/>
            <a:p>
              <a:pPr algn="l"/>
              <a:r>
                <a:rPr lang="zh-CN" altLang="en-US" sz="2400" b="0" i="0" dirty="0">
                  <a:solidFill>
                    <a:srgbClr val="000000"/>
                  </a:solidFill>
                </a:rPr>
                <a:t>的要求。如果用</a:t>
              </a:r>
              <a:r>
                <a:rPr lang="en-US" altLang="zh-CN" sz="2400" b="0" i="0" dirty="0">
                  <a:solidFill>
                    <a:srgbClr val="000000"/>
                  </a:solidFill>
                </a:rPr>
                <a:t>DFA</a:t>
              </a:r>
              <a:r>
                <a:rPr lang="zh-CN" altLang="en-US" sz="2400" b="0" i="0" dirty="0">
                  <a:solidFill>
                    <a:srgbClr val="000000"/>
                  </a:solidFill>
                </a:rPr>
                <a:t>或者</a:t>
              </a:r>
              <a:r>
                <a:rPr lang="en-US" altLang="zh-CN" sz="2400" b="0" i="0" dirty="0">
                  <a:solidFill>
                    <a:srgbClr val="000000"/>
                  </a:solidFill>
                </a:rPr>
                <a:t>NFA</a:t>
              </a:r>
              <a:r>
                <a:rPr lang="zh-CN" altLang="en-US" sz="2400" b="0" i="0" dirty="0">
                  <a:solidFill>
                    <a:srgbClr val="000000"/>
                  </a:solidFill>
                </a:rPr>
                <a:t>的话，设计起来难度会更大。</a:t>
              </a:r>
              <a:endParaRPr kumimoji="1" lang="zh-CN" altLang="en-US" sz="2400" b="0" i="0" dirty="0">
                <a:solidFill>
                  <a:srgbClr val="000000"/>
                </a:solidFill>
              </a:endParaRPr>
            </a:p>
          </p:txBody>
        </p:sp>
      </p:grpSp>
    </p:spTree>
    <p:extLst>
      <p:ext uri="{BB962C8B-B14F-4D97-AF65-F5344CB8AC3E}">
        <p14:creationId xmlns:p14="http://schemas.microsoft.com/office/powerpoint/2010/main" val="25931325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5" name="Text Box 11"/>
          <p:cNvSpPr txBox="1">
            <a:spLocks noChangeArrowheads="1"/>
          </p:cNvSpPr>
          <p:nvPr/>
        </p:nvSpPr>
        <p:spPr bwMode="auto">
          <a:xfrm>
            <a:off x="1739900" y="49799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2</a:t>
            </a:r>
          </a:p>
        </p:txBody>
      </p:sp>
      <p:graphicFrame>
        <p:nvGraphicFramePr>
          <p:cNvPr id="98317" name="Object 13"/>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98476" name="Visio" r:id="rId3" imgW="3214714" imgH="2545545" progId="Visio.Drawing.11">
                  <p:embed/>
                </p:oleObj>
              </mc:Choice>
              <mc:Fallback>
                <p:oleObj name="Visio" r:id="rId3" imgW="3214714" imgH="2545545" progId="Visio.Drawing.11">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8" name="Text Box 14"/>
          <p:cNvSpPr txBox="1">
            <a:spLocks noChangeArrowheads="1"/>
          </p:cNvSpPr>
          <p:nvPr/>
        </p:nvSpPr>
        <p:spPr bwMode="auto">
          <a:xfrm>
            <a:off x="1743075" y="2900363"/>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0</a:t>
            </a:r>
          </a:p>
        </p:txBody>
      </p:sp>
      <p:sp>
        <p:nvSpPr>
          <p:cNvPr id="98319" name="Text Box 15"/>
          <p:cNvSpPr txBox="1">
            <a:spLocks noChangeArrowheads="1"/>
          </p:cNvSpPr>
          <p:nvPr/>
        </p:nvSpPr>
        <p:spPr bwMode="auto">
          <a:xfrm>
            <a:off x="3797300" y="29225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1</a:t>
            </a:r>
          </a:p>
        </p:txBody>
      </p:sp>
      <p:sp>
        <p:nvSpPr>
          <p:cNvPr id="98320" name="Text Box 16"/>
          <p:cNvSpPr txBox="1">
            <a:spLocks noChangeArrowheads="1"/>
          </p:cNvSpPr>
          <p:nvPr/>
        </p:nvSpPr>
        <p:spPr bwMode="auto">
          <a:xfrm>
            <a:off x="3797300" y="4941888"/>
            <a:ext cx="457200" cy="457200"/>
          </a:xfrm>
          <a:prstGeom prst="rect">
            <a:avLst/>
          </a:prstGeom>
          <a:noFill/>
          <a:ln w="9525">
            <a:noFill/>
            <a:miter lim="800000"/>
            <a:headEnd/>
            <a:tailEnd/>
          </a:ln>
          <a:effectLst/>
        </p:spPr>
        <p:txBody>
          <a:bodyPr>
            <a:spAutoFit/>
          </a:bodyPr>
          <a:lstStyle/>
          <a:p>
            <a:pPr algn="l"/>
            <a:r>
              <a:rPr lang="en-US" altLang="zh-CN" sz="2400"/>
              <a:t>q</a:t>
            </a:r>
            <a:r>
              <a:rPr lang="en-US" altLang="zh-CN" sz="2400" baseline="-25000"/>
              <a:t>3</a:t>
            </a:r>
          </a:p>
        </p:txBody>
      </p:sp>
      <p:sp>
        <p:nvSpPr>
          <p:cNvPr id="98322" name="Line 18"/>
          <p:cNvSpPr>
            <a:spLocks noChangeShapeType="1"/>
          </p:cNvSpPr>
          <p:nvPr/>
        </p:nvSpPr>
        <p:spPr bwMode="auto">
          <a:xfrm flipV="1">
            <a:off x="6659563" y="3200400"/>
            <a:ext cx="0" cy="381000"/>
          </a:xfrm>
          <a:prstGeom prst="line">
            <a:avLst/>
          </a:prstGeom>
          <a:noFill/>
          <a:ln w="9525">
            <a:solidFill>
              <a:schemeClr val="tx1"/>
            </a:solidFill>
            <a:miter lim="800000"/>
            <a:headEnd/>
            <a:tailEnd type="triangle" w="med" len="med"/>
          </a:ln>
          <a:effectLst/>
        </p:spPr>
        <p:txBody>
          <a:bodyPr wrap="none"/>
          <a:lstStyle/>
          <a:p>
            <a:endParaRPr lang="zh-CN" altLang="en-US"/>
          </a:p>
        </p:txBody>
      </p:sp>
      <p:graphicFrame>
        <p:nvGraphicFramePr>
          <p:cNvPr id="98323" name="Object 19"/>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98477" name="Visio" r:id="rId5" imgW="2099914" imgH="374769" progId="Visio.Drawing.11">
                  <p:embed/>
                </p:oleObj>
              </mc:Choice>
              <mc:Fallback>
                <p:oleObj name="Visio" r:id="rId5" imgW="2099914" imgH="374769" progId="Visio.Drawing.11">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24" name="Rectangle 20"/>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98325" name="Text Box 21">
            <a:hlinkClick r:id="rId7" action="ppaction://hlinksldjump"/>
          </p:cNvPr>
          <p:cNvSpPr txBox="1">
            <a:spLocks noChangeArrowheads="1"/>
          </p:cNvSpPr>
          <p:nvPr/>
        </p:nvSpPr>
        <p:spPr bwMode="auto">
          <a:xfrm>
            <a:off x="827088" y="1409700"/>
            <a:ext cx="5329237" cy="579438"/>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3200" i="0">
                <a:latin typeface="Arial" pitchFamily="34" charset="0"/>
                <a:ea typeface="楷体_GB2312" pitchFamily="49" charset="-122"/>
              </a:rPr>
              <a:t>  </a:t>
            </a:r>
            <a:r>
              <a:rPr lang="en-US" altLang="zh-CN" sz="3200" b="0">
                <a:latin typeface="Arial" pitchFamily="34" charset="0"/>
                <a:ea typeface="楷体_GB2312" pitchFamily="49" charset="-122"/>
              </a:rPr>
              <a:t>DFA</a:t>
            </a:r>
            <a:r>
              <a:rPr lang="zh-CN" altLang="en-US" sz="3200" i="0">
                <a:latin typeface="Arial" pitchFamily="34" charset="0"/>
                <a:ea typeface="楷体_GB2312" pitchFamily="49" charset="-122"/>
              </a:rPr>
              <a:t>如何接受输入符号串</a:t>
            </a:r>
          </a:p>
        </p:txBody>
      </p:sp>
      <p:sp>
        <p:nvSpPr>
          <p:cNvPr id="15" name="文本框 14">
            <a:extLst>
              <a:ext uri="{FF2B5EF4-FFF2-40B4-BE49-F238E27FC236}">
                <a16:creationId xmlns:a16="http://schemas.microsoft.com/office/drawing/2014/main" id="{43B6FA42-753E-BE47-894D-0DDB155AB600}"/>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09</a:t>
            </a:r>
            <a:endParaRPr kumimoji="1" lang="zh-CN" altLang="en-US" sz="2000" b="0" i="0" dirty="0">
              <a:solidFill>
                <a:srgbClr val="000066"/>
              </a:solidFill>
            </a:endParaRPr>
          </a:p>
        </p:txBody>
      </p:sp>
    </p:spTree>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48" name="文本框 47">
            <a:extLst>
              <a:ext uri="{FF2B5EF4-FFF2-40B4-BE49-F238E27FC236}">
                <a16:creationId xmlns:a16="http://schemas.microsoft.com/office/drawing/2014/main" id="{E2CAC2A9-3ADE-1141-8CC5-241E5471CFBC}"/>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90</a:t>
            </a:r>
            <a:endParaRPr kumimoji="1" lang="zh-CN" altLang="en-US" sz="2000" b="0" i="0" dirty="0">
              <a:solidFill>
                <a:srgbClr val="000066"/>
              </a:solidFill>
            </a:endParaRPr>
          </a:p>
        </p:txBody>
      </p:sp>
      <p:sp>
        <p:nvSpPr>
          <p:cNvPr id="49" name="文本框 48">
            <a:extLst>
              <a:ext uri="{FF2B5EF4-FFF2-40B4-BE49-F238E27FC236}">
                <a16:creationId xmlns:a16="http://schemas.microsoft.com/office/drawing/2014/main" id="{02534371-7E66-AF40-8529-FA2BA08C72C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18</a:t>
            </a:r>
            <a:r>
              <a:rPr kumimoji="1" lang="zh-CN" altLang="en-US" sz="2400" b="0" i="0" dirty="0">
                <a:solidFill>
                  <a:srgbClr val="000000"/>
                </a:solidFill>
              </a:rPr>
              <a:t>：设计             接受以下语言</a:t>
            </a:r>
          </a:p>
        </p:txBody>
      </p:sp>
      <p:pic>
        <p:nvPicPr>
          <p:cNvPr id="6" name="图片 5">
            <a:extLst>
              <a:ext uri="{FF2B5EF4-FFF2-40B4-BE49-F238E27FC236}">
                <a16:creationId xmlns:a16="http://schemas.microsoft.com/office/drawing/2014/main" id="{26A2F7CB-952E-9C49-9F90-5A4366EA2821}"/>
              </a:ext>
            </a:extLst>
          </p:cNvPr>
          <p:cNvPicPr>
            <a:picLocks noChangeAspect="1"/>
          </p:cNvPicPr>
          <p:nvPr/>
        </p:nvPicPr>
        <p:blipFill>
          <a:blip r:embed="rId2"/>
          <a:stretch>
            <a:fillRect/>
          </a:stretch>
        </p:blipFill>
        <p:spPr>
          <a:xfrm>
            <a:off x="1619672" y="1347208"/>
            <a:ext cx="2095500" cy="241300"/>
          </a:xfrm>
          <a:prstGeom prst="rect">
            <a:avLst/>
          </a:prstGeom>
        </p:spPr>
      </p:pic>
      <p:pic>
        <p:nvPicPr>
          <p:cNvPr id="3" name="图片 2">
            <a:extLst>
              <a:ext uri="{FF2B5EF4-FFF2-40B4-BE49-F238E27FC236}">
                <a16:creationId xmlns:a16="http://schemas.microsoft.com/office/drawing/2014/main" id="{2137CABF-28BF-DD4D-9FEF-6C146B95D1A2}"/>
              </a:ext>
            </a:extLst>
          </p:cNvPr>
          <p:cNvPicPr>
            <a:picLocks noChangeAspect="1"/>
          </p:cNvPicPr>
          <p:nvPr/>
        </p:nvPicPr>
        <p:blipFill>
          <a:blip r:embed="rId3"/>
          <a:stretch>
            <a:fillRect/>
          </a:stretch>
        </p:blipFill>
        <p:spPr>
          <a:xfrm>
            <a:off x="323528" y="1775018"/>
            <a:ext cx="9144000" cy="352661"/>
          </a:xfrm>
          <a:prstGeom prst="rect">
            <a:avLst/>
          </a:prstGeom>
        </p:spPr>
      </p:pic>
      <p:grpSp>
        <p:nvGrpSpPr>
          <p:cNvPr id="43" name="组合 42">
            <a:extLst>
              <a:ext uri="{FF2B5EF4-FFF2-40B4-BE49-F238E27FC236}">
                <a16:creationId xmlns:a16="http://schemas.microsoft.com/office/drawing/2014/main" id="{075DC3CD-DA67-684D-8A4D-DB6EE76FB517}"/>
              </a:ext>
            </a:extLst>
          </p:cNvPr>
          <p:cNvGrpSpPr/>
          <p:nvPr/>
        </p:nvGrpSpPr>
        <p:grpSpPr>
          <a:xfrm>
            <a:off x="1752054" y="2781797"/>
            <a:ext cx="5556250" cy="1295275"/>
            <a:chOff x="1752054" y="2781797"/>
            <a:chExt cx="5556250" cy="1295275"/>
          </a:xfrm>
        </p:grpSpPr>
        <p:sp>
          <p:nvSpPr>
            <p:cNvPr id="31" name="椭圆 30">
              <a:extLst>
                <a:ext uri="{FF2B5EF4-FFF2-40B4-BE49-F238E27FC236}">
                  <a16:creationId xmlns:a16="http://schemas.microsoft.com/office/drawing/2014/main" id="{AC0FB7FC-4741-D049-BC2A-DF42DC2F3EF2}"/>
                </a:ext>
              </a:extLst>
            </p:cNvPr>
            <p:cNvSpPr/>
            <p:nvPr/>
          </p:nvSpPr>
          <p:spPr bwMode="auto">
            <a:xfrm>
              <a:off x="2659260"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5" name="椭圆 34">
              <a:extLst>
                <a:ext uri="{FF2B5EF4-FFF2-40B4-BE49-F238E27FC236}">
                  <a16:creationId xmlns:a16="http://schemas.microsoft.com/office/drawing/2014/main" id="{4942451F-C562-2A43-AE05-506D34B6D632}"/>
                </a:ext>
              </a:extLst>
            </p:cNvPr>
            <p:cNvSpPr/>
            <p:nvPr/>
          </p:nvSpPr>
          <p:spPr bwMode="auto">
            <a:xfrm>
              <a:off x="3974554"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6" name="椭圆 35">
              <a:extLst>
                <a:ext uri="{FF2B5EF4-FFF2-40B4-BE49-F238E27FC236}">
                  <a16:creationId xmlns:a16="http://schemas.microsoft.com/office/drawing/2014/main" id="{80F92CE4-842B-9D43-906F-2801CD6C4EE9}"/>
                </a:ext>
              </a:extLst>
            </p:cNvPr>
            <p:cNvSpPr/>
            <p:nvPr/>
          </p:nvSpPr>
          <p:spPr bwMode="auto">
            <a:xfrm>
              <a:off x="5289848"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7" name="椭圆 36">
              <a:extLst>
                <a:ext uri="{FF2B5EF4-FFF2-40B4-BE49-F238E27FC236}">
                  <a16:creationId xmlns:a16="http://schemas.microsoft.com/office/drawing/2014/main" id="{5ECE131B-AD5A-184E-9067-E04EE1F8ADC6}"/>
                </a:ext>
              </a:extLst>
            </p:cNvPr>
            <p:cNvSpPr/>
            <p:nvPr/>
          </p:nvSpPr>
          <p:spPr bwMode="auto">
            <a:xfrm>
              <a:off x="6605142"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7" name="直线箭头连接符 6">
              <a:extLst>
                <a:ext uri="{FF2B5EF4-FFF2-40B4-BE49-F238E27FC236}">
                  <a16:creationId xmlns:a16="http://schemas.microsoft.com/office/drawing/2014/main" id="{94518C47-34BB-BE4A-90FD-263C8D2BE24E}"/>
                </a:ext>
              </a:extLst>
            </p:cNvPr>
            <p:cNvCxnSpPr>
              <a:endCxn id="31" idx="2"/>
            </p:cNvCxnSpPr>
            <p:nvPr/>
          </p:nvCxnSpPr>
          <p:spPr bwMode="auto">
            <a:xfrm>
              <a:off x="1879723" y="3825044"/>
              <a:ext cx="7795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8" name="直线箭头连接符 37">
              <a:extLst>
                <a:ext uri="{FF2B5EF4-FFF2-40B4-BE49-F238E27FC236}">
                  <a16:creationId xmlns:a16="http://schemas.microsoft.com/office/drawing/2014/main" id="{AB44B387-E8BD-F741-92F6-6730260ED285}"/>
                </a:ext>
              </a:extLst>
            </p:cNvPr>
            <p:cNvCxnSpPr>
              <a:cxnSpLocks/>
              <a:stCxn id="31" idx="6"/>
              <a:endCxn id="35" idx="2"/>
            </p:cNvCxnSpPr>
            <p:nvPr/>
          </p:nvCxnSpPr>
          <p:spPr bwMode="auto">
            <a:xfrm>
              <a:off x="3195686" y="3825044"/>
              <a:ext cx="7788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9" name="直线箭头连接符 38">
              <a:extLst>
                <a:ext uri="{FF2B5EF4-FFF2-40B4-BE49-F238E27FC236}">
                  <a16:creationId xmlns:a16="http://schemas.microsoft.com/office/drawing/2014/main" id="{AFEA99F2-9044-CC4C-ACDE-1DA55E74F503}"/>
                </a:ext>
              </a:extLst>
            </p:cNvPr>
            <p:cNvCxnSpPr>
              <a:cxnSpLocks/>
              <a:stCxn id="35" idx="6"/>
            </p:cNvCxnSpPr>
            <p:nvPr/>
          </p:nvCxnSpPr>
          <p:spPr bwMode="auto">
            <a:xfrm>
              <a:off x="4510980" y="3825044"/>
              <a:ext cx="7788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0" name="直线箭头连接符 39">
              <a:extLst>
                <a:ext uri="{FF2B5EF4-FFF2-40B4-BE49-F238E27FC236}">
                  <a16:creationId xmlns:a16="http://schemas.microsoft.com/office/drawing/2014/main" id="{7971158A-1610-C644-9F0B-112B2CA38C96}"/>
                </a:ext>
              </a:extLst>
            </p:cNvPr>
            <p:cNvCxnSpPr>
              <a:cxnSpLocks/>
              <a:stCxn id="36" idx="6"/>
              <a:endCxn id="37" idx="2"/>
            </p:cNvCxnSpPr>
            <p:nvPr/>
          </p:nvCxnSpPr>
          <p:spPr bwMode="auto">
            <a:xfrm>
              <a:off x="5826274" y="3825044"/>
              <a:ext cx="7788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42" name="椭圆 41">
              <a:extLst>
                <a:ext uri="{FF2B5EF4-FFF2-40B4-BE49-F238E27FC236}">
                  <a16:creationId xmlns:a16="http://schemas.microsoft.com/office/drawing/2014/main" id="{0E8ED395-29A8-2245-AAD4-83C84586C45D}"/>
                </a:ext>
              </a:extLst>
            </p:cNvPr>
            <p:cNvSpPr/>
            <p:nvPr/>
          </p:nvSpPr>
          <p:spPr bwMode="auto">
            <a:xfrm>
              <a:off x="6650574" y="3594211"/>
              <a:ext cx="445562" cy="4616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4" name="弧 43">
              <a:extLst>
                <a:ext uri="{FF2B5EF4-FFF2-40B4-BE49-F238E27FC236}">
                  <a16:creationId xmlns:a16="http://schemas.microsoft.com/office/drawing/2014/main" id="{3E6F0532-EA92-8943-9EBF-40E252E64E32}"/>
                </a:ext>
              </a:extLst>
            </p:cNvPr>
            <p:cNvSpPr/>
            <p:nvPr/>
          </p:nvSpPr>
          <p:spPr bwMode="auto">
            <a:xfrm rot="11190199">
              <a:off x="2731335" y="315251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pic>
          <p:nvPicPr>
            <p:cNvPr id="20" name="图片 19">
              <a:extLst>
                <a:ext uri="{FF2B5EF4-FFF2-40B4-BE49-F238E27FC236}">
                  <a16:creationId xmlns:a16="http://schemas.microsoft.com/office/drawing/2014/main" id="{87034A68-6D1F-404E-B827-1F72C2919187}"/>
                </a:ext>
              </a:extLst>
            </p:cNvPr>
            <p:cNvPicPr>
              <a:picLocks noChangeAspect="1"/>
            </p:cNvPicPr>
            <p:nvPr/>
          </p:nvPicPr>
          <p:blipFill>
            <a:blip r:embed="rId4"/>
            <a:stretch>
              <a:fillRect/>
            </a:stretch>
          </p:blipFill>
          <p:spPr>
            <a:xfrm>
              <a:off x="1752054" y="2781797"/>
              <a:ext cx="2222500" cy="279400"/>
            </a:xfrm>
            <a:prstGeom prst="rect">
              <a:avLst/>
            </a:prstGeom>
          </p:spPr>
        </p:pic>
        <p:pic>
          <p:nvPicPr>
            <p:cNvPr id="41" name="图片 40">
              <a:extLst>
                <a:ext uri="{FF2B5EF4-FFF2-40B4-BE49-F238E27FC236}">
                  <a16:creationId xmlns:a16="http://schemas.microsoft.com/office/drawing/2014/main" id="{7ABD0CEB-6E45-224B-B420-ABE1C726F725}"/>
                </a:ext>
              </a:extLst>
            </p:cNvPr>
            <p:cNvPicPr>
              <a:picLocks noChangeAspect="1"/>
            </p:cNvPicPr>
            <p:nvPr/>
          </p:nvPicPr>
          <p:blipFill>
            <a:blip r:embed="rId5"/>
            <a:stretch>
              <a:fillRect/>
            </a:stretch>
          </p:blipFill>
          <p:spPr>
            <a:xfrm>
              <a:off x="2716441" y="3314811"/>
              <a:ext cx="1689100" cy="279400"/>
            </a:xfrm>
            <a:prstGeom prst="rect">
              <a:avLst/>
            </a:prstGeom>
          </p:spPr>
        </p:pic>
        <p:pic>
          <p:nvPicPr>
            <p:cNvPr id="47" name="图片 46">
              <a:extLst>
                <a:ext uri="{FF2B5EF4-FFF2-40B4-BE49-F238E27FC236}">
                  <a16:creationId xmlns:a16="http://schemas.microsoft.com/office/drawing/2014/main" id="{67B70537-8F53-AD4A-854B-59374E05145F}"/>
                </a:ext>
              </a:extLst>
            </p:cNvPr>
            <p:cNvPicPr>
              <a:picLocks noChangeAspect="1"/>
            </p:cNvPicPr>
            <p:nvPr/>
          </p:nvPicPr>
          <p:blipFill>
            <a:blip r:embed="rId4"/>
            <a:stretch>
              <a:fillRect/>
            </a:stretch>
          </p:blipFill>
          <p:spPr>
            <a:xfrm>
              <a:off x="3780203" y="3291968"/>
              <a:ext cx="2222500" cy="279400"/>
            </a:xfrm>
            <a:prstGeom prst="rect">
              <a:avLst/>
            </a:prstGeom>
          </p:spPr>
        </p:pic>
        <p:pic>
          <p:nvPicPr>
            <p:cNvPr id="50" name="图片 49">
              <a:extLst>
                <a:ext uri="{FF2B5EF4-FFF2-40B4-BE49-F238E27FC236}">
                  <a16:creationId xmlns:a16="http://schemas.microsoft.com/office/drawing/2014/main" id="{B8A75C6C-9ED4-9747-A68F-2EFEA8825D29}"/>
                </a:ext>
              </a:extLst>
            </p:cNvPr>
            <p:cNvPicPr>
              <a:picLocks noChangeAspect="1"/>
            </p:cNvPicPr>
            <p:nvPr/>
          </p:nvPicPr>
          <p:blipFill>
            <a:blip r:embed="rId4"/>
            <a:stretch>
              <a:fillRect/>
            </a:stretch>
          </p:blipFill>
          <p:spPr>
            <a:xfrm>
              <a:off x="5085804" y="3290320"/>
              <a:ext cx="2222500" cy="279400"/>
            </a:xfrm>
            <a:prstGeom prst="rect">
              <a:avLst/>
            </a:prstGeom>
          </p:spPr>
        </p:pic>
      </p:grpSp>
      <p:grpSp>
        <p:nvGrpSpPr>
          <p:cNvPr id="2" name="组合 1">
            <a:extLst>
              <a:ext uri="{FF2B5EF4-FFF2-40B4-BE49-F238E27FC236}">
                <a16:creationId xmlns:a16="http://schemas.microsoft.com/office/drawing/2014/main" id="{AE544E4E-8D02-C849-9430-D24815B9BA3C}"/>
              </a:ext>
            </a:extLst>
          </p:cNvPr>
          <p:cNvGrpSpPr/>
          <p:nvPr/>
        </p:nvGrpSpPr>
        <p:grpSpPr>
          <a:xfrm>
            <a:off x="640100" y="4789189"/>
            <a:ext cx="8234124" cy="1641328"/>
            <a:chOff x="640100" y="4789189"/>
            <a:chExt cx="8234124" cy="1641328"/>
          </a:xfrm>
        </p:grpSpPr>
        <p:grpSp>
          <p:nvGrpSpPr>
            <p:cNvPr id="28" name="组合 27">
              <a:extLst>
                <a:ext uri="{FF2B5EF4-FFF2-40B4-BE49-F238E27FC236}">
                  <a16:creationId xmlns:a16="http://schemas.microsoft.com/office/drawing/2014/main" id="{22421BB8-C924-134A-8FD2-E53ED2AF1701}"/>
                </a:ext>
              </a:extLst>
            </p:cNvPr>
            <p:cNvGrpSpPr/>
            <p:nvPr/>
          </p:nvGrpSpPr>
          <p:grpSpPr>
            <a:xfrm>
              <a:off x="640100" y="4789189"/>
              <a:ext cx="8234124" cy="1641328"/>
              <a:chOff x="630351" y="4904003"/>
              <a:chExt cx="8234124" cy="1641328"/>
            </a:xfrm>
          </p:grpSpPr>
          <p:sp>
            <p:nvSpPr>
              <p:cNvPr id="23" name="文本框 22">
                <a:extLst>
                  <a:ext uri="{FF2B5EF4-FFF2-40B4-BE49-F238E27FC236}">
                    <a16:creationId xmlns:a16="http://schemas.microsoft.com/office/drawing/2014/main" id="{6585A94E-AEB4-974B-8BAF-53EA43F8D4C5}"/>
                  </a:ext>
                </a:extLst>
              </p:cNvPr>
              <p:cNvSpPr txBox="1"/>
              <p:nvPr/>
            </p:nvSpPr>
            <p:spPr>
              <a:xfrm>
                <a:off x="630351" y="4904003"/>
                <a:ext cx="8234124" cy="461665"/>
              </a:xfrm>
              <a:prstGeom prst="rect">
                <a:avLst/>
              </a:prstGeom>
              <a:noFill/>
            </p:spPr>
            <p:txBody>
              <a:bodyPr wrap="square" rtlCol="0">
                <a:spAutoFit/>
              </a:bodyPr>
              <a:lstStyle/>
              <a:p>
                <a:pPr algn="l"/>
                <a:r>
                  <a:rPr lang="zh-CN" altLang="en-US" sz="2400" b="0" i="0" dirty="0">
                    <a:solidFill>
                      <a:srgbClr val="000000"/>
                    </a:solidFill>
                  </a:rPr>
                  <a:t>解：题目等价于“后</a:t>
                </a:r>
                <a:r>
                  <a:rPr lang="en-US" altLang="zh-CN" sz="2400" b="0" i="0" dirty="0">
                    <a:solidFill>
                      <a:srgbClr val="000000"/>
                    </a:solidFill>
                  </a:rPr>
                  <a:t>3</a:t>
                </a:r>
                <a:r>
                  <a:rPr lang="zh-CN" altLang="en-US" sz="2400" b="0" i="0" dirty="0">
                    <a:solidFill>
                      <a:srgbClr val="000000"/>
                    </a:solidFill>
                  </a:rPr>
                  <a:t>位至少有</a:t>
                </a:r>
                <a:r>
                  <a:rPr lang="en-US" altLang="zh-CN" sz="2400" b="0" i="0" dirty="0">
                    <a:solidFill>
                      <a:srgbClr val="000000"/>
                    </a:solidFill>
                  </a:rPr>
                  <a:t>1</a:t>
                </a:r>
                <a:r>
                  <a:rPr lang="zh-CN" altLang="en-US" sz="2400" b="0" i="0" dirty="0">
                    <a:solidFill>
                      <a:srgbClr val="000000"/>
                    </a:solidFill>
                  </a:rPr>
                  <a:t>位是</a:t>
                </a:r>
                <a:r>
                  <a:rPr lang="en-US" altLang="zh-CN" sz="2400" b="0" i="0" dirty="0">
                    <a:solidFill>
                      <a:srgbClr val="000000"/>
                    </a:solidFill>
                  </a:rPr>
                  <a:t>a</a:t>
                </a:r>
                <a:r>
                  <a:rPr lang="zh-CN" altLang="en-US" sz="2400" b="0" i="0" dirty="0">
                    <a:solidFill>
                      <a:srgbClr val="000000"/>
                    </a:solidFill>
                  </a:rPr>
                  <a:t>或</a:t>
                </a:r>
                <a:r>
                  <a:rPr lang="en-US" altLang="zh-CN" sz="2400" b="0" i="0" dirty="0">
                    <a:solidFill>
                      <a:srgbClr val="000000"/>
                    </a:solidFill>
                  </a:rPr>
                  <a:t>b</a:t>
                </a:r>
                <a:r>
                  <a:rPr lang="zh-CN" altLang="en-US" sz="2400" b="0" i="0" dirty="0">
                    <a:solidFill>
                      <a:srgbClr val="000000"/>
                    </a:solidFill>
                  </a:rPr>
                  <a:t>”，这样就把看似</a:t>
                </a:r>
                <a:endParaRPr kumimoji="1" lang="zh-CN" altLang="en-US" sz="2400" b="0" i="0" dirty="0">
                  <a:solidFill>
                    <a:srgbClr val="000000"/>
                  </a:solidFill>
                </a:endParaRPr>
              </a:p>
            </p:txBody>
          </p:sp>
          <p:sp>
            <p:nvSpPr>
              <p:cNvPr id="33" name="文本框 32">
                <a:extLst>
                  <a:ext uri="{FF2B5EF4-FFF2-40B4-BE49-F238E27FC236}">
                    <a16:creationId xmlns:a16="http://schemas.microsoft.com/office/drawing/2014/main" id="{87EE8DEC-09FD-FF40-98F9-0A47390AD018}"/>
                  </a:ext>
                </a:extLst>
              </p:cNvPr>
              <p:cNvSpPr txBox="1"/>
              <p:nvPr/>
            </p:nvSpPr>
            <p:spPr>
              <a:xfrm>
                <a:off x="630351" y="5510792"/>
                <a:ext cx="8234124" cy="461665"/>
              </a:xfrm>
              <a:prstGeom prst="rect">
                <a:avLst/>
              </a:prstGeom>
              <a:noFill/>
            </p:spPr>
            <p:txBody>
              <a:bodyPr wrap="square" rtlCol="0">
                <a:spAutoFit/>
              </a:bodyPr>
              <a:lstStyle/>
              <a:p>
                <a:pPr algn="l"/>
                <a:r>
                  <a:rPr kumimoji="1" lang="zh-CN" altLang="en-US" sz="2400" b="0" i="0" dirty="0">
                    <a:solidFill>
                      <a:srgbClr val="000000"/>
                    </a:solidFill>
                  </a:rPr>
                  <a:t>很难处理的“不是</a:t>
                </a:r>
                <a:r>
                  <a:rPr kumimoji="1" lang="en-US" altLang="zh-CN" sz="2400" b="0" i="0" dirty="0">
                    <a:solidFill>
                      <a:srgbClr val="000000"/>
                    </a:solidFill>
                  </a:rPr>
                  <a:t>c</a:t>
                </a:r>
                <a:r>
                  <a:rPr kumimoji="1" lang="zh-CN" altLang="en-US" sz="2400" b="0" i="0" dirty="0">
                    <a:solidFill>
                      <a:srgbClr val="000000"/>
                    </a:solidFill>
                  </a:rPr>
                  <a:t>”转化为我们非常熟悉的形式，很容易</a:t>
                </a:r>
              </a:p>
            </p:txBody>
          </p:sp>
          <p:sp>
            <p:nvSpPr>
              <p:cNvPr id="34" name="文本框 33">
                <a:extLst>
                  <a:ext uri="{FF2B5EF4-FFF2-40B4-BE49-F238E27FC236}">
                    <a16:creationId xmlns:a16="http://schemas.microsoft.com/office/drawing/2014/main" id="{7C0B7391-024D-5E4B-A6CD-CE71BD7961CC}"/>
                  </a:ext>
                </a:extLst>
              </p:cNvPr>
              <p:cNvSpPr txBox="1"/>
              <p:nvPr/>
            </p:nvSpPr>
            <p:spPr>
              <a:xfrm>
                <a:off x="630351" y="6083666"/>
                <a:ext cx="8234124" cy="461665"/>
              </a:xfrm>
              <a:prstGeom prst="rect">
                <a:avLst/>
              </a:prstGeom>
              <a:noFill/>
            </p:spPr>
            <p:txBody>
              <a:bodyPr wrap="square" rtlCol="0">
                <a:spAutoFit/>
              </a:bodyPr>
              <a:lstStyle/>
              <a:p>
                <a:pPr algn="l"/>
                <a:r>
                  <a:rPr kumimoji="1" lang="zh-CN" altLang="en-US" sz="2400" b="0" i="0" dirty="0">
                    <a:solidFill>
                      <a:srgbClr val="000000"/>
                    </a:solidFill>
                  </a:rPr>
                  <a:t>给出相应的             。</a:t>
                </a:r>
              </a:p>
            </p:txBody>
          </p:sp>
        </p:grpSp>
        <p:pic>
          <p:nvPicPr>
            <p:cNvPr id="51" name="图片 50">
              <a:extLst>
                <a:ext uri="{FF2B5EF4-FFF2-40B4-BE49-F238E27FC236}">
                  <a16:creationId xmlns:a16="http://schemas.microsoft.com/office/drawing/2014/main" id="{908CF6D7-16D7-9A41-B643-BB80970805C1}"/>
                </a:ext>
              </a:extLst>
            </p:cNvPr>
            <p:cNvPicPr>
              <a:picLocks noChangeAspect="1"/>
            </p:cNvPicPr>
            <p:nvPr/>
          </p:nvPicPr>
          <p:blipFill>
            <a:blip r:embed="rId2"/>
            <a:stretch>
              <a:fillRect/>
            </a:stretch>
          </p:blipFill>
          <p:spPr>
            <a:xfrm>
              <a:off x="1752054" y="6079034"/>
              <a:ext cx="2095500" cy="241300"/>
            </a:xfrm>
            <a:prstGeom prst="rect">
              <a:avLst/>
            </a:prstGeom>
          </p:spPr>
        </p:pic>
      </p:grpSp>
    </p:spTree>
    <p:extLst>
      <p:ext uri="{BB962C8B-B14F-4D97-AF65-F5344CB8AC3E}">
        <p14:creationId xmlns:p14="http://schemas.microsoft.com/office/powerpoint/2010/main" val="287810436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48" name="文本框 47">
            <a:extLst>
              <a:ext uri="{FF2B5EF4-FFF2-40B4-BE49-F238E27FC236}">
                <a16:creationId xmlns:a16="http://schemas.microsoft.com/office/drawing/2014/main" id="{E2CAC2A9-3ADE-1141-8CC5-241E5471CFBC}"/>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91</a:t>
            </a:r>
            <a:endParaRPr kumimoji="1" lang="zh-CN" altLang="en-US" sz="2000" b="0" i="0" dirty="0">
              <a:solidFill>
                <a:srgbClr val="000066"/>
              </a:solidFill>
            </a:endParaRPr>
          </a:p>
        </p:txBody>
      </p:sp>
      <p:sp>
        <p:nvSpPr>
          <p:cNvPr id="49" name="文本框 48">
            <a:extLst>
              <a:ext uri="{FF2B5EF4-FFF2-40B4-BE49-F238E27FC236}">
                <a16:creationId xmlns:a16="http://schemas.microsoft.com/office/drawing/2014/main" id="{02534371-7E66-AF40-8529-FA2BA08C72C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19</a:t>
            </a:r>
            <a:r>
              <a:rPr kumimoji="1" lang="zh-CN" altLang="en-US" sz="2400" b="0" i="0" dirty="0">
                <a:solidFill>
                  <a:srgbClr val="000000"/>
                </a:solidFill>
              </a:rPr>
              <a:t>：设计             接受以下语言</a:t>
            </a:r>
          </a:p>
        </p:txBody>
      </p:sp>
      <p:pic>
        <p:nvPicPr>
          <p:cNvPr id="6" name="图片 5">
            <a:extLst>
              <a:ext uri="{FF2B5EF4-FFF2-40B4-BE49-F238E27FC236}">
                <a16:creationId xmlns:a16="http://schemas.microsoft.com/office/drawing/2014/main" id="{26A2F7CB-952E-9C49-9F90-5A4366EA2821}"/>
              </a:ext>
            </a:extLst>
          </p:cNvPr>
          <p:cNvPicPr>
            <a:picLocks noChangeAspect="1"/>
          </p:cNvPicPr>
          <p:nvPr/>
        </p:nvPicPr>
        <p:blipFill>
          <a:blip r:embed="rId2"/>
          <a:stretch>
            <a:fillRect/>
          </a:stretch>
        </p:blipFill>
        <p:spPr>
          <a:xfrm>
            <a:off x="1619672" y="1347208"/>
            <a:ext cx="2095500" cy="241300"/>
          </a:xfrm>
          <a:prstGeom prst="rect">
            <a:avLst/>
          </a:prstGeom>
        </p:spPr>
      </p:pic>
      <p:grpSp>
        <p:nvGrpSpPr>
          <p:cNvPr id="28" name="组合 27">
            <a:extLst>
              <a:ext uri="{FF2B5EF4-FFF2-40B4-BE49-F238E27FC236}">
                <a16:creationId xmlns:a16="http://schemas.microsoft.com/office/drawing/2014/main" id="{22421BB8-C924-134A-8FD2-E53ED2AF1701}"/>
              </a:ext>
            </a:extLst>
          </p:cNvPr>
          <p:cNvGrpSpPr/>
          <p:nvPr/>
        </p:nvGrpSpPr>
        <p:grpSpPr>
          <a:xfrm>
            <a:off x="640100" y="4789189"/>
            <a:ext cx="8234124" cy="1641328"/>
            <a:chOff x="630351" y="4904003"/>
            <a:chExt cx="8234124" cy="1641328"/>
          </a:xfrm>
        </p:grpSpPr>
        <p:sp>
          <p:nvSpPr>
            <p:cNvPr id="23" name="文本框 22">
              <a:extLst>
                <a:ext uri="{FF2B5EF4-FFF2-40B4-BE49-F238E27FC236}">
                  <a16:creationId xmlns:a16="http://schemas.microsoft.com/office/drawing/2014/main" id="{6585A94E-AEB4-974B-8BAF-53EA43F8D4C5}"/>
                </a:ext>
              </a:extLst>
            </p:cNvPr>
            <p:cNvSpPr txBox="1"/>
            <p:nvPr/>
          </p:nvSpPr>
          <p:spPr>
            <a:xfrm>
              <a:off x="630351" y="4904003"/>
              <a:ext cx="8234124" cy="461665"/>
            </a:xfrm>
            <a:prstGeom prst="rect">
              <a:avLst/>
            </a:prstGeom>
            <a:noFill/>
          </p:spPr>
          <p:txBody>
            <a:bodyPr wrap="square" rtlCol="0">
              <a:spAutoFit/>
            </a:bodyPr>
            <a:lstStyle/>
            <a:p>
              <a:pPr algn="l"/>
              <a:r>
                <a:rPr lang="zh-CN" altLang="en-US" sz="2400" b="0" i="0" dirty="0">
                  <a:solidFill>
                    <a:srgbClr val="000000"/>
                  </a:solidFill>
                </a:rPr>
                <a:t>解：掌握了例</a:t>
              </a:r>
              <a:r>
                <a:rPr lang="en-US" altLang="zh-CN" sz="2400" b="0" i="0" dirty="0">
                  <a:solidFill>
                    <a:srgbClr val="000000"/>
                  </a:solidFill>
                </a:rPr>
                <a:t>17</a:t>
              </a:r>
              <a:r>
                <a:rPr lang="zh-CN" altLang="en-US" sz="2400" b="0" i="0" dirty="0">
                  <a:solidFill>
                    <a:srgbClr val="000000"/>
                  </a:solidFill>
                </a:rPr>
                <a:t>的技巧后，这道题就很简单了，注意加上</a:t>
              </a:r>
              <a:endParaRPr kumimoji="1" lang="zh-CN" altLang="en-US" sz="2400" b="0" i="0" dirty="0">
                <a:solidFill>
                  <a:srgbClr val="000000"/>
                </a:solidFill>
              </a:endParaRPr>
            </a:p>
          </p:txBody>
        </p:sp>
        <p:sp>
          <p:nvSpPr>
            <p:cNvPr id="33" name="文本框 32">
              <a:extLst>
                <a:ext uri="{FF2B5EF4-FFF2-40B4-BE49-F238E27FC236}">
                  <a16:creationId xmlns:a16="http://schemas.microsoft.com/office/drawing/2014/main" id="{87EE8DEC-09FD-FF40-98F9-0A47390AD018}"/>
                </a:ext>
              </a:extLst>
            </p:cNvPr>
            <p:cNvSpPr txBox="1"/>
            <p:nvPr/>
          </p:nvSpPr>
          <p:spPr>
            <a:xfrm>
              <a:off x="630351" y="5510792"/>
              <a:ext cx="8234124" cy="461665"/>
            </a:xfrm>
            <a:prstGeom prst="rect">
              <a:avLst/>
            </a:prstGeom>
            <a:noFill/>
          </p:spPr>
          <p:txBody>
            <a:bodyPr wrap="square" rtlCol="0">
              <a:spAutoFit/>
            </a:bodyPr>
            <a:lstStyle/>
            <a:p>
              <a:pPr algn="l"/>
              <a:r>
                <a:rPr lang="zh-CN" altLang="en-US" sz="2400" b="0" i="0" dirty="0">
                  <a:solidFill>
                    <a:srgbClr val="000000"/>
                  </a:solidFill>
                </a:rPr>
                <a:t>偏移量。</a:t>
              </a:r>
              <a:endParaRPr kumimoji="1" lang="zh-CN" altLang="en-US" sz="2400" b="0" i="0" dirty="0">
                <a:solidFill>
                  <a:srgbClr val="000000"/>
                </a:solidFill>
              </a:endParaRPr>
            </a:p>
          </p:txBody>
        </p:sp>
        <p:sp>
          <p:nvSpPr>
            <p:cNvPr id="34" name="文本框 33">
              <a:extLst>
                <a:ext uri="{FF2B5EF4-FFF2-40B4-BE49-F238E27FC236}">
                  <a16:creationId xmlns:a16="http://schemas.microsoft.com/office/drawing/2014/main" id="{7C0B7391-024D-5E4B-A6CD-CE71BD7961CC}"/>
                </a:ext>
              </a:extLst>
            </p:cNvPr>
            <p:cNvSpPr txBox="1"/>
            <p:nvPr/>
          </p:nvSpPr>
          <p:spPr>
            <a:xfrm>
              <a:off x="630351" y="6083666"/>
              <a:ext cx="8234124" cy="461665"/>
            </a:xfrm>
            <a:prstGeom prst="rect">
              <a:avLst/>
            </a:prstGeom>
            <a:noFill/>
          </p:spPr>
          <p:txBody>
            <a:bodyPr wrap="square" rtlCol="0">
              <a:spAutoFit/>
            </a:bodyPr>
            <a:lstStyle/>
            <a:p>
              <a:pPr algn="l"/>
              <a:endParaRPr kumimoji="1" lang="zh-CN" altLang="en-US" sz="2400" b="0" i="0" dirty="0">
                <a:solidFill>
                  <a:srgbClr val="000000"/>
                </a:solidFill>
              </a:endParaRPr>
            </a:p>
          </p:txBody>
        </p:sp>
      </p:grpSp>
      <p:pic>
        <p:nvPicPr>
          <p:cNvPr id="2" name="图片 1">
            <a:extLst>
              <a:ext uri="{FF2B5EF4-FFF2-40B4-BE49-F238E27FC236}">
                <a16:creationId xmlns:a16="http://schemas.microsoft.com/office/drawing/2014/main" id="{923BD175-33D1-9749-8EC6-49B78FDB2E2C}"/>
              </a:ext>
            </a:extLst>
          </p:cNvPr>
          <p:cNvPicPr>
            <a:picLocks noChangeAspect="1"/>
          </p:cNvPicPr>
          <p:nvPr/>
        </p:nvPicPr>
        <p:blipFill>
          <a:blip r:embed="rId3"/>
          <a:stretch>
            <a:fillRect/>
          </a:stretch>
        </p:blipFill>
        <p:spPr>
          <a:xfrm>
            <a:off x="185162" y="1901953"/>
            <a:ext cx="9144000" cy="311474"/>
          </a:xfrm>
          <a:prstGeom prst="rect">
            <a:avLst/>
          </a:prstGeom>
        </p:spPr>
      </p:pic>
      <p:grpSp>
        <p:nvGrpSpPr>
          <p:cNvPr id="3" name="组合 2">
            <a:extLst>
              <a:ext uri="{FF2B5EF4-FFF2-40B4-BE49-F238E27FC236}">
                <a16:creationId xmlns:a16="http://schemas.microsoft.com/office/drawing/2014/main" id="{7A4E1B3F-9EAE-E84F-878C-6D998C3816D5}"/>
              </a:ext>
            </a:extLst>
          </p:cNvPr>
          <p:cNvGrpSpPr/>
          <p:nvPr/>
        </p:nvGrpSpPr>
        <p:grpSpPr>
          <a:xfrm>
            <a:off x="1092374" y="3010195"/>
            <a:ext cx="7383192" cy="830147"/>
            <a:chOff x="1092374" y="3010195"/>
            <a:chExt cx="7383192" cy="830147"/>
          </a:xfrm>
        </p:grpSpPr>
        <p:sp>
          <p:nvSpPr>
            <p:cNvPr id="4" name="椭圆 3">
              <a:extLst>
                <a:ext uri="{FF2B5EF4-FFF2-40B4-BE49-F238E27FC236}">
                  <a16:creationId xmlns:a16="http://schemas.microsoft.com/office/drawing/2014/main" id="{F41C06C6-6E44-E344-9836-1E1D15F90138}"/>
                </a:ext>
              </a:extLst>
            </p:cNvPr>
            <p:cNvSpPr/>
            <p:nvPr/>
          </p:nvSpPr>
          <p:spPr bwMode="auto">
            <a:xfrm>
              <a:off x="6853014"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9" name="椭圆 28">
              <a:extLst>
                <a:ext uri="{FF2B5EF4-FFF2-40B4-BE49-F238E27FC236}">
                  <a16:creationId xmlns:a16="http://schemas.microsoft.com/office/drawing/2014/main" id="{635CA1E9-F2CE-024A-9EF0-69F1F237E548}"/>
                </a:ext>
              </a:extLst>
            </p:cNvPr>
            <p:cNvSpPr/>
            <p:nvPr/>
          </p:nvSpPr>
          <p:spPr bwMode="auto">
            <a:xfrm>
              <a:off x="3049716"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0" name="椭圆 29">
              <a:extLst>
                <a:ext uri="{FF2B5EF4-FFF2-40B4-BE49-F238E27FC236}">
                  <a16:creationId xmlns:a16="http://schemas.microsoft.com/office/drawing/2014/main" id="{A251E889-FEF2-5C43-8453-5035AA11C0FC}"/>
                </a:ext>
              </a:extLst>
            </p:cNvPr>
            <p:cNvSpPr/>
            <p:nvPr/>
          </p:nvSpPr>
          <p:spPr bwMode="auto">
            <a:xfrm>
              <a:off x="1781950"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2" name="椭圆 31">
              <a:extLst>
                <a:ext uri="{FF2B5EF4-FFF2-40B4-BE49-F238E27FC236}">
                  <a16:creationId xmlns:a16="http://schemas.microsoft.com/office/drawing/2014/main" id="{60F7F0EF-7803-AC4C-B746-C80FBF2C8ECB}"/>
                </a:ext>
              </a:extLst>
            </p:cNvPr>
            <p:cNvSpPr/>
            <p:nvPr/>
          </p:nvSpPr>
          <p:spPr bwMode="auto">
            <a:xfrm>
              <a:off x="4317482"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5" name="椭圆 44">
              <a:extLst>
                <a:ext uri="{FF2B5EF4-FFF2-40B4-BE49-F238E27FC236}">
                  <a16:creationId xmlns:a16="http://schemas.microsoft.com/office/drawing/2014/main" id="{F4AFAC68-732D-C44D-BC54-DE5D2CABC374}"/>
                </a:ext>
              </a:extLst>
            </p:cNvPr>
            <p:cNvSpPr/>
            <p:nvPr/>
          </p:nvSpPr>
          <p:spPr bwMode="auto">
            <a:xfrm>
              <a:off x="5585248"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8" name="直线箭头连接符 7">
              <a:extLst>
                <a:ext uri="{FF2B5EF4-FFF2-40B4-BE49-F238E27FC236}">
                  <a16:creationId xmlns:a16="http://schemas.microsoft.com/office/drawing/2014/main" id="{4D4831FB-F82B-9A41-8F9F-DC371966D5FD}"/>
                </a:ext>
              </a:extLst>
            </p:cNvPr>
            <p:cNvCxnSpPr>
              <a:cxnSpLocks/>
            </p:cNvCxnSpPr>
            <p:nvPr/>
          </p:nvCxnSpPr>
          <p:spPr bwMode="auto">
            <a:xfrm flipV="1">
              <a:off x="1092374" y="3616077"/>
              <a:ext cx="689576" cy="1648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6" name="直线箭头连接符 45">
              <a:extLst>
                <a:ext uri="{FF2B5EF4-FFF2-40B4-BE49-F238E27FC236}">
                  <a16:creationId xmlns:a16="http://schemas.microsoft.com/office/drawing/2014/main" id="{EF9AC71D-7DD6-5D48-BE81-5F42C26295E7}"/>
                </a:ext>
              </a:extLst>
            </p:cNvPr>
            <p:cNvCxnSpPr>
              <a:cxnSpLocks/>
            </p:cNvCxnSpPr>
            <p:nvPr/>
          </p:nvCxnSpPr>
          <p:spPr bwMode="auto">
            <a:xfrm>
              <a:off x="2213279"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2" name="直线箭头连接符 51">
              <a:extLst>
                <a:ext uri="{FF2B5EF4-FFF2-40B4-BE49-F238E27FC236}">
                  <a16:creationId xmlns:a16="http://schemas.microsoft.com/office/drawing/2014/main" id="{1045B0B0-3F9A-884A-B132-5682B87E8207}"/>
                </a:ext>
              </a:extLst>
            </p:cNvPr>
            <p:cNvCxnSpPr>
              <a:cxnSpLocks/>
            </p:cNvCxnSpPr>
            <p:nvPr/>
          </p:nvCxnSpPr>
          <p:spPr bwMode="auto">
            <a:xfrm>
              <a:off x="3481045"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3" name="直线箭头连接符 52">
              <a:extLst>
                <a:ext uri="{FF2B5EF4-FFF2-40B4-BE49-F238E27FC236}">
                  <a16:creationId xmlns:a16="http://schemas.microsoft.com/office/drawing/2014/main" id="{EE548F8C-1E04-6E43-BF32-024276D2C8E8}"/>
                </a:ext>
              </a:extLst>
            </p:cNvPr>
            <p:cNvCxnSpPr>
              <a:cxnSpLocks/>
            </p:cNvCxnSpPr>
            <p:nvPr/>
          </p:nvCxnSpPr>
          <p:spPr bwMode="auto">
            <a:xfrm>
              <a:off x="4748811"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4" name="直线箭头连接符 53">
              <a:extLst>
                <a:ext uri="{FF2B5EF4-FFF2-40B4-BE49-F238E27FC236}">
                  <a16:creationId xmlns:a16="http://schemas.microsoft.com/office/drawing/2014/main" id="{3EAC0228-EA19-824B-AEA3-F79AEA5F921F}"/>
                </a:ext>
              </a:extLst>
            </p:cNvPr>
            <p:cNvCxnSpPr>
              <a:cxnSpLocks/>
            </p:cNvCxnSpPr>
            <p:nvPr/>
          </p:nvCxnSpPr>
          <p:spPr bwMode="auto">
            <a:xfrm>
              <a:off x="6016577"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18" name="图片 17">
              <a:extLst>
                <a:ext uri="{FF2B5EF4-FFF2-40B4-BE49-F238E27FC236}">
                  <a16:creationId xmlns:a16="http://schemas.microsoft.com/office/drawing/2014/main" id="{852ACD06-D315-5044-8341-C7C02331CD22}"/>
                </a:ext>
              </a:extLst>
            </p:cNvPr>
            <p:cNvPicPr>
              <a:picLocks noChangeAspect="1"/>
            </p:cNvPicPr>
            <p:nvPr/>
          </p:nvPicPr>
          <p:blipFill>
            <a:blip r:embed="rId4"/>
            <a:stretch>
              <a:fillRect/>
            </a:stretch>
          </p:blipFill>
          <p:spPr>
            <a:xfrm>
              <a:off x="2788013" y="3032769"/>
              <a:ext cx="2222500" cy="279400"/>
            </a:xfrm>
            <a:prstGeom prst="rect">
              <a:avLst/>
            </a:prstGeom>
          </p:spPr>
        </p:pic>
        <p:pic>
          <p:nvPicPr>
            <p:cNvPr id="19" name="图片 18">
              <a:extLst>
                <a:ext uri="{FF2B5EF4-FFF2-40B4-BE49-F238E27FC236}">
                  <a16:creationId xmlns:a16="http://schemas.microsoft.com/office/drawing/2014/main" id="{2038CA3A-D0EB-D645-B54B-CBB890CC5012}"/>
                </a:ext>
              </a:extLst>
            </p:cNvPr>
            <p:cNvPicPr>
              <a:picLocks noChangeAspect="1"/>
            </p:cNvPicPr>
            <p:nvPr/>
          </p:nvPicPr>
          <p:blipFill>
            <a:blip r:embed="rId4"/>
            <a:stretch>
              <a:fillRect/>
            </a:stretch>
          </p:blipFill>
          <p:spPr>
            <a:xfrm>
              <a:off x="4055779" y="3032769"/>
              <a:ext cx="2222500" cy="279400"/>
            </a:xfrm>
            <a:prstGeom prst="rect">
              <a:avLst/>
            </a:prstGeom>
          </p:spPr>
        </p:pic>
        <p:pic>
          <p:nvPicPr>
            <p:cNvPr id="21" name="图片 20">
              <a:extLst>
                <a:ext uri="{FF2B5EF4-FFF2-40B4-BE49-F238E27FC236}">
                  <a16:creationId xmlns:a16="http://schemas.microsoft.com/office/drawing/2014/main" id="{D4FE3D1D-E397-4448-8A93-148E678ED952}"/>
                </a:ext>
              </a:extLst>
            </p:cNvPr>
            <p:cNvPicPr>
              <a:picLocks noChangeAspect="1"/>
            </p:cNvPicPr>
            <p:nvPr/>
          </p:nvPicPr>
          <p:blipFill>
            <a:blip r:embed="rId5"/>
            <a:stretch>
              <a:fillRect/>
            </a:stretch>
          </p:blipFill>
          <p:spPr>
            <a:xfrm>
              <a:off x="1653597" y="3032769"/>
              <a:ext cx="1955800" cy="279400"/>
            </a:xfrm>
            <a:prstGeom prst="rect">
              <a:avLst/>
            </a:prstGeom>
          </p:spPr>
        </p:pic>
        <p:pic>
          <p:nvPicPr>
            <p:cNvPr id="24" name="图片 23">
              <a:extLst>
                <a:ext uri="{FF2B5EF4-FFF2-40B4-BE49-F238E27FC236}">
                  <a16:creationId xmlns:a16="http://schemas.microsoft.com/office/drawing/2014/main" id="{341BACCD-1D5D-1B48-B4DD-71475BF3369F}"/>
                </a:ext>
              </a:extLst>
            </p:cNvPr>
            <p:cNvPicPr>
              <a:picLocks noChangeAspect="1"/>
            </p:cNvPicPr>
            <p:nvPr/>
          </p:nvPicPr>
          <p:blipFill>
            <a:blip r:embed="rId6"/>
            <a:stretch>
              <a:fillRect/>
            </a:stretch>
          </p:blipFill>
          <p:spPr>
            <a:xfrm>
              <a:off x="5540403" y="3032769"/>
              <a:ext cx="1689100" cy="279400"/>
            </a:xfrm>
            <a:prstGeom prst="rect">
              <a:avLst/>
            </a:prstGeom>
          </p:spPr>
        </p:pic>
        <p:sp>
          <p:nvSpPr>
            <p:cNvPr id="55" name="弧 54">
              <a:extLst>
                <a:ext uri="{FF2B5EF4-FFF2-40B4-BE49-F238E27FC236}">
                  <a16:creationId xmlns:a16="http://schemas.microsoft.com/office/drawing/2014/main" id="{96D05D44-1244-4D47-A886-F80A24AE0045}"/>
                </a:ext>
              </a:extLst>
            </p:cNvPr>
            <p:cNvSpPr/>
            <p:nvPr/>
          </p:nvSpPr>
          <p:spPr bwMode="auto">
            <a:xfrm rot="16787996">
              <a:off x="7301529" y="341922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7" name="椭圆 56">
              <a:extLst>
                <a:ext uri="{FF2B5EF4-FFF2-40B4-BE49-F238E27FC236}">
                  <a16:creationId xmlns:a16="http://schemas.microsoft.com/office/drawing/2014/main" id="{B4CC2441-1BCF-2F48-9DBE-5857140EC09F}"/>
                </a:ext>
              </a:extLst>
            </p:cNvPr>
            <p:cNvSpPr/>
            <p:nvPr/>
          </p:nvSpPr>
          <p:spPr bwMode="auto">
            <a:xfrm>
              <a:off x="6914532" y="3474288"/>
              <a:ext cx="278929" cy="31811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pic>
          <p:nvPicPr>
            <p:cNvPr id="31" name="图片 30">
              <a:extLst>
                <a:ext uri="{FF2B5EF4-FFF2-40B4-BE49-F238E27FC236}">
                  <a16:creationId xmlns:a16="http://schemas.microsoft.com/office/drawing/2014/main" id="{A8AD7907-43F8-874F-BC02-B725A0D18B5D}"/>
                </a:ext>
              </a:extLst>
            </p:cNvPr>
            <p:cNvPicPr>
              <a:picLocks noChangeAspect="1"/>
            </p:cNvPicPr>
            <p:nvPr/>
          </p:nvPicPr>
          <p:blipFill>
            <a:blip r:embed="rId5"/>
            <a:stretch>
              <a:fillRect/>
            </a:stretch>
          </p:blipFill>
          <p:spPr>
            <a:xfrm>
              <a:off x="6519766" y="3010195"/>
              <a:ext cx="1955800" cy="279400"/>
            </a:xfrm>
            <a:prstGeom prst="rect">
              <a:avLst/>
            </a:prstGeom>
          </p:spPr>
        </p:pic>
      </p:grpSp>
    </p:spTree>
    <p:extLst>
      <p:ext uri="{BB962C8B-B14F-4D97-AF65-F5344CB8AC3E}">
        <p14:creationId xmlns:p14="http://schemas.microsoft.com/office/powerpoint/2010/main" val="234058796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48" name="文本框 47">
            <a:extLst>
              <a:ext uri="{FF2B5EF4-FFF2-40B4-BE49-F238E27FC236}">
                <a16:creationId xmlns:a16="http://schemas.microsoft.com/office/drawing/2014/main" id="{E2CAC2A9-3ADE-1141-8CC5-241E5471CFBC}"/>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92</a:t>
            </a:r>
            <a:endParaRPr kumimoji="1" lang="zh-CN" altLang="en-US" sz="2000" b="0" i="0" dirty="0">
              <a:solidFill>
                <a:srgbClr val="000066"/>
              </a:solidFill>
            </a:endParaRPr>
          </a:p>
        </p:txBody>
      </p:sp>
      <p:sp>
        <p:nvSpPr>
          <p:cNvPr id="49" name="文本框 48">
            <a:extLst>
              <a:ext uri="{FF2B5EF4-FFF2-40B4-BE49-F238E27FC236}">
                <a16:creationId xmlns:a16="http://schemas.microsoft.com/office/drawing/2014/main" id="{02534371-7E66-AF40-8529-FA2BA08C72C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kumimoji="1" lang="en-US" altLang="zh-CN" sz="2400" b="0" i="0" dirty="0">
                <a:solidFill>
                  <a:srgbClr val="000000"/>
                </a:solidFill>
              </a:rPr>
              <a:t>20</a:t>
            </a:r>
            <a:r>
              <a:rPr kumimoji="1" lang="zh-CN" altLang="en-US" sz="2400" b="0" i="0" dirty="0">
                <a:solidFill>
                  <a:srgbClr val="000000"/>
                </a:solidFill>
              </a:rPr>
              <a:t>：设计             接受以下语言</a:t>
            </a:r>
          </a:p>
        </p:txBody>
      </p:sp>
      <p:pic>
        <p:nvPicPr>
          <p:cNvPr id="6" name="图片 5">
            <a:extLst>
              <a:ext uri="{FF2B5EF4-FFF2-40B4-BE49-F238E27FC236}">
                <a16:creationId xmlns:a16="http://schemas.microsoft.com/office/drawing/2014/main" id="{26A2F7CB-952E-9C49-9F90-5A4366EA2821}"/>
              </a:ext>
            </a:extLst>
          </p:cNvPr>
          <p:cNvPicPr>
            <a:picLocks noChangeAspect="1"/>
          </p:cNvPicPr>
          <p:nvPr/>
        </p:nvPicPr>
        <p:blipFill>
          <a:blip r:embed="rId2"/>
          <a:stretch>
            <a:fillRect/>
          </a:stretch>
        </p:blipFill>
        <p:spPr>
          <a:xfrm>
            <a:off x="1619672" y="1347208"/>
            <a:ext cx="2095500" cy="241300"/>
          </a:xfrm>
          <a:prstGeom prst="rect">
            <a:avLst/>
          </a:prstGeom>
        </p:spPr>
      </p:pic>
      <p:pic>
        <p:nvPicPr>
          <p:cNvPr id="3" name="图片 2">
            <a:extLst>
              <a:ext uri="{FF2B5EF4-FFF2-40B4-BE49-F238E27FC236}">
                <a16:creationId xmlns:a16="http://schemas.microsoft.com/office/drawing/2014/main" id="{B9F8C7AF-157B-B34B-8CE4-C94893ED22E3}"/>
              </a:ext>
            </a:extLst>
          </p:cNvPr>
          <p:cNvPicPr>
            <a:picLocks noChangeAspect="1"/>
          </p:cNvPicPr>
          <p:nvPr/>
        </p:nvPicPr>
        <p:blipFill>
          <a:blip r:embed="rId3"/>
          <a:stretch>
            <a:fillRect/>
          </a:stretch>
        </p:blipFill>
        <p:spPr>
          <a:xfrm>
            <a:off x="1293019" y="1940354"/>
            <a:ext cx="5549900" cy="317500"/>
          </a:xfrm>
          <a:prstGeom prst="rect">
            <a:avLst/>
          </a:prstGeom>
        </p:spPr>
      </p:pic>
      <p:pic>
        <p:nvPicPr>
          <p:cNvPr id="5" name="图片 4">
            <a:extLst>
              <a:ext uri="{FF2B5EF4-FFF2-40B4-BE49-F238E27FC236}">
                <a16:creationId xmlns:a16="http://schemas.microsoft.com/office/drawing/2014/main" id="{63B7EC5E-4B8E-4446-975E-06F5F0E0BBD9}"/>
              </a:ext>
            </a:extLst>
          </p:cNvPr>
          <p:cNvPicPr>
            <a:picLocks noChangeAspect="1"/>
          </p:cNvPicPr>
          <p:nvPr/>
        </p:nvPicPr>
        <p:blipFill>
          <a:blip r:embed="rId4"/>
          <a:stretch>
            <a:fillRect/>
          </a:stretch>
        </p:blipFill>
        <p:spPr>
          <a:xfrm>
            <a:off x="2339752" y="2413792"/>
            <a:ext cx="5295900" cy="292100"/>
          </a:xfrm>
          <a:prstGeom prst="rect">
            <a:avLst/>
          </a:prstGeom>
        </p:spPr>
      </p:pic>
      <p:pic>
        <p:nvPicPr>
          <p:cNvPr id="7" name="图片 6">
            <a:extLst>
              <a:ext uri="{FF2B5EF4-FFF2-40B4-BE49-F238E27FC236}">
                <a16:creationId xmlns:a16="http://schemas.microsoft.com/office/drawing/2014/main" id="{C67C30C8-8A6E-6B45-AEC0-E09B34530410}"/>
              </a:ext>
            </a:extLst>
          </p:cNvPr>
          <p:cNvPicPr>
            <a:picLocks noChangeAspect="1"/>
          </p:cNvPicPr>
          <p:nvPr/>
        </p:nvPicPr>
        <p:blipFill>
          <a:blip r:embed="rId5"/>
          <a:stretch>
            <a:fillRect/>
          </a:stretch>
        </p:blipFill>
        <p:spPr>
          <a:xfrm>
            <a:off x="2339752" y="2861830"/>
            <a:ext cx="5232400" cy="355600"/>
          </a:xfrm>
          <a:prstGeom prst="rect">
            <a:avLst/>
          </a:prstGeom>
        </p:spPr>
      </p:pic>
      <p:grpSp>
        <p:nvGrpSpPr>
          <p:cNvPr id="4" name="组合 3">
            <a:extLst>
              <a:ext uri="{FF2B5EF4-FFF2-40B4-BE49-F238E27FC236}">
                <a16:creationId xmlns:a16="http://schemas.microsoft.com/office/drawing/2014/main" id="{914DF4C9-2514-7349-B0FF-8A3229D10FBB}"/>
              </a:ext>
            </a:extLst>
          </p:cNvPr>
          <p:cNvGrpSpPr/>
          <p:nvPr/>
        </p:nvGrpSpPr>
        <p:grpSpPr>
          <a:xfrm>
            <a:off x="514340" y="3373368"/>
            <a:ext cx="8234124" cy="886563"/>
            <a:chOff x="514340" y="3373368"/>
            <a:chExt cx="8234124" cy="886563"/>
          </a:xfrm>
        </p:grpSpPr>
        <p:grpSp>
          <p:nvGrpSpPr>
            <p:cNvPr id="2" name="组合 1">
              <a:extLst>
                <a:ext uri="{FF2B5EF4-FFF2-40B4-BE49-F238E27FC236}">
                  <a16:creationId xmlns:a16="http://schemas.microsoft.com/office/drawing/2014/main" id="{DD48554E-0DE7-FC44-A73A-6FF78E746485}"/>
                </a:ext>
              </a:extLst>
            </p:cNvPr>
            <p:cNvGrpSpPr/>
            <p:nvPr/>
          </p:nvGrpSpPr>
          <p:grpSpPr>
            <a:xfrm>
              <a:off x="514340" y="3373368"/>
              <a:ext cx="8234124" cy="886563"/>
              <a:chOff x="514340" y="3373368"/>
              <a:chExt cx="8234124" cy="886563"/>
            </a:xfrm>
          </p:grpSpPr>
          <p:sp>
            <p:nvSpPr>
              <p:cNvPr id="35" name="文本框 34">
                <a:extLst>
                  <a:ext uri="{FF2B5EF4-FFF2-40B4-BE49-F238E27FC236}">
                    <a16:creationId xmlns:a16="http://schemas.microsoft.com/office/drawing/2014/main" id="{D7627A36-28CD-5744-8A29-1603BFE0FE8E}"/>
                  </a:ext>
                </a:extLst>
              </p:cNvPr>
              <p:cNvSpPr txBox="1"/>
              <p:nvPr/>
            </p:nvSpPr>
            <p:spPr>
              <a:xfrm>
                <a:off x="514340" y="3373368"/>
                <a:ext cx="8234124" cy="461665"/>
              </a:xfrm>
              <a:prstGeom prst="rect">
                <a:avLst/>
              </a:prstGeom>
              <a:noFill/>
            </p:spPr>
            <p:txBody>
              <a:bodyPr wrap="square" rtlCol="0">
                <a:spAutoFit/>
              </a:bodyPr>
              <a:lstStyle/>
              <a:p>
                <a:pPr algn="l"/>
                <a:r>
                  <a:rPr kumimoji="1" lang="zh-CN" altLang="en-US" sz="2400" b="0" i="0" dirty="0">
                    <a:solidFill>
                      <a:srgbClr val="000000"/>
                    </a:solidFill>
                  </a:rPr>
                  <a:t>解：这道题的难点在于需要充分考虑所有的情况。第</a:t>
                </a:r>
                <a:r>
                  <a:rPr kumimoji="1" lang="en-US" altLang="zh-CN" sz="2400" b="0" i="0" dirty="0">
                    <a:solidFill>
                      <a:srgbClr val="000000"/>
                    </a:solidFill>
                  </a:rPr>
                  <a:t>1</a:t>
                </a:r>
                <a:r>
                  <a:rPr lang="zh-CN" altLang="en-US" sz="2400" b="0" i="0" dirty="0">
                    <a:solidFill>
                      <a:srgbClr val="000000"/>
                    </a:solidFill>
                  </a:rPr>
                  <a:t>种情</a:t>
                </a:r>
                <a:endParaRPr kumimoji="1" lang="zh-CN" altLang="en-US" sz="2400" b="0" i="0" dirty="0">
                  <a:solidFill>
                    <a:srgbClr val="000000"/>
                  </a:solidFill>
                </a:endParaRPr>
              </a:p>
            </p:txBody>
          </p:sp>
          <p:sp>
            <p:nvSpPr>
              <p:cNvPr id="36" name="文本框 35">
                <a:extLst>
                  <a:ext uri="{FF2B5EF4-FFF2-40B4-BE49-F238E27FC236}">
                    <a16:creationId xmlns:a16="http://schemas.microsoft.com/office/drawing/2014/main" id="{6A5A0C6A-17F4-784A-8393-2050CC3D46DB}"/>
                  </a:ext>
                </a:extLst>
              </p:cNvPr>
              <p:cNvSpPr txBox="1"/>
              <p:nvPr/>
            </p:nvSpPr>
            <p:spPr>
              <a:xfrm>
                <a:off x="514340" y="3798266"/>
                <a:ext cx="8234124" cy="461665"/>
              </a:xfrm>
              <a:prstGeom prst="rect">
                <a:avLst/>
              </a:prstGeom>
              <a:noFill/>
            </p:spPr>
            <p:txBody>
              <a:bodyPr wrap="square" rtlCol="0">
                <a:spAutoFit/>
              </a:bodyPr>
              <a:lstStyle/>
              <a:p>
                <a:pPr algn="l"/>
                <a:r>
                  <a:rPr kumimoji="1" lang="zh-CN" altLang="en-US" sz="2400" b="0" i="0" dirty="0">
                    <a:solidFill>
                      <a:srgbClr val="000000"/>
                    </a:solidFill>
                  </a:rPr>
                  <a:t>况是</a:t>
                </a:r>
                <a:r>
                  <a:rPr lang="zh-CN" altLang="en-US" sz="2400" b="0" i="0" dirty="0">
                    <a:solidFill>
                      <a:srgbClr val="000000"/>
                    </a:solidFill>
                  </a:rPr>
                  <a:t>       </a:t>
                </a:r>
                <a:r>
                  <a:rPr kumimoji="1" lang="zh-CN" altLang="en-US" sz="2400" b="0" i="0" dirty="0">
                    <a:solidFill>
                      <a:srgbClr val="000000"/>
                    </a:solidFill>
                  </a:rPr>
                  <a:t>出现在</a:t>
                </a:r>
                <a:r>
                  <a:rPr lang="zh-CN" altLang="en-US" sz="2400" b="0" i="0" dirty="0">
                    <a:solidFill>
                      <a:srgbClr val="000000"/>
                    </a:solidFill>
                  </a:rPr>
                  <a:t>      </a:t>
                </a:r>
                <a:r>
                  <a:rPr lang="en-US" altLang="zh-CN" sz="2400" b="0" i="0" dirty="0">
                    <a:solidFill>
                      <a:srgbClr val="000000"/>
                    </a:solidFill>
                  </a:rPr>
                  <a:t>  </a:t>
                </a:r>
                <a:r>
                  <a:rPr kumimoji="1" lang="zh-CN" altLang="en-US" sz="2400" b="0" i="0" dirty="0">
                    <a:solidFill>
                      <a:srgbClr val="000000"/>
                    </a:solidFill>
                  </a:rPr>
                  <a:t>的前面并且没有重叠。</a:t>
                </a:r>
                <a:r>
                  <a:rPr lang="zh-CN" altLang="en-US" sz="2400" b="0" i="0" dirty="0">
                    <a:solidFill>
                      <a:srgbClr val="000000"/>
                    </a:solidFill>
                  </a:rPr>
                  <a:t>如</a:t>
                </a:r>
                <a:endParaRPr kumimoji="1" lang="zh-CN" altLang="en-US" sz="2400" b="0" i="0" dirty="0">
                  <a:solidFill>
                    <a:srgbClr val="000000"/>
                  </a:solidFill>
                </a:endParaRPr>
              </a:p>
            </p:txBody>
          </p:sp>
        </p:grpSp>
        <p:pic>
          <p:nvPicPr>
            <p:cNvPr id="9" name="图片 8">
              <a:extLst>
                <a:ext uri="{FF2B5EF4-FFF2-40B4-BE49-F238E27FC236}">
                  <a16:creationId xmlns:a16="http://schemas.microsoft.com/office/drawing/2014/main" id="{310C494E-EC39-FB4C-AE6D-55AE5755F5F7}"/>
                </a:ext>
              </a:extLst>
            </p:cNvPr>
            <p:cNvPicPr>
              <a:picLocks noChangeAspect="1"/>
            </p:cNvPicPr>
            <p:nvPr/>
          </p:nvPicPr>
          <p:blipFill>
            <a:blip r:embed="rId6"/>
            <a:stretch>
              <a:fillRect/>
            </a:stretch>
          </p:blipFill>
          <p:spPr>
            <a:xfrm>
              <a:off x="631825" y="3914798"/>
              <a:ext cx="1689100" cy="228600"/>
            </a:xfrm>
            <a:prstGeom prst="rect">
              <a:avLst/>
            </a:prstGeom>
          </p:spPr>
        </p:pic>
        <p:pic>
          <p:nvPicPr>
            <p:cNvPr id="10" name="图片 9">
              <a:extLst>
                <a:ext uri="{FF2B5EF4-FFF2-40B4-BE49-F238E27FC236}">
                  <a16:creationId xmlns:a16="http://schemas.microsoft.com/office/drawing/2014/main" id="{C68FF04E-76C1-6645-BCD4-54E24A9374DC}"/>
                </a:ext>
              </a:extLst>
            </p:cNvPr>
            <p:cNvPicPr>
              <a:picLocks noChangeAspect="1"/>
            </p:cNvPicPr>
            <p:nvPr/>
          </p:nvPicPr>
          <p:blipFill>
            <a:blip r:embed="rId7"/>
            <a:stretch>
              <a:fillRect/>
            </a:stretch>
          </p:blipFill>
          <p:spPr>
            <a:xfrm>
              <a:off x="2123728" y="3914798"/>
              <a:ext cx="1689100" cy="228600"/>
            </a:xfrm>
            <a:prstGeom prst="rect">
              <a:avLst/>
            </a:prstGeom>
          </p:spPr>
        </p:pic>
      </p:grpSp>
      <p:pic>
        <p:nvPicPr>
          <p:cNvPr id="11" name="图片 10">
            <a:extLst>
              <a:ext uri="{FF2B5EF4-FFF2-40B4-BE49-F238E27FC236}">
                <a16:creationId xmlns:a16="http://schemas.microsoft.com/office/drawing/2014/main" id="{72422608-C949-924A-8052-0D4B79360D64}"/>
              </a:ext>
            </a:extLst>
          </p:cNvPr>
          <p:cNvPicPr>
            <a:picLocks noChangeAspect="1"/>
          </p:cNvPicPr>
          <p:nvPr/>
        </p:nvPicPr>
        <p:blipFill>
          <a:blip r:embed="rId8"/>
          <a:stretch>
            <a:fillRect/>
          </a:stretch>
        </p:blipFill>
        <p:spPr>
          <a:xfrm>
            <a:off x="2123728" y="4438143"/>
            <a:ext cx="4264104" cy="1293445"/>
          </a:xfrm>
          <a:prstGeom prst="rect">
            <a:avLst/>
          </a:prstGeom>
        </p:spPr>
      </p:pic>
      <p:sp>
        <p:nvSpPr>
          <p:cNvPr id="37" name="文本框 36">
            <a:extLst>
              <a:ext uri="{FF2B5EF4-FFF2-40B4-BE49-F238E27FC236}">
                <a16:creationId xmlns:a16="http://schemas.microsoft.com/office/drawing/2014/main" id="{4703DED3-8723-6E45-AA57-13CAB1EA2DD0}"/>
              </a:ext>
            </a:extLst>
          </p:cNvPr>
          <p:cNvSpPr txBox="1"/>
          <p:nvPr/>
        </p:nvSpPr>
        <p:spPr>
          <a:xfrm>
            <a:off x="576599" y="5893733"/>
            <a:ext cx="8234124" cy="461665"/>
          </a:xfrm>
          <a:prstGeom prst="rect">
            <a:avLst/>
          </a:prstGeom>
          <a:noFill/>
        </p:spPr>
        <p:txBody>
          <a:bodyPr wrap="square" rtlCol="0">
            <a:spAutoFit/>
          </a:bodyPr>
          <a:lstStyle/>
          <a:p>
            <a:pPr algn="l"/>
            <a:r>
              <a:rPr kumimoji="1" lang="zh-CN" altLang="en-US" sz="2400" b="0" i="0" dirty="0">
                <a:solidFill>
                  <a:srgbClr val="000000"/>
                </a:solidFill>
              </a:rPr>
              <a:t>这是最容易想到的情况，但还有更多的情况需要考虑。</a:t>
            </a:r>
          </a:p>
        </p:txBody>
      </p:sp>
    </p:spTree>
    <p:extLst>
      <p:ext uri="{BB962C8B-B14F-4D97-AF65-F5344CB8AC3E}">
        <p14:creationId xmlns:p14="http://schemas.microsoft.com/office/powerpoint/2010/main" val="337853486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48" name="文本框 47">
            <a:extLst>
              <a:ext uri="{FF2B5EF4-FFF2-40B4-BE49-F238E27FC236}">
                <a16:creationId xmlns:a16="http://schemas.microsoft.com/office/drawing/2014/main" id="{E2CAC2A9-3ADE-1141-8CC5-241E5471CFBC}"/>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93</a:t>
            </a:r>
            <a:endParaRPr kumimoji="1" lang="zh-CN" altLang="en-US" sz="2000" b="0" i="0" dirty="0">
              <a:solidFill>
                <a:srgbClr val="000066"/>
              </a:solidFill>
            </a:endParaRPr>
          </a:p>
        </p:txBody>
      </p:sp>
      <p:sp>
        <p:nvSpPr>
          <p:cNvPr id="49" name="文本框 48">
            <a:extLst>
              <a:ext uri="{FF2B5EF4-FFF2-40B4-BE49-F238E27FC236}">
                <a16:creationId xmlns:a16="http://schemas.microsoft.com/office/drawing/2014/main" id="{02534371-7E66-AF40-8529-FA2BA08C72C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kumimoji="1" lang="en-US" altLang="zh-CN" sz="2400" b="0" i="0" dirty="0">
                <a:solidFill>
                  <a:srgbClr val="000000"/>
                </a:solidFill>
              </a:rPr>
              <a:t>20</a:t>
            </a:r>
            <a:r>
              <a:rPr kumimoji="1" lang="zh-CN" altLang="en-US" sz="2400" b="0" i="0" dirty="0">
                <a:solidFill>
                  <a:srgbClr val="000000"/>
                </a:solidFill>
              </a:rPr>
              <a:t>：设计             接受以下语言</a:t>
            </a:r>
          </a:p>
        </p:txBody>
      </p:sp>
      <p:pic>
        <p:nvPicPr>
          <p:cNvPr id="6" name="图片 5">
            <a:extLst>
              <a:ext uri="{FF2B5EF4-FFF2-40B4-BE49-F238E27FC236}">
                <a16:creationId xmlns:a16="http://schemas.microsoft.com/office/drawing/2014/main" id="{26A2F7CB-952E-9C49-9F90-5A4366EA2821}"/>
              </a:ext>
            </a:extLst>
          </p:cNvPr>
          <p:cNvPicPr>
            <a:picLocks noChangeAspect="1"/>
          </p:cNvPicPr>
          <p:nvPr/>
        </p:nvPicPr>
        <p:blipFill>
          <a:blip r:embed="rId2"/>
          <a:stretch>
            <a:fillRect/>
          </a:stretch>
        </p:blipFill>
        <p:spPr>
          <a:xfrm>
            <a:off x="1619672" y="1347208"/>
            <a:ext cx="2095500" cy="241300"/>
          </a:xfrm>
          <a:prstGeom prst="rect">
            <a:avLst/>
          </a:prstGeom>
        </p:spPr>
      </p:pic>
      <p:pic>
        <p:nvPicPr>
          <p:cNvPr id="3" name="图片 2">
            <a:extLst>
              <a:ext uri="{FF2B5EF4-FFF2-40B4-BE49-F238E27FC236}">
                <a16:creationId xmlns:a16="http://schemas.microsoft.com/office/drawing/2014/main" id="{B9F8C7AF-157B-B34B-8CE4-C94893ED22E3}"/>
              </a:ext>
            </a:extLst>
          </p:cNvPr>
          <p:cNvPicPr>
            <a:picLocks noChangeAspect="1"/>
          </p:cNvPicPr>
          <p:nvPr/>
        </p:nvPicPr>
        <p:blipFill>
          <a:blip r:embed="rId3"/>
          <a:stretch>
            <a:fillRect/>
          </a:stretch>
        </p:blipFill>
        <p:spPr>
          <a:xfrm>
            <a:off x="1293019" y="1940354"/>
            <a:ext cx="5549900" cy="317500"/>
          </a:xfrm>
          <a:prstGeom prst="rect">
            <a:avLst/>
          </a:prstGeom>
        </p:spPr>
      </p:pic>
      <p:pic>
        <p:nvPicPr>
          <p:cNvPr id="5" name="图片 4">
            <a:extLst>
              <a:ext uri="{FF2B5EF4-FFF2-40B4-BE49-F238E27FC236}">
                <a16:creationId xmlns:a16="http://schemas.microsoft.com/office/drawing/2014/main" id="{63B7EC5E-4B8E-4446-975E-06F5F0E0BBD9}"/>
              </a:ext>
            </a:extLst>
          </p:cNvPr>
          <p:cNvPicPr>
            <a:picLocks noChangeAspect="1"/>
          </p:cNvPicPr>
          <p:nvPr/>
        </p:nvPicPr>
        <p:blipFill>
          <a:blip r:embed="rId4"/>
          <a:stretch>
            <a:fillRect/>
          </a:stretch>
        </p:blipFill>
        <p:spPr>
          <a:xfrm>
            <a:off x="2339752" y="2413792"/>
            <a:ext cx="5295900" cy="292100"/>
          </a:xfrm>
          <a:prstGeom prst="rect">
            <a:avLst/>
          </a:prstGeom>
        </p:spPr>
      </p:pic>
      <p:pic>
        <p:nvPicPr>
          <p:cNvPr id="7" name="图片 6">
            <a:extLst>
              <a:ext uri="{FF2B5EF4-FFF2-40B4-BE49-F238E27FC236}">
                <a16:creationId xmlns:a16="http://schemas.microsoft.com/office/drawing/2014/main" id="{C67C30C8-8A6E-6B45-AEC0-E09B34530410}"/>
              </a:ext>
            </a:extLst>
          </p:cNvPr>
          <p:cNvPicPr>
            <a:picLocks noChangeAspect="1"/>
          </p:cNvPicPr>
          <p:nvPr/>
        </p:nvPicPr>
        <p:blipFill>
          <a:blip r:embed="rId5"/>
          <a:stretch>
            <a:fillRect/>
          </a:stretch>
        </p:blipFill>
        <p:spPr>
          <a:xfrm>
            <a:off x="2339752" y="2861830"/>
            <a:ext cx="5232400" cy="355600"/>
          </a:xfrm>
          <a:prstGeom prst="rect">
            <a:avLst/>
          </a:prstGeom>
        </p:spPr>
      </p:pic>
      <p:grpSp>
        <p:nvGrpSpPr>
          <p:cNvPr id="11" name="组合 10">
            <a:extLst>
              <a:ext uri="{FF2B5EF4-FFF2-40B4-BE49-F238E27FC236}">
                <a16:creationId xmlns:a16="http://schemas.microsoft.com/office/drawing/2014/main" id="{DB617CE9-EA8F-9C49-A389-A96BA8972418}"/>
              </a:ext>
            </a:extLst>
          </p:cNvPr>
          <p:cNvGrpSpPr/>
          <p:nvPr/>
        </p:nvGrpSpPr>
        <p:grpSpPr>
          <a:xfrm>
            <a:off x="31452" y="3373368"/>
            <a:ext cx="9246280" cy="959576"/>
            <a:chOff x="31452" y="3373368"/>
            <a:chExt cx="9246280" cy="959576"/>
          </a:xfrm>
        </p:grpSpPr>
        <p:sp>
          <p:nvSpPr>
            <p:cNvPr id="35" name="文本框 34">
              <a:extLst>
                <a:ext uri="{FF2B5EF4-FFF2-40B4-BE49-F238E27FC236}">
                  <a16:creationId xmlns:a16="http://schemas.microsoft.com/office/drawing/2014/main" id="{D7627A36-28CD-5744-8A29-1603BFE0FE8E}"/>
                </a:ext>
              </a:extLst>
            </p:cNvPr>
            <p:cNvSpPr txBox="1"/>
            <p:nvPr/>
          </p:nvSpPr>
          <p:spPr>
            <a:xfrm>
              <a:off x="514340" y="3373368"/>
              <a:ext cx="8234124" cy="461665"/>
            </a:xfrm>
            <a:prstGeom prst="rect">
              <a:avLst/>
            </a:prstGeom>
            <a:noFill/>
          </p:spPr>
          <p:txBody>
            <a:bodyPr wrap="square" rtlCol="0">
              <a:spAutoFit/>
            </a:bodyPr>
            <a:lstStyle/>
            <a:p>
              <a:pPr algn="l"/>
              <a:r>
                <a:rPr kumimoji="1" lang="zh-CN" altLang="en-US" sz="2400" b="0" i="0" dirty="0">
                  <a:solidFill>
                    <a:srgbClr val="000000"/>
                  </a:solidFill>
                </a:rPr>
                <a:t>解：由于两个子串有公共子串</a:t>
              </a:r>
              <a:r>
                <a:rPr kumimoji="1" lang="en-US" altLang="zh-CN" sz="2400" b="0" i="0" dirty="0">
                  <a:solidFill>
                    <a:srgbClr val="000000"/>
                  </a:solidFill>
                </a:rPr>
                <a:t>     </a:t>
              </a:r>
              <a:r>
                <a:rPr kumimoji="1" lang="zh-CN" altLang="en-US" sz="2400" b="0" i="0" dirty="0">
                  <a:solidFill>
                    <a:srgbClr val="000000"/>
                  </a:solidFill>
                </a:rPr>
                <a:t>，因此第</a:t>
              </a:r>
              <a:r>
                <a:rPr kumimoji="1" lang="en-US" altLang="zh-CN" sz="2400" b="0" i="0" dirty="0">
                  <a:solidFill>
                    <a:srgbClr val="000000"/>
                  </a:solidFill>
                </a:rPr>
                <a:t>2</a:t>
              </a:r>
              <a:r>
                <a:rPr kumimoji="1" lang="zh-CN" altLang="en-US" sz="2400" b="0" i="0" dirty="0">
                  <a:solidFill>
                    <a:srgbClr val="000000"/>
                  </a:solidFill>
                </a:rPr>
                <a:t>种情况是</a:t>
              </a:r>
              <a:r>
                <a:rPr kumimoji="1" lang="en-US" altLang="zh-CN" sz="2400" b="0" i="0" dirty="0">
                  <a:solidFill>
                    <a:srgbClr val="000000"/>
                  </a:solidFill>
                </a:rPr>
                <a:t>       </a:t>
              </a:r>
              <a:r>
                <a:rPr kumimoji="1" lang="zh-CN" altLang="en-US" sz="2400" b="0" i="0" dirty="0">
                  <a:solidFill>
                    <a:srgbClr val="000000"/>
                  </a:solidFill>
                </a:rPr>
                <a:t>在</a:t>
              </a:r>
            </a:p>
          </p:txBody>
        </p:sp>
        <p:pic>
          <p:nvPicPr>
            <p:cNvPr id="9" name="图片 8">
              <a:extLst>
                <a:ext uri="{FF2B5EF4-FFF2-40B4-BE49-F238E27FC236}">
                  <a16:creationId xmlns:a16="http://schemas.microsoft.com/office/drawing/2014/main" id="{310C494E-EC39-FB4C-AE6D-55AE5755F5F7}"/>
                </a:ext>
              </a:extLst>
            </p:cNvPr>
            <p:cNvPicPr>
              <a:picLocks noChangeAspect="1"/>
            </p:cNvPicPr>
            <p:nvPr/>
          </p:nvPicPr>
          <p:blipFill>
            <a:blip r:embed="rId6"/>
            <a:stretch>
              <a:fillRect/>
            </a:stretch>
          </p:blipFill>
          <p:spPr>
            <a:xfrm>
              <a:off x="6964536" y="3494662"/>
              <a:ext cx="1689100" cy="228600"/>
            </a:xfrm>
            <a:prstGeom prst="rect">
              <a:avLst/>
            </a:prstGeom>
          </p:spPr>
        </p:pic>
        <p:pic>
          <p:nvPicPr>
            <p:cNvPr id="10" name="图片 9">
              <a:extLst>
                <a:ext uri="{FF2B5EF4-FFF2-40B4-BE49-F238E27FC236}">
                  <a16:creationId xmlns:a16="http://schemas.microsoft.com/office/drawing/2014/main" id="{C68FF04E-76C1-6645-BCD4-54E24A9374DC}"/>
                </a:ext>
              </a:extLst>
            </p:cNvPr>
            <p:cNvPicPr>
              <a:picLocks noChangeAspect="1"/>
            </p:cNvPicPr>
            <p:nvPr/>
          </p:nvPicPr>
          <p:blipFill>
            <a:blip r:embed="rId7"/>
            <a:stretch>
              <a:fillRect/>
            </a:stretch>
          </p:blipFill>
          <p:spPr>
            <a:xfrm>
              <a:off x="31452" y="3990971"/>
              <a:ext cx="1689100" cy="228600"/>
            </a:xfrm>
            <a:prstGeom prst="rect">
              <a:avLst/>
            </a:prstGeom>
          </p:spPr>
        </p:pic>
        <p:pic>
          <p:nvPicPr>
            <p:cNvPr id="2" name="图片 1">
              <a:extLst>
                <a:ext uri="{FF2B5EF4-FFF2-40B4-BE49-F238E27FC236}">
                  <a16:creationId xmlns:a16="http://schemas.microsoft.com/office/drawing/2014/main" id="{80E58C0D-5870-CC43-8094-6E90308B7190}"/>
                </a:ext>
              </a:extLst>
            </p:cNvPr>
            <p:cNvPicPr>
              <a:picLocks noChangeAspect="1"/>
            </p:cNvPicPr>
            <p:nvPr/>
          </p:nvPicPr>
          <p:blipFill>
            <a:blip r:embed="rId8"/>
            <a:stretch>
              <a:fillRect/>
            </a:stretch>
          </p:blipFill>
          <p:spPr>
            <a:xfrm>
              <a:off x="3995936" y="3564632"/>
              <a:ext cx="1562100" cy="152400"/>
            </a:xfrm>
            <a:prstGeom prst="rect">
              <a:avLst/>
            </a:prstGeom>
          </p:spPr>
        </p:pic>
        <p:sp>
          <p:nvSpPr>
            <p:cNvPr id="16" name="文本框 15">
              <a:extLst>
                <a:ext uri="{FF2B5EF4-FFF2-40B4-BE49-F238E27FC236}">
                  <a16:creationId xmlns:a16="http://schemas.microsoft.com/office/drawing/2014/main" id="{295C6D17-4810-9244-B1B8-067A1480D38C}"/>
                </a:ext>
              </a:extLst>
            </p:cNvPr>
            <p:cNvSpPr txBox="1"/>
            <p:nvPr/>
          </p:nvSpPr>
          <p:spPr>
            <a:xfrm>
              <a:off x="1043608" y="3871279"/>
              <a:ext cx="8234124" cy="461665"/>
            </a:xfrm>
            <a:prstGeom prst="rect">
              <a:avLst/>
            </a:prstGeom>
            <a:noFill/>
          </p:spPr>
          <p:txBody>
            <a:bodyPr wrap="square" rtlCol="0">
              <a:spAutoFit/>
            </a:bodyPr>
            <a:lstStyle/>
            <a:p>
              <a:pPr algn="l"/>
              <a:r>
                <a:rPr kumimoji="1" lang="zh-CN" altLang="en-US" sz="2400" b="0" i="0" dirty="0">
                  <a:solidFill>
                    <a:srgbClr val="000000"/>
                  </a:solidFill>
                </a:rPr>
                <a:t>的前面并且两者交叠。</a:t>
              </a:r>
            </a:p>
          </p:txBody>
        </p:sp>
      </p:grpSp>
      <p:grpSp>
        <p:nvGrpSpPr>
          <p:cNvPr id="13" name="组合 12">
            <a:extLst>
              <a:ext uri="{FF2B5EF4-FFF2-40B4-BE49-F238E27FC236}">
                <a16:creationId xmlns:a16="http://schemas.microsoft.com/office/drawing/2014/main" id="{060A9E6B-AD73-FB42-A867-3A1C777D14DD}"/>
              </a:ext>
            </a:extLst>
          </p:cNvPr>
          <p:cNvGrpSpPr/>
          <p:nvPr/>
        </p:nvGrpSpPr>
        <p:grpSpPr>
          <a:xfrm>
            <a:off x="3131840" y="4509120"/>
            <a:ext cx="2590800" cy="1280985"/>
            <a:chOff x="3131840" y="4509120"/>
            <a:chExt cx="2590800" cy="1280985"/>
          </a:xfrm>
        </p:grpSpPr>
        <p:pic>
          <p:nvPicPr>
            <p:cNvPr id="4" name="图片 3">
              <a:extLst>
                <a:ext uri="{FF2B5EF4-FFF2-40B4-BE49-F238E27FC236}">
                  <a16:creationId xmlns:a16="http://schemas.microsoft.com/office/drawing/2014/main" id="{2202FCF8-7925-034A-82A8-341E078012E0}"/>
                </a:ext>
              </a:extLst>
            </p:cNvPr>
            <p:cNvPicPr>
              <a:picLocks noChangeAspect="1"/>
            </p:cNvPicPr>
            <p:nvPr/>
          </p:nvPicPr>
          <p:blipFill>
            <a:blip r:embed="rId9"/>
            <a:stretch>
              <a:fillRect/>
            </a:stretch>
          </p:blipFill>
          <p:spPr>
            <a:xfrm>
              <a:off x="3131840" y="5012423"/>
              <a:ext cx="2590800" cy="228600"/>
            </a:xfrm>
            <a:prstGeom prst="rect">
              <a:avLst/>
            </a:prstGeom>
          </p:spPr>
        </p:pic>
        <p:pic>
          <p:nvPicPr>
            <p:cNvPr id="8" name="图片 7">
              <a:extLst>
                <a:ext uri="{FF2B5EF4-FFF2-40B4-BE49-F238E27FC236}">
                  <a16:creationId xmlns:a16="http://schemas.microsoft.com/office/drawing/2014/main" id="{4D0D1755-EBB0-AD49-BD6F-01BA68221B2C}"/>
                </a:ext>
              </a:extLst>
            </p:cNvPr>
            <p:cNvPicPr>
              <a:picLocks noChangeAspect="1"/>
            </p:cNvPicPr>
            <p:nvPr/>
          </p:nvPicPr>
          <p:blipFill>
            <a:blip r:embed="rId10"/>
            <a:stretch>
              <a:fillRect/>
            </a:stretch>
          </p:blipFill>
          <p:spPr>
            <a:xfrm>
              <a:off x="3263900" y="5320205"/>
              <a:ext cx="1308100" cy="469900"/>
            </a:xfrm>
            <a:prstGeom prst="rect">
              <a:avLst/>
            </a:prstGeom>
          </p:spPr>
        </p:pic>
        <p:pic>
          <p:nvPicPr>
            <p:cNvPr id="12" name="图片 11">
              <a:extLst>
                <a:ext uri="{FF2B5EF4-FFF2-40B4-BE49-F238E27FC236}">
                  <a16:creationId xmlns:a16="http://schemas.microsoft.com/office/drawing/2014/main" id="{C113CCAC-D78E-7E4E-A6D1-EBAA46F87090}"/>
                </a:ext>
              </a:extLst>
            </p:cNvPr>
            <p:cNvPicPr>
              <a:picLocks noChangeAspect="1"/>
            </p:cNvPicPr>
            <p:nvPr/>
          </p:nvPicPr>
          <p:blipFill>
            <a:blip r:embed="rId11"/>
            <a:stretch>
              <a:fillRect/>
            </a:stretch>
          </p:blipFill>
          <p:spPr>
            <a:xfrm>
              <a:off x="4249936" y="4509120"/>
              <a:ext cx="1308100" cy="469900"/>
            </a:xfrm>
            <a:prstGeom prst="rect">
              <a:avLst/>
            </a:prstGeom>
          </p:spPr>
        </p:pic>
      </p:grpSp>
      <p:sp>
        <p:nvSpPr>
          <p:cNvPr id="20" name="文本框 19">
            <a:extLst>
              <a:ext uri="{FF2B5EF4-FFF2-40B4-BE49-F238E27FC236}">
                <a16:creationId xmlns:a16="http://schemas.microsoft.com/office/drawing/2014/main" id="{B3A0547E-6A9B-5041-8985-08C576249D84}"/>
              </a:ext>
            </a:extLst>
          </p:cNvPr>
          <p:cNvSpPr txBox="1"/>
          <p:nvPr/>
        </p:nvSpPr>
        <p:spPr>
          <a:xfrm>
            <a:off x="640100" y="5931148"/>
            <a:ext cx="8234124" cy="461665"/>
          </a:xfrm>
          <a:prstGeom prst="rect">
            <a:avLst/>
          </a:prstGeom>
          <a:noFill/>
        </p:spPr>
        <p:txBody>
          <a:bodyPr wrap="square" rtlCol="0">
            <a:spAutoFit/>
          </a:bodyPr>
          <a:lstStyle/>
          <a:p>
            <a:pPr algn="l"/>
            <a:r>
              <a:rPr lang="zh-CN" altLang="en-US" sz="2400" b="0" i="0" dirty="0">
                <a:solidFill>
                  <a:srgbClr val="000000"/>
                </a:solidFill>
              </a:rPr>
              <a:t>不仅如此，更有第</a:t>
            </a:r>
            <a:r>
              <a:rPr lang="en-US" altLang="zh-CN" sz="2400" b="0" i="0" dirty="0">
                <a:solidFill>
                  <a:srgbClr val="000000"/>
                </a:solidFill>
              </a:rPr>
              <a:t>3</a:t>
            </a:r>
            <a:r>
              <a:rPr lang="zh-CN" altLang="en-US" sz="2400" b="0" i="0" dirty="0">
                <a:solidFill>
                  <a:srgbClr val="000000"/>
                </a:solidFill>
              </a:rPr>
              <a:t>种情况，也是最容易漏掉的情况。</a:t>
            </a:r>
            <a:endParaRPr kumimoji="1" lang="zh-CN" altLang="en-US" sz="2400" b="0" i="0" dirty="0">
              <a:solidFill>
                <a:srgbClr val="000000"/>
              </a:solidFill>
            </a:endParaRPr>
          </a:p>
        </p:txBody>
      </p:sp>
    </p:spTree>
    <p:extLst>
      <p:ext uri="{BB962C8B-B14F-4D97-AF65-F5344CB8AC3E}">
        <p14:creationId xmlns:p14="http://schemas.microsoft.com/office/powerpoint/2010/main" val="424655340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48" name="文本框 47">
            <a:extLst>
              <a:ext uri="{FF2B5EF4-FFF2-40B4-BE49-F238E27FC236}">
                <a16:creationId xmlns:a16="http://schemas.microsoft.com/office/drawing/2014/main" id="{E2CAC2A9-3ADE-1141-8CC5-241E5471CFBC}"/>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94</a:t>
            </a:r>
            <a:endParaRPr kumimoji="1" lang="zh-CN" altLang="en-US" sz="2000" b="0" i="0" dirty="0">
              <a:solidFill>
                <a:srgbClr val="000066"/>
              </a:solidFill>
            </a:endParaRPr>
          </a:p>
        </p:txBody>
      </p:sp>
      <p:sp>
        <p:nvSpPr>
          <p:cNvPr id="49" name="文本框 48">
            <a:extLst>
              <a:ext uri="{FF2B5EF4-FFF2-40B4-BE49-F238E27FC236}">
                <a16:creationId xmlns:a16="http://schemas.microsoft.com/office/drawing/2014/main" id="{02534371-7E66-AF40-8529-FA2BA08C72C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kumimoji="1" lang="en-US" altLang="zh-CN" sz="2400" b="0" i="0" dirty="0">
                <a:solidFill>
                  <a:srgbClr val="000000"/>
                </a:solidFill>
              </a:rPr>
              <a:t>20</a:t>
            </a:r>
            <a:r>
              <a:rPr kumimoji="1" lang="zh-CN" altLang="en-US" sz="2400" b="0" i="0" dirty="0">
                <a:solidFill>
                  <a:srgbClr val="000000"/>
                </a:solidFill>
              </a:rPr>
              <a:t>：设计             接受以下语言</a:t>
            </a:r>
          </a:p>
        </p:txBody>
      </p:sp>
      <p:pic>
        <p:nvPicPr>
          <p:cNvPr id="6" name="图片 5">
            <a:extLst>
              <a:ext uri="{FF2B5EF4-FFF2-40B4-BE49-F238E27FC236}">
                <a16:creationId xmlns:a16="http://schemas.microsoft.com/office/drawing/2014/main" id="{26A2F7CB-952E-9C49-9F90-5A4366EA2821}"/>
              </a:ext>
            </a:extLst>
          </p:cNvPr>
          <p:cNvPicPr>
            <a:picLocks noChangeAspect="1"/>
          </p:cNvPicPr>
          <p:nvPr/>
        </p:nvPicPr>
        <p:blipFill>
          <a:blip r:embed="rId2"/>
          <a:stretch>
            <a:fillRect/>
          </a:stretch>
        </p:blipFill>
        <p:spPr>
          <a:xfrm>
            <a:off x="1619672" y="1347208"/>
            <a:ext cx="2095500" cy="241300"/>
          </a:xfrm>
          <a:prstGeom prst="rect">
            <a:avLst/>
          </a:prstGeom>
        </p:spPr>
      </p:pic>
      <p:pic>
        <p:nvPicPr>
          <p:cNvPr id="3" name="图片 2">
            <a:extLst>
              <a:ext uri="{FF2B5EF4-FFF2-40B4-BE49-F238E27FC236}">
                <a16:creationId xmlns:a16="http://schemas.microsoft.com/office/drawing/2014/main" id="{B9F8C7AF-157B-B34B-8CE4-C94893ED22E3}"/>
              </a:ext>
            </a:extLst>
          </p:cNvPr>
          <p:cNvPicPr>
            <a:picLocks noChangeAspect="1"/>
          </p:cNvPicPr>
          <p:nvPr/>
        </p:nvPicPr>
        <p:blipFill>
          <a:blip r:embed="rId3"/>
          <a:stretch>
            <a:fillRect/>
          </a:stretch>
        </p:blipFill>
        <p:spPr>
          <a:xfrm>
            <a:off x="1293019" y="1940354"/>
            <a:ext cx="5549900" cy="317500"/>
          </a:xfrm>
          <a:prstGeom prst="rect">
            <a:avLst/>
          </a:prstGeom>
        </p:spPr>
      </p:pic>
      <p:pic>
        <p:nvPicPr>
          <p:cNvPr id="5" name="图片 4">
            <a:extLst>
              <a:ext uri="{FF2B5EF4-FFF2-40B4-BE49-F238E27FC236}">
                <a16:creationId xmlns:a16="http://schemas.microsoft.com/office/drawing/2014/main" id="{63B7EC5E-4B8E-4446-975E-06F5F0E0BBD9}"/>
              </a:ext>
            </a:extLst>
          </p:cNvPr>
          <p:cNvPicPr>
            <a:picLocks noChangeAspect="1"/>
          </p:cNvPicPr>
          <p:nvPr/>
        </p:nvPicPr>
        <p:blipFill>
          <a:blip r:embed="rId4"/>
          <a:stretch>
            <a:fillRect/>
          </a:stretch>
        </p:blipFill>
        <p:spPr>
          <a:xfrm>
            <a:off x="2339752" y="2413792"/>
            <a:ext cx="5295900" cy="292100"/>
          </a:xfrm>
          <a:prstGeom prst="rect">
            <a:avLst/>
          </a:prstGeom>
        </p:spPr>
      </p:pic>
      <p:pic>
        <p:nvPicPr>
          <p:cNvPr id="7" name="图片 6">
            <a:extLst>
              <a:ext uri="{FF2B5EF4-FFF2-40B4-BE49-F238E27FC236}">
                <a16:creationId xmlns:a16="http://schemas.microsoft.com/office/drawing/2014/main" id="{C67C30C8-8A6E-6B45-AEC0-E09B34530410}"/>
              </a:ext>
            </a:extLst>
          </p:cNvPr>
          <p:cNvPicPr>
            <a:picLocks noChangeAspect="1"/>
          </p:cNvPicPr>
          <p:nvPr/>
        </p:nvPicPr>
        <p:blipFill>
          <a:blip r:embed="rId5"/>
          <a:stretch>
            <a:fillRect/>
          </a:stretch>
        </p:blipFill>
        <p:spPr>
          <a:xfrm>
            <a:off x="2339752" y="2861830"/>
            <a:ext cx="5232400" cy="355600"/>
          </a:xfrm>
          <a:prstGeom prst="rect">
            <a:avLst/>
          </a:prstGeom>
        </p:spPr>
      </p:pic>
      <p:grpSp>
        <p:nvGrpSpPr>
          <p:cNvPr id="4" name="组合 3">
            <a:extLst>
              <a:ext uri="{FF2B5EF4-FFF2-40B4-BE49-F238E27FC236}">
                <a16:creationId xmlns:a16="http://schemas.microsoft.com/office/drawing/2014/main" id="{39DC192E-3C3D-2647-857E-2EC5C74402D7}"/>
              </a:ext>
            </a:extLst>
          </p:cNvPr>
          <p:cNvGrpSpPr/>
          <p:nvPr/>
        </p:nvGrpSpPr>
        <p:grpSpPr>
          <a:xfrm>
            <a:off x="3263900" y="4494003"/>
            <a:ext cx="1981200" cy="1365915"/>
            <a:chOff x="3263900" y="4494003"/>
            <a:chExt cx="1981200" cy="1365915"/>
          </a:xfrm>
        </p:grpSpPr>
        <p:pic>
          <p:nvPicPr>
            <p:cNvPr id="8" name="图片 7">
              <a:extLst>
                <a:ext uri="{FF2B5EF4-FFF2-40B4-BE49-F238E27FC236}">
                  <a16:creationId xmlns:a16="http://schemas.microsoft.com/office/drawing/2014/main" id="{4D0D1755-EBB0-AD49-BD6F-01BA68221B2C}"/>
                </a:ext>
              </a:extLst>
            </p:cNvPr>
            <p:cNvPicPr>
              <a:picLocks noChangeAspect="1"/>
            </p:cNvPicPr>
            <p:nvPr/>
          </p:nvPicPr>
          <p:blipFill>
            <a:blip r:embed="rId6"/>
            <a:stretch>
              <a:fillRect/>
            </a:stretch>
          </p:blipFill>
          <p:spPr>
            <a:xfrm>
              <a:off x="3595241" y="5390018"/>
              <a:ext cx="1308100" cy="469900"/>
            </a:xfrm>
            <a:prstGeom prst="rect">
              <a:avLst/>
            </a:prstGeom>
          </p:spPr>
        </p:pic>
        <p:pic>
          <p:nvPicPr>
            <p:cNvPr id="12" name="图片 11">
              <a:extLst>
                <a:ext uri="{FF2B5EF4-FFF2-40B4-BE49-F238E27FC236}">
                  <a16:creationId xmlns:a16="http://schemas.microsoft.com/office/drawing/2014/main" id="{C113CCAC-D78E-7E4E-A6D1-EBAA46F87090}"/>
                </a:ext>
              </a:extLst>
            </p:cNvPr>
            <p:cNvPicPr>
              <a:picLocks noChangeAspect="1"/>
            </p:cNvPicPr>
            <p:nvPr/>
          </p:nvPicPr>
          <p:blipFill>
            <a:blip r:embed="rId7"/>
            <a:stretch>
              <a:fillRect/>
            </a:stretch>
          </p:blipFill>
          <p:spPr>
            <a:xfrm>
              <a:off x="3600450" y="4494003"/>
              <a:ext cx="1308100" cy="469900"/>
            </a:xfrm>
            <a:prstGeom prst="rect">
              <a:avLst/>
            </a:prstGeom>
          </p:spPr>
        </p:pic>
        <p:pic>
          <p:nvPicPr>
            <p:cNvPr id="11" name="图片 10">
              <a:extLst>
                <a:ext uri="{FF2B5EF4-FFF2-40B4-BE49-F238E27FC236}">
                  <a16:creationId xmlns:a16="http://schemas.microsoft.com/office/drawing/2014/main" id="{D39F4662-06EB-414F-AB32-44B88C54B8F7}"/>
                </a:ext>
              </a:extLst>
            </p:cNvPr>
            <p:cNvPicPr>
              <a:picLocks noChangeAspect="1"/>
            </p:cNvPicPr>
            <p:nvPr/>
          </p:nvPicPr>
          <p:blipFill>
            <a:blip r:embed="rId8"/>
            <a:stretch>
              <a:fillRect/>
            </a:stretch>
          </p:blipFill>
          <p:spPr>
            <a:xfrm>
              <a:off x="3263900" y="5012487"/>
              <a:ext cx="1981200" cy="228600"/>
            </a:xfrm>
            <a:prstGeom prst="rect">
              <a:avLst/>
            </a:prstGeom>
          </p:spPr>
        </p:pic>
      </p:grpSp>
      <p:grpSp>
        <p:nvGrpSpPr>
          <p:cNvPr id="2" name="组合 1">
            <a:extLst>
              <a:ext uri="{FF2B5EF4-FFF2-40B4-BE49-F238E27FC236}">
                <a16:creationId xmlns:a16="http://schemas.microsoft.com/office/drawing/2014/main" id="{482ECB31-B08E-524C-A26F-0FC3282F0F18}"/>
              </a:ext>
            </a:extLst>
          </p:cNvPr>
          <p:cNvGrpSpPr/>
          <p:nvPr/>
        </p:nvGrpSpPr>
        <p:grpSpPr>
          <a:xfrm>
            <a:off x="514340" y="3373368"/>
            <a:ext cx="8234124" cy="959576"/>
            <a:chOff x="514340" y="3373368"/>
            <a:chExt cx="8234124" cy="959576"/>
          </a:xfrm>
        </p:grpSpPr>
        <p:sp>
          <p:nvSpPr>
            <p:cNvPr id="35" name="文本框 34">
              <a:extLst>
                <a:ext uri="{FF2B5EF4-FFF2-40B4-BE49-F238E27FC236}">
                  <a16:creationId xmlns:a16="http://schemas.microsoft.com/office/drawing/2014/main" id="{D7627A36-28CD-5744-8A29-1603BFE0FE8E}"/>
                </a:ext>
              </a:extLst>
            </p:cNvPr>
            <p:cNvSpPr txBox="1"/>
            <p:nvPr/>
          </p:nvSpPr>
          <p:spPr>
            <a:xfrm>
              <a:off x="514340" y="3373368"/>
              <a:ext cx="8234124" cy="461665"/>
            </a:xfrm>
            <a:prstGeom prst="rect">
              <a:avLst/>
            </a:prstGeom>
            <a:noFill/>
          </p:spPr>
          <p:txBody>
            <a:bodyPr wrap="square" rtlCol="0">
              <a:spAutoFit/>
            </a:bodyPr>
            <a:lstStyle/>
            <a:p>
              <a:pPr algn="l"/>
              <a:r>
                <a:rPr kumimoji="1" lang="zh-CN" altLang="en-US" sz="2400" b="0" i="0" dirty="0">
                  <a:solidFill>
                    <a:srgbClr val="000000"/>
                  </a:solidFill>
                </a:rPr>
                <a:t>解：第</a:t>
              </a:r>
              <a:r>
                <a:rPr lang="en-US" altLang="zh-CN" sz="2400" b="0" i="0" dirty="0">
                  <a:solidFill>
                    <a:srgbClr val="000000"/>
                  </a:solidFill>
                </a:rPr>
                <a:t>3</a:t>
              </a:r>
              <a:r>
                <a:rPr lang="zh-CN" altLang="en-US" sz="2400" b="0" i="0" dirty="0">
                  <a:solidFill>
                    <a:srgbClr val="000000"/>
                  </a:solidFill>
                </a:rPr>
                <a:t>种</a:t>
              </a:r>
              <a:r>
                <a:rPr kumimoji="1" lang="zh-CN" altLang="en-US" sz="2400" b="0" i="0" dirty="0">
                  <a:solidFill>
                    <a:srgbClr val="000000"/>
                  </a:solidFill>
                </a:rPr>
                <a:t>情况是</a:t>
              </a:r>
              <a:r>
                <a:rPr kumimoji="1" lang="en-US" altLang="zh-CN" sz="2400" b="0" i="0" dirty="0">
                  <a:solidFill>
                    <a:srgbClr val="000000"/>
                  </a:solidFill>
                </a:rPr>
                <a:t>       </a:t>
              </a:r>
              <a:r>
                <a:rPr kumimoji="1" lang="zh-CN" altLang="en-US" sz="2400" b="0" i="0" dirty="0">
                  <a:solidFill>
                    <a:srgbClr val="000000"/>
                  </a:solidFill>
                </a:rPr>
                <a:t>在       的后面，两者有公共子串   ，</a:t>
              </a:r>
            </a:p>
          </p:txBody>
        </p:sp>
        <p:pic>
          <p:nvPicPr>
            <p:cNvPr id="9" name="图片 8">
              <a:extLst>
                <a:ext uri="{FF2B5EF4-FFF2-40B4-BE49-F238E27FC236}">
                  <a16:creationId xmlns:a16="http://schemas.microsoft.com/office/drawing/2014/main" id="{310C494E-EC39-FB4C-AE6D-55AE5755F5F7}"/>
                </a:ext>
              </a:extLst>
            </p:cNvPr>
            <p:cNvPicPr>
              <a:picLocks noChangeAspect="1"/>
            </p:cNvPicPr>
            <p:nvPr/>
          </p:nvPicPr>
          <p:blipFill>
            <a:blip r:embed="rId9"/>
            <a:stretch>
              <a:fillRect/>
            </a:stretch>
          </p:blipFill>
          <p:spPr>
            <a:xfrm>
              <a:off x="2339752" y="3489900"/>
              <a:ext cx="1689100" cy="228600"/>
            </a:xfrm>
            <a:prstGeom prst="rect">
              <a:avLst/>
            </a:prstGeom>
          </p:spPr>
        </p:pic>
        <p:pic>
          <p:nvPicPr>
            <p:cNvPr id="10" name="图片 9">
              <a:extLst>
                <a:ext uri="{FF2B5EF4-FFF2-40B4-BE49-F238E27FC236}">
                  <a16:creationId xmlns:a16="http://schemas.microsoft.com/office/drawing/2014/main" id="{C68FF04E-76C1-6645-BCD4-54E24A9374DC}"/>
                </a:ext>
              </a:extLst>
            </p:cNvPr>
            <p:cNvPicPr>
              <a:picLocks noChangeAspect="1"/>
            </p:cNvPicPr>
            <p:nvPr/>
          </p:nvPicPr>
          <p:blipFill>
            <a:blip r:embed="rId10"/>
            <a:stretch>
              <a:fillRect/>
            </a:stretch>
          </p:blipFill>
          <p:spPr>
            <a:xfrm>
              <a:off x="3170635" y="3489900"/>
              <a:ext cx="1689100" cy="228600"/>
            </a:xfrm>
            <a:prstGeom prst="rect">
              <a:avLst/>
            </a:prstGeom>
          </p:spPr>
        </p:pic>
        <p:sp>
          <p:nvSpPr>
            <p:cNvPr id="16" name="文本框 15">
              <a:extLst>
                <a:ext uri="{FF2B5EF4-FFF2-40B4-BE49-F238E27FC236}">
                  <a16:creationId xmlns:a16="http://schemas.microsoft.com/office/drawing/2014/main" id="{295C6D17-4810-9244-B1B8-067A1480D38C}"/>
                </a:ext>
              </a:extLst>
            </p:cNvPr>
            <p:cNvSpPr txBox="1"/>
            <p:nvPr/>
          </p:nvSpPr>
          <p:spPr>
            <a:xfrm>
              <a:off x="514340" y="3871279"/>
              <a:ext cx="8234124" cy="461665"/>
            </a:xfrm>
            <a:prstGeom prst="rect">
              <a:avLst/>
            </a:prstGeom>
            <a:noFill/>
          </p:spPr>
          <p:txBody>
            <a:bodyPr wrap="square" rtlCol="0">
              <a:spAutoFit/>
            </a:bodyPr>
            <a:lstStyle/>
            <a:p>
              <a:pPr algn="l"/>
              <a:r>
                <a:rPr kumimoji="1" lang="zh-CN" altLang="en-US" sz="2400" b="0" i="0" dirty="0">
                  <a:solidFill>
                    <a:srgbClr val="000000"/>
                  </a:solidFill>
                </a:rPr>
                <a:t>整个串的长度为</a:t>
              </a:r>
              <a:r>
                <a:rPr kumimoji="1" lang="en-US" altLang="zh-CN" sz="2400" b="0" i="0" dirty="0">
                  <a:solidFill>
                    <a:srgbClr val="000000"/>
                  </a:solidFill>
                </a:rPr>
                <a:t>5</a:t>
              </a:r>
              <a:r>
                <a:rPr kumimoji="1" lang="zh-CN" altLang="en-US" sz="2400" b="0" i="0" dirty="0">
                  <a:solidFill>
                    <a:srgbClr val="000000"/>
                  </a:solidFill>
                </a:rPr>
                <a:t>。</a:t>
              </a:r>
            </a:p>
          </p:txBody>
        </p:sp>
        <p:pic>
          <p:nvPicPr>
            <p:cNvPr id="13" name="图片 12">
              <a:extLst>
                <a:ext uri="{FF2B5EF4-FFF2-40B4-BE49-F238E27FC236}">
                  <a16:creationId xmlns:a16="http://schemas.microsoft.com/office/drawing/2014/main" id="{28827C4C-2BF6-8F4D-A804-D806417A0B1A}"/>
                </a:ext>
              </a:extLst>
            </p:cNvPr>
            <p:cNvPicPr>
              <a:picLocks noChangeAspect="1"/>
            </p:cNvPicPr>
            <p:nvPr/>
          </p:nvPicPr>
          <p:blipFill>
            <a:blip r:embed="rId11"/>
            <a:stretch>
              <a:fillRect/>
            </a:stretch>
          </p:blipFill>
          <p:spPr>
            <a:xfrm>
              <a:off x="7068406" y="3489900"/>
              <a:ext cx="1397000" cy="228600"/>
            </a:xfrm>
            <a:prstGeom prst="rect">
              <a:avLst/>
            </a:prstGeom>
          </p:spPr>
        </p:pic>
      </p:grpSp>
      <p:grpSp>
        <p:nvGrpSpPr>
          <p:cNvPr id="14" name="组合 13">
            <a:extLst>
              <a:ext uri="{FF2B5EF4-FFF2-40B4-BE49-F238E27FC236}">
                <a16:creationId xmlns:a16="http://schemas.microsoft.com/office/drawing/2014/main" id="{79A8F701-17E0-0B46-B3FC-719CE93BD096}"/>
              </a:ext>
            </a:extLst>
          </p:cNvPr>
          <p:cNvGrpSpPr/>
          <p:nvPr/>
        </p:nvGrpSpPr>
        <p:grpSpPr>
          <a:xfrm>
            <a:off x="640100" y="5999789"/>
            <a:ext cx="8234124" cy="461665"/>
            <a:chOff x="640100" y="5999789"/>
            <a:chExt cx="8234124" cy="461665"/>
          </a:xfrm>
        </p:grpSpPr>
        <p:sp>
          <p:nvSpPr>
            <p:cNvPr id="20" name="文本框 19">
              <a:extLst>
                <a:ext uri="{FF2B5EF4-FFF2-40B4-BE49-F238E27FC236}">
                  <a16:creationId xmlns:a16="http://schemas.microsoft.com/office/drawing/2014/main" id="{B3A0547E-6A9B-5041-8985-08C576249D84}"/>
                </a:ext>
              </a:extLst>
            </p:cNvPr>
            <p:cNvSpPr txBox="1"/>
            <p:nvPr/>
          </p:nvSpPr>
          <p:spPr>
            <a:xfrm>
              <a:off x="640100" y="5999789"/>
              <a:ext cx="8234124" cy="461665"/>
            </a:xfrm>
            <a:prstGeom prst="rect">
              <a:avLst/>
            </a:prstGeom>
            <a:noFill/>
          </p:spPr>
          <p:txBody>
            <a:bodyPr wrap="square" rtlCol="0">
              <a:spAutoFit/>
            </a:bodyPr>
            <a:lstStyle/>
            <a:p>
              <a:pPr algn="l"/>
              <a:r>
                <a:rPr lang="zh-CN" altLang="en-US" sz="2400" b="0" i="0" dirty="0">
                  <a:solidFill>
                    <a:srgbClr val="000000"/>
                  </a:solidFill>
                </a:rPr>
                <a:t>这三种情况是或的关系，需要体现在             中。</a:t>
              </a:r>
              <a:endParaRPr kumimoji="1" lang="zh-CN" altLang="en-US" sz="2400" b="0" i="0" dirty="0">
                <a:solidFill>
                  <a:srgbClr val="000000"/>
                </a:solidFill>
              </a:endParaRPr>
            </a:p>
          </p:txBody>
        </p:sp>
        <p:pic>
          <p:nvPicPr>
            <p:cNvPr id="21" name="图片 20">
              <a:extLst>
                <a:ext uri="{FF2B5EF4-FFF2-40B4-BE49-F238E27FC236}">
                  <a16:creationId xmlns:a16="http://schemas.microsoft.com/office/drawing/2014/main" id="{BB82F229-19D8-C64C-B65A-14491E608258}"/>
                </a:ext>
              </a:extLst>
            </p:cNvPr>
            <p:cNvPicPr>
              <a:picLocks noChangeAspect="1"/>
            </p:cNvPicPr>
            <p:nvPr/>
          </p:nvPicPr>
          <p:blipFill>
            <a:blip r:embed="rId2"/>
            <a:stretch>
              <a:fillRect/>
            </a:stretch>
          </p:blipFill>
          <p:spPr>
            <a:xfrm>
              <a:off x="5029374" y="6095283"/>
              <a:ext cx="2095500" cy="241300"/>
            </a:xfrm>
            <a:prstGeom prst="rect">
              <a:avLst/>
            </a:prstGeom>
          </p:spPr>
        </p:pic>
      </p:grpSp>
    </p:spTree>
    <p:extLst>
      <p:ext uri="{BB962C8B-B14F-4D97-AF65-F5344CB8AC3E}">
        <p14:creationId xmlns:p14="http://schemas.microsoft.com/office/powerpoint/2010/main" val="180729922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headEnd/>
            <a:tailEnd/>
          </a:ln>
          <a:effectLst/>
        </p:spPr>
        <p:txBody>
          <a:bodyPr>
            <a:spAutoFit/>
          </a:bodyPr>
          <a:lstStyle/>
          <a:p>
            <a:pPr>
              <a:lnSpc>
                <a:spcPct val="90000"/>
              </a:lnSpc>
            </a:pPr>
            <a:r>
              <a:rPr lang="en-US" altLang="zh-CN" sz="4000" b="0" i="0">
                <a:latin typeface="Arial" pitchFamily="34" charset="0"/>
                <a:ea typeface="华文行楷" pitchFamily="2" charset="-122"/>
              </a:rPr>
              <a:t>DFA </a:t>
            </a:r>
            <a:r>
              <a:rPr lang="zh-CN" altLang="en-US" sz="4000" i="0">
                <a:latin typeface="Arial" pitchFamily="34" charset="0"/>
                <a:ea typeface="华文行楷" pitchFamily="2" charset="-122"/>
              </a:rPr>
              <a:t>和 </a:t>
            </a:r>
            <a:r>
              <a:rPr lang="en-US" altLang="zh-CN" sz="4000" b="0" i="0">
                <a:latin typeface="Arial" pitchFamily="34" charset="0"/>
                <a:ea typeface="华文行楷" pitchFamily="2" charset="-122"/>
              </a:rPr>
              <a:t>NFA </a:t>
            </a:r>
            <a:r>
              <a:rPr lang="zh-CN" altLang="en-US" sz="4000" i="0">
                <a:latin typeface="Arial" pitchFamily="34" charset="0"/>
                <a:ea typeface="华文行楷" pitchFamily="2" charset="-122"/>
              </a:rPr>
              <a:t>的等价性</a:t>
            </a:r>
          </a:p>
        </p:txBody>
      </p:sp>
      <p:sp>
        <p:nvSpPr>
          <p:cNvPr id="48" name="文本框 47">
            <a:extLst>
              <a:ext uri="{FF2B5EF4-FFF2-40B4-BE49-F238E27FC236}">
                <a16:creationId xmlns:a16="http://schemas.microsoft.com/office/drawing/2014/main" id="{E2CAC2A9-3ADE-1141-8CC5-241E5471CFBC}"/>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95</a:t>
            </a:r>
            <a:endParaRPr kumimoji="1" lang="zh-CN" altLang="en-US" sz="2000" b="0" i="0" dirty="0">
              <a:solidFill>
                <a:srgbClr val="000066"/>
              </a:solidFill>
            </a:endParaRPr>
          </a:p>
        </p:txBody>
      </p:sp>
      <p:sp>
        <p:nvSpPr>
          <p:cNvPr id="49" name="文本框 48">
            <a:extLst>
              <a:ext uri="{FF2B5EF4-FFF2-40B4-BE49-F238E27FC236}">
                <a16:creationId xmlns:a16="http://schemas.microsoft.com/office/drawing/2014/main" id="{02534371-7E66-AF40-8529-FA2BA08C72C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20</a:t>
            </a:r>
            <a:r>
              <a:rPr kumimoji="1" lang="zh-CN" altLang="en-US" sz="2400" b="0" i="0" dirty="0">
                <a:solidFill>
                  <a:srgbClr val="000000"/>
                </a:solidFill>
              </a:rPr>
              <a:t>：设计             接受以下语言</a:t>
            </a:r>
          </a:p>
        </p:txBody>
      </p:sp>
      <p:pic>
        <p:nvPicPr>
          <p:cNvPr id="6" name="图片 5">
            <a:extLst>
              <a:ext uri="{FF2B5EF4-FFF2-40B4-BE49-F238E27FC236}">
                <a16:creationId xmlns:a16="http://schemas.microsoft.com/office/drawing/2014/main" id="{26A2F7CB-952E-9C49-9F90-5A4366EA2821}"/>
              </a:ext>
            </a:extLst>
          </p:cNvPr>
          <p:cNvPicPr>
            <a:picLocks noChangeAspect="1"/>
          </p:cNvPicPr>
          <p:nvPr/>
        </p:nvPicPr>
        <p:blipFill>
          <a:blip r:embed="rId2"/>
          <a:stretch>
            <a:fillRect/>
          </a:stretch>
        </p:blipFill>
        <p:spPr>
          <a:xfrm>
            <a:off x="1619672" y="1347208"/>
            <a:ext cx="2095500" cy="241300"/>
          </a:xfrm>
          <a:prstGeom prst="rect">
            <a:avLst/>
          </a:prstGeom>
        </p:spPr>
      </p:pic>
      <p:pic>
        <p:nvPicPr>
          <p:cNvPr id="3" name="图片 2">
            <a:extLst>
              <a:ext uri="{FF2B5EF4-FFF2-40B4-BE49-F238E27FC236}">
                <a16:creationId xmlns:a16="http://schemas.microsoft.com/office/drawing/2014/main" id="{B9F8C7AF-157B-B34B-8CE4-C94893ED22E3}"/>
              </a:ext>
            </a:extLst>
          </p:cNvPr>
          <p:cNvPicPr>
            <a:picLocks noChangeAspect="1"/>
          </p:cNvPicPr>
          <p:nvPr/>
        </p:nvPicPr>
        <p:blipFill>
          <a:blip r:embed="rId3"/>
          <a:stretch>
            <a:fillRect/>
          </a:stretch>
        </p:blipFill>
        <p:spPr>
          <a:xfrm>
            <a:off x="1293019" y="1940354"/>
            <a:ext cx="5549900" cy="317500"/>
          </a:xfrm>
          <a:prstGeom prst="rect">
            <a:avLst/>
          </a:prstGeom>
        </p:spPr>
      </p:pic>
      <p:pic>
        <p:nvPicPr>
          <p:cNvPr id="5" name="图片 4">
            <a:extLst>
              <a:ext uri="{FF2B5EF4-FFF2-40B4-BE49-F238E27FC236}">
                <a16:creationId xmlns:a16="http://schemas.microsoft.com/office/drawing/2014/main" id="{63B7EC5E-4B8E-4446-975E-06F5F0E0BBD9}"/>
              </a:ext>
            </a:extLst>
          </p:cNvPr>
          <p:cNvPicPr>
            <a:picLocks noChangeAspect="1"/>
          </p:cNvPicPr>
          <p:nvPr/>
        </p:nvPicPr>
        <p:blipFill>
          <a:blip r:embed="rId4"/>
          <a:stretch>
            <a:fillRect/>
          </a:stretch>
        </p:blipFill>
        <p:spPr>
          <a:xfrm>
            <a:off x="2339752" y="2413792"/>
            <a:ext cx="5295900" cy="292100"/>
          </a:xfrm>
          <a:prstGeom prst="rect">
            <a:avLst/>
          </a:prstGeom>
        </p:spPr>
      </p:pic>
      <p:pic>
        <p:nvPicPr>
          <p:cNvPr id="7" name="图片 6">
            <a:extLst>
              <a:ext uri="{FF2B5EF4-FFF2-40B4-BE49-F238E27FC236}">
                <a16:creationId xmlns:a16="http://schemas.microsoft.com/office/drawing/2014/main" id="{C67C30C8-8A6E-6B45-AEC0-E09B34530410}"/>
              </a:ext>
            </a:extLst>
          </p:cNvPr>
          <p:cNvPicPr>
            <a:picLocks noChangeAspect="1"/>
          </p:cNvPicPr>
          <p:nvPr/>
        </p:nvPicPr>
        <p:blipFill>
          <a:blip r:embed="rId5"/>
          <a:stretch>
            <a:fillRect/>
          </a:stretch>
        </p:blipFill>
        <p:spPr>
          <a:xfrm>
            <a:off x="2339752" y="2861830"/>
            <a:ext cx="5232400" cy="355600"/>
          </a:xfrm>
          <a:prstGeom prst="rect">
            <a:avLst/>
          </a:prstGeom>
        </p:spPr>
      </p:pic>
      <p:sp>
        <p:nvSpPr>
          <p:cNvPr id="35" name="文本框 34">
            <a:extLst>
              <a:ext uri="{FF2B5EF4-FFF2-40B4-BE49-F238E27FC236}">
                <a16:creationId xmlns:a16="http://schemas.microsoft.com/office/drawing/2014/main" id="{D7627A36-28CD-5744-8A29-1603BFE0FE8E}"/>
              </a:ext>
            </a:extLst>
          </p:cNvPr>
          <p:cNvSpPr txBox="1"/>
          <p:nvPr/>
        </p:nvSpPr>
        <p:spPr>
          <a:xfrm>
            <a:off x="514340" y="3373368"/>
            <a:ext cx="8234124" cy="461665"/>
          </a:xfrm>
          <a:prstGeom prst="rect">
            <a:avLst/>
          </a:prstGeom>
          <a:noFill/>
        </p:spPr>
        <p:txBody>
          <a:bodyPr wrap="square" rtlCol="0">
            <a:spAutoFit/>
          </a:bodyPr>
          <a:lstStyle/>
          <a:p>
            <a:pPr algn="l"/>
            <a:r>
              <a:rPr kumimoji="1" lang="zh-CN" altLang="en-US" sz="2400" b="0" i="0" dirty="0">
                <a:solidFill>
                  <a:srgbClr val="000000"/>
                </a:solidFill>
              </a:rPr>
              <a:t>解：</a:t>
            </a:r>
          </a:p>
        </p:txBody>
      </p:sp>
      <p:grpSp>
        <p:nvGrpSpPr>
          <p:cNvPr id="110" name="组合 109">
            <a:extLst>
              <a:ext uri="{FF2B5EF4-FFF2-40B4-BE49-F238E27FC236}">
                <a16:creationId xmlns:a16="http://schemas.microsoft.com/office/drawing/2014/main" id="{5BD7242C-6689-7045-B436-7D73457DB8E1}"/>
              </a:ext>
            </a:extLst>
          </p:cNvPr>
          <p:cNvGrpSpPr/>
          <p:nvPr/>
        </p:nvGrpSpPr>
        <p:grpSpPr>
          <a:xfrm>
            <a:off x="3454241" y="4293096"/>
            <a:ext cx="1422400" cy="582036"/>
            <a:chOff x="3454241" y="4293096"/>
            <a:chExt cx="1422400" cy="582036"/>
          </a:xfrm>
        </p:grpSpPr>
        <p:cxnSp>
          <p:nvCxnSpPr>
            <p:cNvPr id="80" name="直线箭头连接符 79">
              <a:extLst>
                <a:ext uri="{FF2B5EF4-FFF2-40B4-BE49-F238E27FC236}">
                  <a16:creationId xmlns:a16="http://schemas.microsoft.com/office/drawing/2014/main" id="{7B120288-40A9-2B4C-A7AB-B3C4577F04B3}"/>
                </a:ext>
              </a:extLst>
            </p:cNvPr>
            <p:cNvCxnSpPr>
              <a:cxnSpLocks/>
              <a:stCxn id="24" idx="4"/>
              <a:endCxn id="34" idx="0"/>
            </p:cNvCxnSpPr>
            <p:nvPr/>
          </p:nvCxnSpPr>
          <p:spPr bwMode="auto">
            <a:xfrm flipH="1">
              <a:off x="3862795" y="4293096"/>
              <a:ext cx="1005149" cy="582036"/>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94" name="图片 93">
              <a:extLst>
                <a:ext uri="{FF2B5EF4-FFF2-40B4-BE49-F238E27FC236}">
                  <a16:creationId xmlns:a16="http://schemas.microsoft.com/office/drawing/2014/main" id="{C18AB04B-32B1-AA4F-A6D8-2619F44FBCF9}"/>
                </a:ext>
              </a:extLst>
            </p:cNvPr>
            <p:cNvPicPr>
              <a:picLocks noChangeAspect="1"/>
            </p:cNvPicPr>
            <p:nvPr/>
          </p:nvPicPr>
          <p:blipFill>
            <a:blip r:embed="rId6"/>
            <a:stretch>
              <a:fillRect/>
            </a:stretch>
          </p:blipFill>
          <p:spPr>
            <a:xfrm>
              <a:off x="3454241" y="4391420"/>
              <a:ext cx="1422400" cy="152400"/>
            </a:xfrm>
            <a:prstGeom prst="rect">
              <a:avLst/>
            </a:prstGeom>
          </p:spPr>
        </p:pic>
      </p:grpSp>
      <p:grpSp>
        <p:nvGrpSpPr>
          <p:cNvPr id="109" name="组合 108">
            <a:extLst>
              <a:ext uri="{FF2B5EF4-FFF2-40B4-BE49-F238E27FC236}">
                <a16:creationId xmlns:a16="http://schemas.microsoft.com/office/drawing/2014/main" id="{EDA80402-997A-AD4D-9ABC-B8E0347F68A6}"/>
              </a:ext>
            </a:extLst>
          </p:cNvPr>
          <p:cNvGrpSpPr/>
          <p:nvPr/>
        </p:nvGrpSpPr>
        <p:grpSpPr>
          <a:xfrm>
            <a:off x="971600" y="3683019"/>
            <a:ext cx="7494313" cy="1766017"/>
            <a:chOff x="971600" y="3683019"/>
            <a:chExt cx="7494313" cy="1766017"/>
          </a:xfrm>
        </p:grpSpPr>
        <p:sp>
          <p:nvSpPr>
            <p:cNvPr id="38" name="椭圆 37">
              <a:extLst>
                <a:ext uri="{FF2B5EF4-FFF2-40B4-BE49-F238E27FC236}">
                  <a16:creationId xmlns:a16="http://schemas.microsoft.com/office/drawing/2014/main" id="{34944BF0-AC63-D746-ACDF-915182A57AE3}"/>
                </a:ext>
              </a:extLst>
            </p:cNvPr>
            <p:cNvSpPr/>
            <p:nvPr/>
          </p:nvSpPr>
          <p:spPr bwMode="auto">
            <a:xfrm>
              <a:off x="7729313"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grpSp>
          <p:nvGrpSpPr>
            <p:cNvPr id="102" name="组合 101">
              <a:extLst>
                <a:ext uri="{FF2B5EF4-FFF2-40B4-BE49-F238E27FC236}">
                  <a16:creationId xmlns:a16="http://schemas.microsoft.com/office/drawing/2014/main" id="{05AE8B5B-FAE8-4C4B-A86D-9697C8F31A1A}"/>
                </a:ext>
              </a:extLst>
            </p:cNvPr>
            <p:cNvGrpSpPr/>
            <p:nvPr/>
          </p:nvGrpSpPr>
          <p:grpSpPr>
            <a:xfrm>
              <a:off x="971600" y="3683019"/>
              <a:ext cx="7494313" cy="1766017"/>
              <a:chOff x="971600" y="3683019"/>
              <a:chExt cx="7494313" cy="1766017"/>
            </a:xfrm>
          </p:grpSpPr>
          <p:sp>
            <p:nvSpPr>
              <p:cNvPr id="2" name="椭圆 1">
                <a:extLst>
                  <a:ext uri="{FF2B5EF4-FFF2-40B4-BE49-F238E27FC236}">
                    <a16:creationId xmlns:a16="http://schemas.microsoft.com/office/drawing/2014/main" id="{9CC91F99-B66E-004C-BA59-2302D8041106}"/>
                  </a:ext>
                </a:extLst>
              </p:cNvPr>
              <p:cNvSpPr/>
              <p:nvPr/>
            </p:nvSpPr>
            <p:spPr bwMode="auto">
              <a:xfrm>
                <a:off x="5679032"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2" name="椭圆 21">
                <a:extLst>
                  <a:ext uri="{FF2B5EF4-FFF2-40B4-BE49-F238E27FC236}">
                    <a16:creationId xmlns:a16="http://schemas.microsoft.com/office/drawing/2014/main" id="{88B6B115-828F-0B4E-A079-080F3EB7729B}"/>
                  </a:ext>
                </a:extLst>
              </p:cNvPr>
              <p:cNvSpPr/>
              <p:nvPr/>
            </p:nvSpPr>
            <p:spPr bwMode="auto">
              <a:xfrm>
                <a:off x="2667422"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3" name="椭圆 22">
                <a:extLst>
                  <a:ext uri="{FF2B5EF4-FFF2-40B4-BE49-F238E27FC236}">
                    <a16:creationId xmlns:a16="http://schemas.microsoft.com/office/drawing/2014/main" id="{C4E1310B-5306-0F4F-981B-B724FB1CCE23}"/>
                  </a:ext>
                </a:extLst>
              </p:cNvPr>
              <p:cNvSpPr/>
              <p:nvPr/>
            </p:nvSpPr>
            <p:spPr bwMode="auto">
              <a:xfrm>
                <a:off x="3673103"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4" name="椭圆 23">
                <a:extLst>
                  <a:ext uri="{FF2B5EF4-FFF2-40B4-BE49-F238E27FC236}">
                    <a16:creationId xmlns:a16="http://schemas.microsoft.com/office/drawing/2014/main" id="{D050D37B-753E-F641-B13B-346E4E13689A}"/>
                  </a:ext>
                </a:extLst>
              </p:cNvPr>
              <p:cNvSpPr/>
              <p:nvPr/>
            </p:nvSpPr>
            <p:spPr bwMode="auto">
              <a:xfrm>
                <a:off x="4687924"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5" name="椭圆 24">
                <a:extLst>
                  <a:ext uri="{FF2B5EF4-FFF2-40B4-BE49-F238E27FC236}">
                    <a16:creationId xmlns:a16="http://schemas.microsoft.com/office/drawing/2014/main" id="{D443BBB3-8575-3B48-9B86-F33713B25A50}"/>
                  </a:ext>
                </a:extLst>
              </p:cNvPr>
              <p:cNvSpPr/>
              <p:nvPr/>
            </p:nvSpPr>
            <p:spPr bwMode="auto">
              <a:xfrm>
                <a:off x="1691419"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6" name="椭圆 25">
                <a:extLst>
                  <a:ext uri="{FF2B5EF4-FFF2-40B4-BE49-F238E27FC236}">
                    <a16:creationId xmlns:a16="http://schemas.microsoft.com/office/drawing/2014/main" id="{290CFC5B-AD2F-674B-9155-56BAD7F70F31}"/>
                  </a:ext>
                </a:extLst>
              </p:cNvPr>
              <p:cNvSpPr/>
              <p:nvPr/>
            </p:nvSpPr>
            <p:spPr bwMode="auto">
              <a:xfrm>
                <a:off x="6705760"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3" name="椭圆 32">
                <a:extLst>
                  <a:ext uri="{FF2B5EF4-FFF2-40B4-BE49-F238E27FC236}">
                    <a16:creationId xmlns:a16="http://schemas.microsoft.com/office/drawing/2014/main" id="{DBBBD014-53A9-2746-9EAF-9CDC50391931}"/>
                  </a:ext>
                </a:extLst>
              </p:cNvPr>
              <p:cNvSpPr/>
              <p:nvPr/>
            </p:nvSpPr>
            <p:spPr bwMode="auto">
              <a:xfrm>
                <a:off x="6705760"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4" name="椭圆 33">
                <a:extLst>
                  <a:ext uri="{FF2B5EF4-FFF2-40B4-BE49-F238E27FC236}">
                    <a16:creationId xmlns:a16="http://schemas.microsoft.com/office/drawing/2014/main" id="{67E3ED14-378D-D947-8E5B-D8CD1D373544}"/>
                  </a:ext>
                </a:extLst>
              </p:cNvPr>
              <p:cNvSpPr/>
              <p:nvPr/>
            </p:nvSpPr>
            <p:spPr bwMode="auto">
              <a:xfrm>
                <a:off x="3682775"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6" name="椭圆 35">
                <a:extLst>
                  <a:ext uri="{FF2B5EF4-FFF2-40B4-BE49-F238E27FC236}">
                    <a16:creationId xmlns:a16="http://schemas.microsoft.com/office/drawing/2014/main" id="{2C6C0F09-8912-A544-9AEF-58F197C03310}"/>
                  </a:ext>
                </a:extLst>
              </p:cNvPr>
              <p:cNvSpPr/>
              <p:nvPr/>
            </p:nvSpPr>
            <p:spPr bwMode="auto">
              <a:xfrm>
                <a:off x="4687924"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7" name="椭圆 36">
                <a:extLst>
                  <a:ext uri="{FF2B5EF4-FFF2-40B4-BE49-F238E27FC236}">
                    <a16:creationId xmlns:a16="http://schemas.microsoft.com/office/drawing/2014/main" id="{783EB4E6-318A-6748-93F5-0E1FE28BDA33}"/>
                  </a:ext>
                </a:extLst>
              </p:cNvPr>
              <p:cNvSpPr/>
              <p:nvPr/>
            </p:nvSpPr>
            <p:spPr bwMode="auto">
              <a:xfrm>
                <a:off x="5679032"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14" name="直线箭头连接符 13">
                <a:extLst>
                  <a:ext uri="{FF2B5EF4-FFF2-40B4-BE49-F238E27FC236}">
                    <a16:creationId xmlns:a16="http://schemas.microsoft.com/office/drawing/2014/main" id="{717E2323-B02A-304C-AA7A-E46DD28EE202}"/>
                  </a:ext>
                </a:extLst>
              </p:cNvPr>
              <p:cNvCxnSpPr>
                <a:cxnSpLocks/>
                <a:endCxn id="25" idx="2"/>
              </p:cNvCxnSpPr>
              <p:nvPr/>
            </p:nvCxnSpPr>
            <p:spPr bwMode="auto">
              <a:xfrm>
                <a:off x="971600" y="4113076"/>
                <a:ext cx="71981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9" name="直线箭头连接符 38">
                <a:extLst>
                  <a:ext uri="{FF2B5EF4-FFF2-40B4-BE49-F238E27FC236}">
                    <a16:creationId xmlns:a16="http://schemas.microsoft.com/office/drawing/2014/main" id="{56CFE686-7769-B148-B9AC-9986CC8D76E4}"/>
                  </a:ext>
                </a:extLst>
              </p:cNvPr>
              <p:cNvCxnSpPr>
                <a:cxnSpLocks/>
                <a:endCxn id="22" idx="2"/>
              </p:cNvCxnSpPr>
              <p:nvPr/>
            </p:nvCxnSpPr>
            <p:spPr bwMode="auto">
              <a:xfrm>
                <a:off x="2042319"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1" name="直线箭头连接符 40">
                <a:extLst>
                  <a:ext uri="{FF2B5EF4-FFF2-40B4-BE49-F238E27FC236}">
                    <a16:creationId xmlns:a16="http://schemas.microsoft.com/office/drawing/2014/main" id="{F4F4E4BF-41AE-0548-BF03-72ACAC04846D}"/>
                  </a:ext>
                </a:extLst>
              </p:cNvPr>
              <p:cNvCxnSpPr>
                <a:cxnSpLocks/>
              </p:cNvCxnSpPr>
              <p:nvPr/>
            </p:nvCxnSpPr>
            <p:spPr bwMode="auto">
              <a:xfrm>
                <a:off x="3027462"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2" name="直线箭头连接符 41">
                <a:extLst>
                  <a:ext uri="{FF2B5EF4-FFF2-40B4-BE49-F238E27FC236}">
                    <a16:creationId xmlns:a16="http://schemas.microsoft.com/office/drawing/2014/main" id="{607C0CE7-A7B4-054E-B16B-82C4D8982145}"/>
                  </a:ext>
                </a:extLst>
              </p:cNvPr>
              <p:cNvCxnSpPr>
                <a:cxnSpLocks/>
              </p:cNvCxnSpPr>
              <p:nvPr/>
            </p:nvCxnSpPr>
            <p:spPr bwMode="auto">
              <a:xfrm>
                <a:off x="5047964"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3" name="直线箭头连接符 42">
                <a:extLst>
                  <a:ext uri="{FF2B5EF4-FFF2-40B4-BE49-F238E27FC236}">
                    <a16:creationId xmlns:a16="http://schemas.microsoft.com/office/drawing/2014/main" id="{455EFBD8-38D4-4840-BC75-F9C3999D9B97}"/>
                  </a:ext>
                </a:extLst>
              </p:cNvPr>
              <p:cNvCxnSpPr>
                <a:cxnSpLocks/>
              </p:cNvCxnSpPr>
              <p:nvPr/>
            </p:nvCxnSpPr>
            <p:spPr bwMode="auto">
              <a:xfrm>
                <a:off x="4051423"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4" name="直线箭头连接符 43">
                <a:extLst>
                  <a:ext uri="{FF2B5EF4-FFF2-40B4-BE49-F238E27FC236}">
                    <a16:creationId xmlns:a16="http://schemas.microsoft.com/office/drawing/2014/main" id="{6CB61E6E-1F50-B04D-A177-B460C72136AB}"/>
                  </a:ext>
                </a:extLst>
              </p:cNvPr>
              <p:cNvCxnSpPr>
                <a:cxnSpLocks/>
                <a:endCxn id="26" idx="2"/>
              </p:cNvCxnSpPr>
              <p:nvPr/>
            </p:nvCxnSpPr>
            <p:spPr bwMode="auto">
              <a:xfrm>
                <a:off x="6039072" y="4113076"/>
                <a:ext cx="66668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6" name="直线箭头连接符 45">
                <a:extLst>
                  <a:ext uri="{FF2B5EF4-FFF2-40B4-BE49-F238E27FC236}">
                    <a16:creationId xmlns:a16="http://schemas.microsoft.com/office/drawing/2014/main" id="{60718C03-9059-C741-AC3D-BC78096506B9}"/>
                  </a:ext>
                </a:extLst>
              </p:cNvPr>
              <p:cNvCxnSpPr>
                <a:cxnSpLocks/>
                <a:stCxn id="34" idx="6"/>
                <a:endCxn id="36" idx="2"/>
              </p:cNvCxnSpPr>
              <p:nvPr/>
            </p:nvCxnSpPr>
            <p:spPr bwMode="auto">
              <a:xfrm>
                <a:off x="4042815" y="5055152"/>
                <a:ext cx="64510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0" name="直线箭头连接符 49">
                <a:extLst>
                  <a:ext uri="{FF2B5EF4-FFF2-40B4-BE49-F238E27FC236}">
                    <a16:creationId xmlns:a16="http://schemas.microsoft.com/office/drawing/2014/main" id="{043EAADE-4C5A-DA46-A74F-DB685430FE82}"/>
                  </a:ext>
                </a:extLst>
              </p:cNvPr>
              <p:cNvCxnSpPr>
                <a:cxnSpLocks/>
                <a:stCxn id="36" idx="6"/>
                <a:endCxn id="37" idx="2"/>
              </p:cNvCxnSpPr>
              <p:nvPr/>
            </p:nvCxnSpPr>
            <p:spPr bwMode="auto">
              <a:xfrm>
                <a:off x="5047964" y="5055152"/>
                <a:ext cx="6310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2" name="直线箭头连接符 51">
                <a:extLst>
                  <a:ext uri="{FF2B5EF4-FFF2-40B4-BE49-F238E27FC236}">
                    <a16:creationId xmlns:a16="http://schemas.microsoft.com/office/drawing/2014/main" id="{3641CAB8-A6E1-A443-854D-25126D035F44}"/>
                  </a:ext>
                </a:extLst>
              </p:cNvPr>
              <p:cNvCxnSpPr>
                <a:cxnSpLocks/>
                <a:stCxn id="37" idx="6"/>
                <a:endCxn id="33" idx="2"/>
              </p:cNvCxnSpPr>
              <p:nvPr/>
            </p:nvCxnSpPr>
            <p:spPr bwMode="auto">
              <a:xfrm>
                <a:off x="6039072" y="5055152"/>
                <a:ext cx="66668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5" name="直线箭头连接符 54">
                <a:extLst>
                  <a:ext uri="{FF2B5EF4-FFF2-40B4-BE49-F238E27FC236}">
                    <a16:creationId xmlns:a16="http://schemas.microsoft.com/office/drawing/2014/main" id="{0141F8ED-3CEF-3446-84EF-B2E1320DE84F}"/>
                  </a:ext>
                </a:extLst>
              </p:cNvPr>
              <p:cNvCxnSpPr>
                <a:cxnSpLocks/>
                <a:stCxn id="33" idx="6"/>
                <a:endCxn id="38" idx="2"/>
              </p:cNvCxnSpPr>
              <p:nvPr/>
            </p:nvCxnSpPr>
            <p:spPr bwMode="auto">
              <a:xfrm>
                <a:off x="7065800" y="5055152"/>
                <a:ext cx="66351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83" name="直线箭头连接符 82">
                <a:extLst>
                  <a:ext uri="{FF2B5EF4-FFF2-40B4-BE49-F238E27FC236}">
                    <a16:creationId xmlns:a16="http://schemas.microsoft.com/office/drawing/2014/main" id="{C07D5553-75C7-E947-95C3-209AD1524917}"/>
                  </a:ext>
                </a:extLst>
              </p:cNvPr>
              <p:cNvCxnSpPr>
                <a:cxnSpLocks/>
                <a:stCxn id="26" idx="4"/>
                <a:endCxn id="34" idx="7"/>
              </p:cNvCxnSpPr>
              <p:nvPr/>
            </p:nvCxnSpPr>
            <p:spPr bwMode="auto">
              <a:xfrm flipH="1">
                <a:off x="3990088" y="4293096"/>
                <a:ext cx="2895692" cy="63476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86" name="椭圆 85">
                <a:extLst>
                  <a:ext uri="{FF2B5EF4-FFF2-40B4-BE49-F238E27FC236}">
                    <a16:creationId xmlns:a16="http://schemas.microsoft.com/office/drawing/2014/main" id="{CA9D1507-0DCE-2148-BE97-DABABE221A86}"/>
                  </a:ext>
                </a:extLst>
              </p:cNvPr>
              <p:cNvSpPr/>
              <p:nvPr/>
            </p:nvSpPr>
            <p:spPr bwMode="auto">
              <a:xfrm>
                <a:off x="7805513" y="4937523"/>
                <a:ext cx="207640" cy="2076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pic>
            <p:nvPicPr>
              <p:cNvPr id="85" name="图片 84">
                <a:extLst>
                  <a:ext uri="{FF2B5EF4-FFF2-40B4-BE49-F238E27FC236}">
                    <a16:creationId xmlns:a16="http://schemas.microsoft.com/office/drawing/2014/main" id="{E754E22D-9558-1A48-821F-257F4B003C46}"/>
                  </a:ext>
                </a:extLst>
              </p:cNvPr>
              <p:cNvPicPr>
                <a:picLocks noChangeAspect="1"/>
              </p:cNvPicPr>
              <p:nvPr/>
            </p:nvPicPr>
            <p:blipFill>
              <a:blip r:embed="rId7"/>
              <a:stretch>
                <a:fillRect/>
              </a:stretch>
            </p:blipFill>
            <p:spPr>
              <a:xfrm>
                <a:off x="1451483" y="3687789"/>
                <a:ext cx="1727200" cy="279400"/>
              </a:xfrm>
              <a:prstGeom prst="rect">
                <a:avLst/>
              </a:prstGeom>
            </p:spPr>
          </p:pic>
          <p:pic>
            <p:nvPicPr>
              <p:cNvPr id="88" name="图片 87">
                <a:extLst>
                  <a:ext uri="{FF2B5EF4-FFF2-40B4-BE49-F238E27FC236}">
                    <a16:creationId xmlns:a16="http://schemas.microsoft.com/office/drawing/2014/main" id="{5897C03D-20C8-844C-97D3-8265EE816D10}"/>
                  </a:ext>
                </a:extLst>
              </p:cNvPr>
              <p:cNvPicPr>
                <a:picLocks noChangeAspect="1"/>
              </p:cNvPicPr>
              <p:nvPr/>
            </p:nvPicPr>
            <p:blipFill>
              <a:blip r:embed="rId7"/>
              <a:stretch>
                <a:fillRect/>
              </a:stretch>
            </p:blipFill>
            <p:spPr>
              <a:xfrm>
                <a:off x="2438241" y="3683019"/>
                <a:ext cx="1727200" cy="279400"/>
              </a:xfrm>
              <a:prstGeom prst="rect">
                <a:avLst/>
              </a:prstGeom>
            </p:spPr>
          </p:pic>
          <p:pic>
            <p:nvPicPr>
              <p:cNvPr id="87" name="图片 86">
                <a:extLst>
                  <a:ext uri="{FF2B5EF4-FFF2-40B4-BE49-F238E27FC236}">
                    <a16:creationId xmlns:a16="http://schemas.microsoft.com/office/drawing/2014/main" id="{137AE936-641B-EB45-83B9-0DBA09C7C857}"/>
                  </a:ext>
                </a:extLst>
              </p:cNvPr>
              <p:cNvPicPr>
                <a:picLocks noChangeAspect="1"/>
              </p:cNvPicPr>
              <p:nvPr/>
            </p:nvPicPr>
            <p:blipFill>
              <a:blip r:embed="rId8"/>
              <a:stretch>
                <a:fillRect/>
              </a:stretch>
            </p:blipFill>
            <p:spPr>
              <a:xfrm>
                <a:off x="3626296" y="3683019"/>
                <a:ext cx="1397000" cy="228600"/>
              </a:xfrm>
              <a:prstGeom prst="rect">
                <a:avLst/>
              </a:prstGeom>
            </p:spPr>
          </p:pic>
          <p:pic>
            <p:nvPicPr>
              <p:cNvPr id="89" name="图片 88">
                <a:extLst>
                  <a:ext uri="{FF2B5EF4-FFF2-40B4-BE49-F238E27FC236}">
                    <a16:creationId xmlns:a16="http://schemas.microsoft.com/office/drawing/2014/main" id="{503ED5CC-5286-F147-A58B-A2AF417A70CB}"/>
                  </a:ext>
                </a:extLst>
              </p:cNvPr>
              <p:cNvPicPr>
                <a:picLocks noChangeAspect="1"/>
              </p:cNvPicPr>
              <p:nvPr/>
            </p:nvPicPr>
            <p:blipFill>
              <a:blip r:embed="rId6"/>
              <a:stretch>
                <a:fillRect/>
              </a:stretch>
            </p:blipFill>
            <p:spPr>
              <a:xfrm>
                <a:off x="4561363" y="3738469"/>
                <a:ext cx="1422400" cy="152400"/>
              </a:xfrm>
              <a:prstGeom prst="rect">
                <a:avLst/>
              </a:prstGeom>
            </p:spPr>
          </p:pic>
          <p:pic>
            <p:nvPicPr>
              <p:cNvPr id="90" name="图片 89">
                <a:extLst>
                  <a:ext uri="{FF2B5EF4-FFF2-40B4-BE49-F238E27FC236}">
                    <a16:creationId xmlns:a16="http://schemas.microsoft.com/office/drawing/2014/main" id="{C2A03B6E-C716-D344-AAE8-32C4146FD551}"/>
                  </a:ext>
                </a:extLst>
              </p:cNvPr>
              <p:cNvPicPr>
                <a:picLocks noChangeAspect="1"/>
              </p:cNvPicPr>
              <p:nvPr/>
            </p:nvPicPr>
            <p:blipFill>
              <a:blip r:embed="rId9"/>
              <a:stretch>
                <a:fillRect/>
              </a:stretch>
            </p:blipFill>
            <p:spPr>
              <a:xfrm>
                <a:off x="5668800" y="3753037"/>
                <a:ext cx="1397000" cy="152400"/>
              </a:xfrm>
              <a:prstGeom prst="rect">
                <a:avLst/>
              </a:prstGeom>
            </p:spPr>
          </p:pic>
          <p:sp>
            <p:nvSpPr>
              <p:cNvPr id="92" name="弧 91">
                <a:extLst>
                  <a:ext uri="{FF2B5EF4-FFF2-40B4-BE49-F238E27FC236}">
                    <a16:creationId xmlns:a16="http://schemas.microsoft.com/office/drawing/2014/main" id="{232413F7-9DBC-2047-8B29-A53DC2FEEA14}"/>
                  </a:ext>
                </a:extLst>
              </p:cNvPr>
              <p:cNvSpPr/>
              <p:nvPr/>
            </p:nvSpPr>
            <p:spPr bwMode="auto">
              <a:xfrm rot="16787996">
                <a:off x="7101738" y="390360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pic>
            <p:nvPicPr>
              <p:cNvPr id="91" name="图片 90">
                <a:extLst>
                  <a:ext uri="{FF2B5EF4-FFF2-40B4-BE49-F238E27FC236}">
                    <a16:creationId xmlns:a16="http://schemas.microsoft.com/office/drawing/2014/main" id="{578D1FFF-AD15-D948-9E07-F8BB70AAD2A1}"/>
                  </a:ext>
                </a:extLst>
              </p:cNvPr>
              <p:cNvPicPr>
                <a:picLocks noChangeAspect="1"/>
              </p:cNvPicPr>
              <p:nvPr/>
            </p:nvPicPr>
            <p:blipFill>
              <a:blip r:embed="rId10"/>
              <a:stretch>
                <a:fillRect/>
              </a:stretch>
            </p:blipFill>
            <p:spPr>
              <a:xfrm>
                <a:off x="6992713" y="3966850"/>
                <a:ext cx="1473200" cy="215900"/>
              </a:xfrm>
              <a:prstGeom prst="rect">
                <a:avLst/>
              </a:prstGeom>
            </p:spPr>
          </p:pic>
          <p:pic>
            <p:nvPicPr>
              <p:cNvPr id="95" name="图片 94">
                <a:extLst>
                  <a:ext uri="{FF2B5EF4-FFF2-40B4-BE49-F238E27FC236}">
                    <a16:creationId xmlns:a16="http://schemas.microsoft.com/office/drawing/2014/main" id="{1EF97A8B-C4DC-BC4F-AD30-BCCDB6D8D3FC}"/>
                  </a:ext>
                </a:extLst>
              </p:cNvPr>
              <p:cNvPicPr>
                <a:picLocks noChangeAspect="1"/>
              </p:cNvPicPr>
              <p:nvPr/>
            </p:nvPicPr>
            <p:blipFill>
              <a:blip r:embed="rId6"/>
              <a:stretch>
                <a:fillRect/>
              </a:stretch>
            </p:blipFill>
            <p:spPr>
              <a:xfrm>
                <a:off x="4726734" y="4390046"/>
                <a:ext cx="1422400" cy="152400"/>
              </a:xfrm>
              <a:prstGeom prst="rect">
                <a:avLst/>
              </a:prstGeom>
            </p:spPr>
          </p:pic>
          <p:pic>
            <p:nvPicPr>
              <p:cNvPr id="96" name="图片 95">
                <a:extLst>
                  <a:ext uri="{FF2B5EF4-FFF2-40B4-BE49-F238E27FC236}">
                    <a16:creationId xmlns:a16="http://schemas.microsoft.com/office/drawing/2014/main" id="{EBEBA2EB-C846-074E-8CF6-12891F7F020B}"/>
                  </a:ext>
                </a:extLst>
              </p:cNvPr>
              <p:cNvPicPr>
                <a:picLocks noChangeAspect="1"/>
              </p:cNvPicPr>
              <p:nvPr/>
            </p:nvPicPr>
            <p:blipFill>
              <a:blip r:embed="rId9"/>
              <a:stretch>
                <a:fillRect/>
              </a:stretch>
            </p:blipFill>
            <p:spPr>
              <a:xfrm>
                <a:off x="3665474" y="5233384"/>
                <a:ext cx="1397000" cy="152400"/>
              </a:xfrm>
              <a:prstGeom prst="rect">
                <a:avLst/>
              </a:prstGeom>
            </p:spPr>
          </p:pic>
          <p:pic>
            <p:nvPicPr>
              <p:cNvPr id="97" name="图片 96">
                <a:extLst>
                  <a:ext uri="{FF2B5EF4-FFF2-40B4-BE49-F238E27FC236}">
                    <a16:creationId xmlns:a16="http://schemas.microsoft.com/office/drawing/2014/main" id="{8D67A5E0-B549-5947-8948-E8CF440B2A36}"/>
                  </a:ext>
                </a:extLst>
              </p:cNvPr>
              <p:cNvPicPr>
                <a:picLocks noChangeAspect="1"/>
              </p:cNvPicPr>
              <p:nvPr/>
            </p:nvPicPr>
            <p:blipFill>
              <a:blip r:embed="rId8"/>
              <a:stretch>
                <a:fillRect/>
              </a:stretch>
            </p:blipFill>
            <p:spPr>
              <a:xfrm>
                <a:off x="4586763" y="5164167"/>
                <a:ext cx="1397000" cy="228600"/>
              </a:xfrm>
              <a:prstGeom prst="rect">
                <a:avLst/>
              </a:prstGeom>
            </p:spPr>
          </p:pic>
          <p:pic>
            <p:nvPicPr>
              <p:cNvPr id="98" name="图片 97">
                <a:extLst>
                  <a:ext uri="{FF2B5EF4-FFF2-40B4-BE49-F238E27FC236}">
                    <a16:creationId xmlns:a16="http://schemas.microsoft.com/office/drawing/2014/main" id="{0F1BF333-AC77-6D40-8120-1BCAF5436DF0}"/>
                  </a:ext>
                </a:extLst>
              </p:cNvPr>
              <p:cNvPicPr>
                <a:picLocks noChangeAspect="1"/>
              </p:cNvPicPr>
              <p:nvPr/>
            </p:nvPicPr>
            <p:blipFill>
              <a:blip r:embed="rId7"/>
              <a:stretch>
                <a:fillRect/>
              </a:stretch>
            </p:blipFill>
            <p:spPr>
              <a:xfrm>
                <a:off x="5422514" y="5169636"/>
                <a:ext cx="1727200" cy="279400"/>
              </a:xfrm>
              <a:prstGeom prst="rect">
                <a:avLst/>
              </a:prstGeom>
            </p:spPr>
          </p:pic>
          <p:pic>
            <p:nvPicPr>
              <p:cNvPr id="99" name="图片 98">
                <a:extLst>
                  <a:ext uri="{FF2B5EF4-FFF2-40B4-BE49-F238E27FC236}">
                    <a16:creationId xmlns:a16="http://schemas.microsoft.com/office/drawing/2014/main" id="{D397E07F-D3CF-CD43-82D4-F21528AC78AA}"/>
                  </a:ext>
                </a:extLst>
              </p:cNvPr>
              <p:cNvPicPr>
                <a:picLocks noChangeAspect="1"/>
              </p:cNvPicPr>
              <p:nvPr/>
            </p:nvPicPr>
            <p:blipFill>
              <a:blip r:embed="rId7"/>
              <a:stretch>
                <a:fillRect/>
              </a:stretch>
            </p:blipFill>
            <p:spPr>
              <a:xfrm>
                <a:off x="6434275" y="5169242"/>
                <a:ext cx="1727200" cy="279400"/>
              </a:xfrm>
              <a:prstGeom prst="rect">
                <a:avLst/>
              </a:prstGeom>
            </p:spPr>
          </p:pic>
        </p:grpSp>
      </p:grpSp>
      <p:grpSp>
        <p:nvGrpSpPr>
          <p:cNvPr id="111" name="组合 110">
            <a:extLst>
              <a:ext uri="{FF2B5EF4-FFF2-40B4-BE49-F238E27FC236}">
                <a16:creationId xmlns:a16="http://schemas.microsoft.com/office/drawing/2014/main" id="{6CBE5E4C-C66C-4D4D-B58D-0A6B63B25F63}"/>
              </a:ext>
            </a:extLst>
          </p:cNvPr>
          <p:cNvGrpSpPr/>
          <p:nvPr/>
        </p:nvGrpSpPr>
        <p:grpSpPr>
          <a:xfrm>
            <a:off x="930783" y="4293096"/>
            <a:ext cx="7397019" cy="2036192"/>
            <a:chOff x="930783" y="4293096"/>
            <a:chExt cx="7397019" cy="2036192"/>
          </a:xfrm>
        </p:grpSpPr>
        <p:sp>
          <p:nvSpPr>
            <p:cNvPr id="27" name="椭圆 26">
              <a:extLst>
                <a:ext uri="{FF2B5EF4-FFF2-40B4-BE49-F238E27FC236}">
                  <a16:creationId xmlns:a16="http://schemas.microsoft.com/office/drawing/2014/main" id="{B9E25269-A7D6-7447-8A06-EC92160BA556}"/>
                </a:ext>
              </a:extLst>
            </p:cNvPr>
            <p:cNvSpPr/>
            <p:nvPr/>
          </p:nvSpPr>
          <p:spPr bwMode="auto">
            <a:xfrm>
              <a:off x="5679032"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8" name="椭圆 27">
              <a:extLst>
                <a:ext uri="{FF2B5EF4-FFF2-40B4-BE49-F238E27FC236}">
                  <a16:creationId xmlns:a16="http://schemas.microsoft.com/office/drawing/2014/main" id="{8E28A0BA-1421-BB42-AED3-26251B06ADF2}"/>
                </a:ext>
              </a:extLst>
            </p:cNvPr>
            <p:cNvSpPr/>
            <p:nvPr/>
          </p:nvSpPr>
          <p:spPr bwMode="auto">
            <a:xfrm>
              <a:off x="2685702"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9" name="椭圆 28">
              <a:extLst>
                <a:ext uri="{FF2B5EF4-FFF2-40B4-BE49-F238E27FC236}">
                  <a16:creationId xmlns:a16="http://schemas.microsoft.com/office/drawing/2014/main" id="{37F77ACF-BE60-2A4E-99D7-758FE3C895EF}"/>
                </a:ext>
              </a:extLst>
            </p:cNvPr>
            <p:cNvSpPr/>
            <p:nvPr/>
          </p:nvSpPr>
          <p:spPr bwMode="auto">
            <a:xfrm>
              <a:off x="3691383"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0" name="椭圆 29">
              <a:extLst>
                <a:ext uri="{FF2B5EF4-FFF2-40B4-BE49-F238E27FC236}">
                  <a16:creationId xmlns:a16="http://schemas.microsoft.com/office/drawing/2014/main" id="{890F6778-1E5A-204F-8EEC-6DD1533C1C36}"/>
                </a:ext>
              </a:extLst>
            </p:cNvPr>
            <p:cNvSpPr/>
            <p:nvPr/>
          </p:nvSpPr>
          <p:spPr bwMode="auto">
            <a:xfrm>
              <a:off x="4687924"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1" name="椭圆 30">
              <a:extLst>
                <a:ext uri="{FF2B5EF4-FFF2-40B4-BE49-F238E27FC236}">
                  <a16:creationId xmlns:a16="http://schemas.microsoft.com/office/drawing/2014/main" id="{F0F2C718-71CB-9C40-95F6-903A999625E3}"/>
                </a:ext>
              </a:extLst>
            </p:cNvPr>
            <p:cNvSpPr/>
            <p:nvPr/>
          </p:nvSpPr>
          <p:spPr bwMode="auto">
            <a:xfrm>
              <a:off x="1691419"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2" name="椭圆 31">
              <a:extLst>
                <a:ext uri="{FF2B5EF4-FFF2-40B4-BE49-F238E27FC236}">
                  <a16:creationId xmlns:a16="http://schemas.microsoft.com/office/drawing/2014/main" id="{52D349F0-2C45-FB46-A4AE-AF1909DDE0B9}"/>
                </a:ext>
              </a:extLst>
            </p:cNvPr>
            <p:cNvSpPr/>
            <p:nvPr/>
          </p:nvSpPr>
          <p:spPr bwMode="auto">
            <a:xfrm>
              <a:off x="6705760"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58" name="直线箭头连接符 57">
              <a:extLst>
                <a:ext uri="{FF2B5EF4-FFF2-40B4-BE49-F238E27FC236}">
                  <a16:creationId xmlns:a16="http://schemas.microsoft.com/office/drawing/2014/main" id="{D6D9B7DD-0FCD-884A-AE45-34BFBD308144}"/>
                </a:ext>
              </a:extLst>
            </p:cNvPr>
            <p:cNvCxnSpPr>
              <a:cxnSpLocks/>
              <a:stCxn id="25" idx="4"/>
              <a:endCxn id="31" idx="0"/>
            </p:cNvCxnSpPr>
            <p:nvPr/>
          </p:nvCxnSpPr>
          <p:spPr bwMode="auto">
            <a:xfrm>
              <a:off x="1871439" y="4293096"/>
              <a:ext cx="0" cy="149670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61" name="直线箭头连接符 60">
              <a:extLst>
                <a:ext uri="{FF2B5EF4-FFF2-40B4-BE49-F238E27FC236}">
                  <a16:creationId xmlns:a16="http://schemas.microsoft.com/office/drawing/2014/main" id="{A1342957-7395-E243-845C-70233930E597}"/>
                </a:ext>
              </a:extLst>
            </p:cNvPr>
            <p:cNvCxnSpPr>
              <a:cxnSpLocks/>
              <a:stCxn id="31" idx="6"/>
              <a:endCxn id="28" idx="2"/>
            </p:cNvCxnSpPr>
            <p:nvPr/>
          </p:nvCxnSpPr>
          <p:spPr bwMode="auto">
            <a:xfrm>
              <a:off x="2051459" y="5969819"/>
              <a:ext cx="63424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64" name="直线箭头连接符 63">
              <a:extLst>
                <a:ext uri="{FF2B5EF4-FFF2-40B4-BE49-F238E27FC236}">
                  <a16:creationId xmlns:a16="http://schemas.microsoft.com/office/drawing/2014/main" id="{0683B589-AD15-2547-9ACB-CC00DE4E3D3B}"/>
                </a:ext>
              </a:extLst>
            </p:cNvPr>
            <p:cNvCxnSpPr>
              <a:cxnSpLocks/>
              <a:stCxn id="28" idx="6"/>
              <a:endCxn id="29" idx="2"/>
            </p:cNvCxnSpPr>
            <p:nvPr/>
          </p:nvCxnSpPr>
          <p:spPr bwMode="auto">
            <a:xfrm>
              <a:off x="3045742" y="5969819"/>
              <a:ext cx="64564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67" name="直线箭头连接符 66">
              <a:extLst>
                <a:ext uri="{FF2B5EF4-FFF2-40B4-BE49-F238E27FC236}">
                  <a16:creationId xmlns:a16="http://schemas.microsoft.com/office/drawing/2014/main" id="{E929A887-38C0-CA4E-926D-58581C3C809E}"/>
                </a:ext>
              </a:extLst>
            </p:cNvPr>
            <p:cNvCxnSpPr>
              <a:cxnSpLocks/>
              <a:stCxn id="29" idx="6"/>
              <a:endCxn id="30" idx="2"/>
            </p:cNvCxnSpPr>
            <p:nvPr/>
          </p:nvCxnSpPr>
          <p:spPr bwMode="auto">
            <a:xfrm>
              <a:off x="4051423" y="5969819"/>
              <a:ext cx="63650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1" name="直线箭头连接符 70">
              <a:extLst>
                <a:ext uri="{FF2B5EF4-FFF2-40B4-BE49-F238E27FC236}">
                  <a16:creationId xmlns:a16="http://schemas.microsoft.com/office/drawing/2014/main" id="{C384ADDD-A5F0-F64C-8142-624426A4C162}"/>
                </a:ext>
              </a:extLst>
            </p:cNvPr>
            <p:cNvCxnSpPr>
              <a:cxnSpLocks/>
              <a:stCxn id="30" idx="6"/>
              <a:endCxn id="27" idx="2"/>
            </p:cNvCxnSpPr>
            <p:nvPr/>
          </p:nvCxnSpPr>
          <p:spPr bwMode="auto">
            <a:xfrm>
              <a:off x="5047964" y="5969819"/>
              <a:ext cx="6310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4" name="直线箭头连接符 73">
              <a:extLst>
                <a:ext uri="{FF2B5EF4-FFF2-40B4-BE49-F238E27FC236}">
                  <a16:creationId xmlns:a16="http://schemas.microsoft.com/office/drawing/2014/main" id="{80E4DE53-7963-864C-A91A-1B538A2E9AFB}"/>
                </a:ext>
              </a:extLst>
            </p:cNvPr>
            <p:cNvCxnSpPr>
              <a:cxnSpLocks/>
              <a:stCxn id="27" idx="6"/>
              <a:endCxn id="32" idx="2"/>
            </p:cNvCxnSpPr>
            <p:nvPr/>
          </p:nvCxnSpPr>
          <p:spPr bwMode="auto">
            <a:xfrm>
              <a:off x="6039072" y="5969819"/>
              <a:ext cx="66668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7" name="直线箭头连接符 76">
              <a:extLst>
                <a:ext uri="{FF2B5EF4-FFF2-40B4-BE49-F238E27FC236}">
                  <a16:creationId xmlns:a16="http://schemas.microsoft.com/office/drawing/2014/main" id="{1E4B961D-977A-5546-8AFE-564E2AB8C7CB}"/>
                </a:ext>
              </a:extLst>
            </p:cNvPr>
            <p:cNvCxnSpPr>
              <a:cxnSpLocks/>
              <a:stCxn id="32" idx="6"/>
              <a:endCxn id="38" idx="4"/>
            </p:cNvCxnSpPr>
            <p:nvPr/>
          </p:nvCxnSpPr>
          <p:spPr bwMode="auto">
            <a:xfrm flipV="1">
              <a:off x="7065800" y="5235172"/>
              <a:ext cx="843533" cy="734647"/>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101" name="图片 100">
              <a:extLst>
                <a:ext uri="{FF2B5EF4-FFF2-40B4-BE49-F238E27FC236}">
                  <a16:creationId xmlns:a16="http://schemas.microsoft.com/office/drawing/2014/main" id="{153BA9D3-C5BC-B34B-9EB3-38A77CA4AE65}"/>
                </a:ext>
              </a:extLst>
            </p:cNvPr>
            <p:cNvPicPr>
              <a:picLocks noChangeAspect="1"/>
            </p:cNvPicPr>
            <p:nvPr/>
          </p:nvPicPr>
          <p:blipFill>
            <a:blip r:embed="rId11"/>
            <a:stretch>
              <a:fillRect/>
            </a:stretch>
          </p:blipFill>
          <p:spPr>
            <a:xfrm>
              <a:off x="930783" y="4950547"/>
              <a:ext cx="1384300" cy="152400"/>
            </a:xfrm>
            <a:prstGeom prst="rect">
              <a:avLst/>
            </a:prstGeom>
          </p:spPr>
        </p:pic>
        <p:pic>
          <p:nvPicPr>
            <p:cNvPr id="103" name="图片 102">
              <a:extLst>
                <a:ext uri="{FF2B5EF4-FFF2-40B4-BE49-F238E27FC236}">
                  <a16:creationId xmlns:a16="http://schemas.microsoft.com/office/drawing/2014/main" id="{32341B9F-AECE-2F44-B3D7-429C76C30989}"/>
                </a:ext>
              </a:extLst>
            </p:cNvPr>
            <p:cNvPicPr>
              <a:picLocks noChangeAspect="1"/>
            </p:cNvPicPr>
            <p:nvPr/>
          </p:nvPicPr>
          <p:blipFill>
            <a:blip r:embed="rId6"/>
            <a:stretch>
              <a:fillRect/>
            </a:stretch>
          </p:blipFill>
          <p:spPr>
            <a:xfrm>
              <a:off x="1628552" y="6176888"/>
              <a:ext cx="1422400" cy="152400"/>
            </a:xfrm>
            <a:prstGeom prst="rect">
              <a:avLst/>
            </a:prstGeom>
          </p:spPr>
        </p:pic>
        <p:pic>
          <p:nvPicPr>
            <p:cNvPr id="104" name="图片 103">
              <a:extLst>
                <a:ext uri="{FF2B5EF4-FFF2-40B4-BE49-F238E27FC236}">
                  <a16:creationId xmlns:a16="http://schemas.microsoft.com/office/drawing/2014/main" id="{749B87A5-86FC-CF4B-9ACD-5D4A9750742E}"/>
                </a:ext>
              </a:extLst>
            </p:cNvPr>
            <p:cNvPicPr>
              <a:picLocks noChangeAspect="1"/>
            </p:cNvPicPr>
            <p:nvPr/>
          </p:nvPicPr>
          <p:blipFill>
            <a:blip r:embed="rId9"/>
            <a:stretch>
              <a:fillRect/>
            </a:stretch>
          </p:blipFill>
          <p:spPr>
            <a:xfrm>
              <a:off x="2588994" y="6176456"/>
              <a:ext cx="1397000" cy="152400"/>
            </a:xfrm>
            <a:prstGeom prst="rect">
              <a:avLst/>
            </a:prstGeom>
          </p:spPr>
        </p:pic>
        <p:pic>
          <p:nvPicPr>
            <p:cNvPr id="105" name="图片 104">
              <a:extLst>
                <a:ext uri="{FF2B5EF4-FFF2-40B4-BE49-F238E27FC236}">
                  <a16:creationId xmlns:a16="http://schemas.microsoft.com/office/drawing/2014/main" id="{90A8F068-D4C5-544E-B207-B98118A78DF7}"/>
                </a:ext>
              </a:extLst>
            </p:cNvPr>
            <p:cNvPicPr>
              <a:picLocks noChangeAspect="1"/>
            </p:cNvPicPr>
            <p:nvPr/>
          </p:nvPicPr>
          <p:blipFill>
            <a:blip r:embed="rId8"/>
            <a:stretch>
              <a:fillRect/>
            </a:stretch>
          </p:blipFill>
          <p:spPr>
            <a:xfrm>
              <a:off x="3665474" y="6100256"/>
              <a:ext cx="1397000" cy="228600"/>
            </a:xfrm>
            <a:prstGeom prst="rect">
              <a:avLst/>
            </a:prstGeom>
          </p:spPr>
        </p:pic>
        <p:pic>
          <p:nvPicPr>
            <p:cNvPr id="106" name="图片 105">
              <a:extLst>
                <a:ext uri="{FF2B5EF4-FFF2-40B4-BE49-F238E27FC236}">
                  <a16:creationId xmlns:a16="http://schemas.microsoft.com/office/drawing/2014/main" id="{ADCC5D54-01AA-B84A-A8E5-B26731E38815}"/>
                </a:ext>
              </a:extLst>
            </p:cNvPr>
            <p:cNvPicPr>
              <a:picLocks noChangeAspect="1"/>
            </p:cNvPicPr>
            <p:nvPr/>
          </p:nvPicPr>
          <p:blipFill>
            <a:blip r:embed="rId9"/>
            <a:stretch>
              <a:fillRect/>
            </a:stretch>
          </p:blipFill>
          <p:spPr>
            <a:xfrm>
              <a:off x="5658189" y="6163147"/>
              <a:ext cx="1397000" cy="152400"/>
            </a:xfrm>
            <a:prstGeom prst="rect">
              <a:avLst/>
            </a:prstGeom>
          </p:spPr>
        </p:pic>
        <p:pic>
          <p:nvPicPr>
            <p:cNvPr id="107" name="图片 106">
              <a:extLst>
                <a:ext uri="{FF2B5EF4-FFF2-40B4-BE49-F238E27FC236}">
                  <a16:creationId xmlns:a16="http://schemas.microsoft.com/office/drawing/2014/main" id="{C5064697-644B-2749-B78D-C1343BB0CCDB}"/>
                </a:ext>
              </a:extLst>
            </p:cNvPr>
            <p:cNvPicPr>
              <a:picLocks noChangeAspect="1"/>
            </p:cNvPicPr>
            <p:nvPr/>
          </p:nvPicPr>
          <p:blipFill>
            <a:blip r:embed="rId6"/>
            <a:stretch>
              <a:fillRect/>
            </a:stretch>
          </p:blipFill>
          <p:spPr>
            <a:xfrm>
              <a:off x="4649315" y="6163147"/>
              <a:ext cx="1422400" cy="152400"/>
            </a:xfrm>
            <a:prstGeom prst="rect">
              <a:avLst/>
            </a:prstGeom>
          </p:spPr>
        </p:pic>
        <p:pic>
          <p:nvPicPr>
            <p:cNvPr id="108" name="图片 107">
              <a:extLst>
                <a:ext uri="{FF2B5EF4-FFF2-40B4-BE49-F238E27FC236}">
                  <a16:creationId xmlns:a16="http://schemas.microsoft.com/office/drawing/2014/main" id="{F5A5F86A-114E-CF4A-A390-3EAD11F3881F}"/>
                </a:ext>
              </a:extLst>
            </p:cNvPr>
            <p:cNvPicPr>
              <a:picLocks noChangeAspect="1"/>
            </p:cNvPicPr>
            <p:nvPr/>
          </p:nvPicPr>
          <p:blipFill>
            <a:blip r:embed="rId11"/>
            <a:stretch>
              <a:fillRect/>
            </a:stretch>
          </p:blipFill>
          <p:spPr>
            <a:xfrm>
              <a:off x="6943502" y="5639314"/>
              <a:ext cx="1384300" cy="152400"/>
            </a:xfrm>
            <a:prstGeom prst="rect">
              <a:avLst/>
            </a:prstGeom>
          </p:spPr>
        </p:pic>
      </p:grpSp>
    </p:spTree>
    <p:extLst>
      <p:ext uri="{BB962C8B-B14F-4D97-AF65-F5344CB8AC3E}">
        <p14:creationId xmlns:p14="http://schemas.microsoft.com/office/powerpoint/2010/main" val="239583638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2" name="Rectangle 6"/>
          <p:cNvSpPr>
            <a:spLocks noChangeArrowheads="1"/>
          </p:cNvSpPr>
          <p:nvPr/>
        </p:nvSpPr>
        <p:spPr bwMode="auto">
          <a:xfrm>
            <a:off x="900113" y="1525588"/>
            <a:ext cx="7632700" cy="519112"/>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2800" i="0" dirty="0">
                <a:latin typeface="Arial" pitchFamily="34" charset="0"/>
                <a:ea typeface="楷体_GB2312" pitchFamily="49" charset="-122"/>
                <a:sym typeface="Symbol" pitchFamily="18" charset="2"/>
              </a:rPr>
              <a:t> </a:t>
            </a:r>
            <a:r>
              <a:rPr lang="zh-CN" altLang="en-US" sz="2800" i="0" dirty="0">
                <a:latin typeface="Arial" pitchFamily="34" charset="0"/>
                <a:ea typeface="楷体_GB2312" pitchFamily="49" charset="-122"/>
                <a:sym typeface="Symbol" pitchFamily="18" charset="2"/>
              </a:rPr>
              <a:t>知识回顾：集合上的等价关系与集合的划分</a:t>
            </a:r>
            <a:endParaRPr lang="zh-CN" altLang="en-US" sz="2800" i="0" dirty="0">
              <a:solidFill>
                <a:srgbClr val="333399"/>
              </a:solidFill>
              <a:latin typeface="Arial" pitchFamily="34" charset="0"/>
              <a:ea typeface="楷体_GB2312" pitchFamily="49" charset="-122"/>
            </a:endParaRPr>
          </a:p>
        </p:txBody>
      </p:sp>
      <p:sp>
        <p:nvSpPr>
          <p:cNvPr id="132103" name="Rectangle 7">
            <a:hlinkClick r:id="rId2" action="ppaction://hlinksldjump"/>
          </p:cNvPr>
          <p:cNvSpPr>
            <a:spLocks noChangeArrowheads="1"/>
          </p:cNvSpPr>
          <p:nvPr/>
        </p:nvSpPr>
        <p:spPr bwMode="auto">
          <a:xfrm>
            <a:off x="911225" y="2174875"/>
            <a:ext cx="7621588" cy="519113"/>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2800" dirty="0">
                <a:latin typeface="Arial" pitchFamily="34" charset="0"/>
                <a:ea typeface="楷体_GB2312" pitchFamily="49" charset="-122"/>
              </a:rPr>
              <a:t> DFA </a:t>
            </a:r>
            <a:r>
              <a:rPr lang="zh-CN" altLang="en-US" sz="2800" i="0" dirty="0">
                <a:latin typeface="Arial" pitchFamily="34" charset="0"/>
                <a:ea typeface="楷体_GB2312" pitchFamily="49" charset="-122"/>
                <a:sym typeface="Symbol" pitchFamily="18" charset="2"/>
              </a:rPr>
              <a:t>状态集合上的一个等价关系</a:t>
            </a:r>
          </a:p>
        </p:txBody>
      </p:sp>
      <p:sp>
        <p:nvSpPr>
          <p:cNvPr id="132104" name="Rectangle 8"/>
          <p:cNvSpPr>
            <a:spLocks noChangeArrowheads="1"/>
          </p:cNvSpPr>
          <p:nvPr/>
        </p:nvSpPr>
        <p:spPr bwMode="auto">
          <a:xfrm>
            <a:off x="900113" y="2836863"/>
            <a:ext cx="7162800" cy="519112"/>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2800" i="0" dirty="0">
                <a:latin typeface="Arial" pitchFamily="34" charset="0"/>
                <a:ea typeface="楷体_GB2312" pitchFamily="49" charset="-122"/>
                <a:sym typeface="Symbol" pitchFamily="18" charset="2"/>
              </a:rPr>
              <a:t> </a:t>
            </a:r>
            <a:r>
              <a:rPr lang="zh-CN" altLang="en-US" sz="2800" i="0">
                <a:latin typeface="Arial" pitchFamily="34" charset="0"/>
                <a:ea typeface="楷体_GB2312" pitchFamily="49" charset="-122"/>
                <a:sym typeface="Symbol" pitchFamily="18" charset="2"/>
              </a:rPr>
              <a:t>计算状态集划分</a:t>
            </a:r>
            <a:r>
              <a:rPr lang="zh-CN" altLang="en-US" sz="2800" i="0" dirty="0">
                <a:latin typeface="Arial" pitchFamily="34" charset="0"/>
                <a:ea typeface="楷体_GB2312" pitchFamily="49" charset="-122"/>
                <a:sym typeface="Symbol" pitchFamily="18" charset="2"/>
              </a:rPr>
              <a:t>的算法</a:t>
            </a:r>
            <a:r>
              <a:rPr lang="en-US" altLang="zh-CN" sz="2800" i="0" dirty="0">
                <a:latin typeface="Arial" pitchFamily="34" charset="0"/>
                <a:ea typeface="楷体_GB2312" pitchFamily="49" charset="-122"/>
                <a:cs typeface="Arial" pitchFamily="34" charset="0"/>
                <a:sym typeface="Symbol" pitchFamily="18" charset="2"/>
              </a:rPr>
              <a:t>— </a:t>
            </a:r>
            <a:r>
              <a:rPr lang="zh-CN" altLang="en-US" sz="2800" i="0" dirty="0">
                <a:latin typeface="Arial" pitchFamily="34" charset="0"/>
                <a:ea typeface="楷体_GB2312" pitchFamily="49" charset="-122"/>
                <a:sym typeface="Symbol" pitchFamily="18" charset="2"/>
              </a:rPr>
              <a:t>填表法</a:t>
            </a:r>
          </a:p>
        </p:txBody>
      </p:sp>
      <p:sp>
        <p:nvSpPr>
          <p:cNvPr id="132105" name="Rectangle 9">
            <a:hlinkClick r:id="rId3" action="ppaction://hlinksldjump"/>
          </p:cNvPr>
          <p:cNvSpPr>
            <a:spLocks noChangeArrowheads="1"/>
          </p:cNvSpPr>
          <p:nvPr/>
        </p:nvSpPr>
        <p:spPr bwMode="auto">
          <a:xfrm>
            <a:off x="900113" y="3486150"/>
            <a:ext cx="7162800" cy="519113"/>
          </a:xfrm>
          <a:prstGeom prst="rect">
            <a:avLst/>
          </a:prstGeom>
          <a:noFill/>
          <a:ln w="9525">
            <a:noFill/>
            <a:miter lim="800000"/>
            <a:headEnd/>
            <a:tailEnd/>
          </a:ln>
          <a:effectLst/>
        </p:spPr>
        <p:txBody>
          <a:bodyPr>
            <a:spAutoFit/>
          </a:bodyPr>
          <a:lstStyle/>
          <a:p>
            <a:pPr algn="l">
              <a:buClr>
                <a:srgbClr val="800080"/>
              </a:buClr>
              <a:buFont typeface="Wingdings" pitchFamily="2" charset="2"/>
              <a:buChar char="²"/>
            </a:pPr>
            <a:r>
              <a:rPr lang="en-US" altLang="zh-CN" sz="2800" i="0" dirty="0">
                <a:latin typeface="Arial" pitchFamily="34" charset="0"/>
                <a:ea typeface="楷体_GB2312" pitchFamily="49" charset="-122"/>
                <a:sym typeface="Symbol" pitchFamily="18" charset="2"/>
              </a:rPr>
              <a:t> </a:t>
            </a:r>
            <a:r>
              <a:rPr lang="zh-CN" altLang="en-US" sz="2800" i="0" dirty="0">
                <a:latin typeface="Arial" pitchFamily="34" charset="0"/>
                <a:ea typeface="楷体_GB2312" pitchFamily="49" charset="-122"/>
                <a:sym typeface="Symbol" pitchFamily="18" charset="2"/>
              </a:rPr>
              <a:t>最小化的 </a:t>
            </a:r>
            <a:r>
              <a:rPr lang="en-US" altLang="zh-CN" sz="2800" dirty="0">
                <a:latin typeface="Arial" pitchFamily="34" charset="0"/>
                <a:ea typeface="楷体_GB2312" pitchFamily="49" charset="-122"/>
              </a:rPr>
              <a:t>DFA</a:t>
            </a:r>
          </a:p>
        </p:txBody>
      </p:sp>
      <p:sp>
        <p:nvSpPr>
          <p:cNvPr id="132106" name="Rectangle 10"/>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7" name="文本框 6">
            <a:extLst>
              <a:ext uri="{FF2B5EF4-FFF2-40B4-BE49-F238E27FC236}">
                <a16:creationId xmlns:a16="http://schemas.microsoft.com/office/drawing/2014/main" id="{AD6A4E6D-6D16-474E-A9D2-6677B3F79D00}"/>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96</a:t>
            </a:r>
            <a:endParaRPr kumimoji="1" lang="zh-CN" altLang="en-US" sz="2000" b="0" i="0" dirty="0">
              <a:solidFill>
                <a:srgbClr val="000066"/>
              </a:solidFill>
            </a:endParaRPr>
          </a:p>
        </p:txBody>
      </p:sp>
    </p:spTree>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6" name="Rectangle 6"/>
          <p:cNvSpPr>
            <a:spLocks noChangeArrowheads="1"/>
          </p:cNvSpPr>
          <p:nvPr/>
        </p:nvSpPr>
        <p:spPr bwMode="auto">
          <a:xfrm>
            <a:off x="468313" y="1341438"/>
            <a:ext cx="84963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a:latin typeface="Arial" pitchFamily="34" charset="0"/>
                <a:ea typeface="楷体_GB2312" pitchFamily="49" charset="-122"/>
                <a:sym typeface="Symbol" pitchFamily="18" charset="2"/>
              </a:rPr>
              <a:t> </a:t>
            </a:r>
            <a:r>
              <a:rPr lang="zh-CN" altLang="en-US" sz="3200" i="0">
                <a:latin typeface="Arial" pitchFamily="34" charset="0"/>
                <a:ea typeface="楷体_GB2312" pitchFamily="49" charset="-122"/>
                <a:sym typeface="Symbol" pitchFamily="18" charset="2"/>
              </a:rPr>
              <a:t>知识回顾：集合上的等价关系与集合的划分</a:t>
            </a:r>
          </a:p>
        </p:txBody>
      </p:sp>
      <p:sp>
        <p:nvSpPr>
          <p:cNvPr id="133127" name="Rectangle 7"/>
          <p:cNvSpPr>
            <a:spLocks noChangeArrowheads="1"/>
          </p:cNvSpPr>
          <p:nvPr/>
        </p:nvSpPr>
        <p:spPr bwMode="auto">
          <a:xfrm>
            <a:off x="762000" y="2255838"/>
            <a:ext cx="8229600" cy="3870325"/>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dirty="0">
                <a:latin typeface="Arial" pitchFamily="34" charset="0"/>
                <a:ea typeface="楷体_GB2312" pitchFamily="49" charset="-122"/>
                <a:sym typeface="Symbol" pitchFamily="18" charset="2"/>
              </a:rPr>
              <a:t> </a:t>
            </a:r>
            <a:r>
              <a:rPr lang="zh-CN" altLang="en-US" sz="2800" i="0" dirty="0">
                <a:latin typeface="Arial" pitchFamily="34" charset="0"/>
                <a:ea typeface="楷体_GB2312" pitchFamily="49" charset="-122"/>
                <a:sym typeface="Symbol" pitchFamily="18" charset="2"/>
              </a:rPr>
              <a:t>等价关系 </a:t>
            </a:r>
            <a:r>
              <a:rPr lang="zh-CN" altLang="en-US" sz="2400" i="0" dirty="0">
                <a:latin typeface="Arial" pitchFamily="34" charset="0"/>
                <a:ea typeface="楷体_GB2312" pitchFamily="49" charset="-122"/>
                <a:sym typeface="Symbol" pitchFamily="18" charset="2"/>
              </a:rPr>
              <a:t> </a:t>
            </a:r>
          </a:p>
          <a:p>
            <a:pPr algn="l">
              <a:buFont typeface="Wingdings" pitchFamily="2" charset="2"/>
              <a:buNone/>
            </a:pPr>
            <a:endParaRPr lang="zh-CN" altLang="en-US" sz="1000" i="0" dirty="0">
              <a:solidFill>
                <a:srgbClr val="333399"/>
              </a:solidFill>
              <a:latin typeface="Arial" pitchFamily="34" charset="0"/>
              <a:ea typeface="楷体_GB2312" pitchFamily="49" charset="-122"/>
            </a:endParaRPr>
          </a:p>
          <a:p>
            <a:pPr algn="l">
              <a:buFont typeface="Wingdings" pitchFamily="2" charset="2"/>
              <a:buNone/>
            </a:pPr>
            <a:r>
              <a:rPr lang="zh-CN" altLang="en-US" sz="2400" i="0" dirty="0">
                <a:solidFill>
                  <a:srgbClr val="333399"/>
                </a:solidFill>
                <a:latin typeface="Arial" pitchFamily="34" charset="0"/>
                <a:ea typeface="楷体_GB2312" pitchFamily="49" charset="-122"/>
                <a:sym typeface="Symbol" pitchFamily="18" charset="2"/>
              </a:rPr>
              <a:t>        设 </a:t>
            </a:r>
            <a:r>
              <a:rPr lang="en-US" altLang="zh-CN" sz="2400" dirty="0">
                <a:solidFill>
                  <a:srgbClr val="333399"/>
                </a:solidFill>
                <a:latin typeface="Arial" pitchFamily="34" charset="0"/>
                <a:ea typeface="楷体_GB2312" pitchFamily="49" charset="-122"/>
                <a:sym typeface="Symbol" pitchFamily="18" charset="2"/>
              </a:rPr>
              <a:t>Q </a:t>
            </a:r>
            <a:r>
              <a:rPr lang="zh-CN" altLang="en-US" sz="2400" i="0" dirty="0">
                <a:solidFill>
                  <a:srgbClr val="333399"/>
                </a:solidFill>
                <a:latin typeface="Arial" pitchFamily="34" charset="0"/>
                <a:ea typeface="楷体_GB2312" pitchFamily="49" charset="-122"/>
                <a:sym typeface="Symbol" pitchFamily="18" charset="2"/>
              </a:rPr>
              <a:t>为一个集合，二元关系 </a:t>
            </a:r>
            <a:r>
              <a:rPr lang="en-US" altLang="zh-CN" sz="2400" dirty="0">
                <a:solidFill>
                  <a:srgbClr val="333399"/>
                </a:solidFill>
                <a:latin typeface="Arial" pitchFamily="34" charset="0"/>
                <a:ea typeface="楷体_GB2312" pitchFamily="49" charset="-122"/>
                <a:sym typeface="Symbol" pitchFamily="18" charset="2"/>
              </a:rPr>
              <a:t>R </a:t>
            </a:r>
            <a:r>
              <a:rPr lang="zh-CN" altLang="en-US" sz="2400" i="0" dirty="0">
                <a:solidFill>
                  <a:srgbClr val="333399"/>
                </a:solidFill>
                <a:latin typeface="Arial" pitchFamily="34" charset="0"/>
                <a:ea typeface="楷体_GB2312" pitchFamily="49" charset="-122"/>
                <a:sym typeface="Symbol" pitchFamily="18" charset="2"/>
              </a:rPr>
              <a:t>是 </a:t>
            </a:r>
            <a:r>
              <a:rPr lang="en-US" altLang="zh-CN" sz="2400" dirty="0">
                <a:solidFill>
                  <a:srgbClr val="333399"/>
                </a:solidFill>
                <a:latin typeface="Arial" pitchFamily="34" charset="0"/>
                <a:ea typeface="楷体_GB2312" pitchFamily="49" charset="-122"/>
                <a:sym typeface="Symbol" pitchFamily="18" charset="2"/>
              </a:rPr>
              <a:t>Q </a:t>
            </a:r>
            <a:r>
              <a:rPr lang="zh-CN" altLang="en-US" sz="2400" i="0" dirty="0">
                <a:solidFill>
                  <a:srgbClr val="333399"/>
                </a:solidFill>
                <a:latin typeface="Arial" pitchFamily="34" charset="0"/>
                <a:ea typeface="楷体_GB2312" pitchFamily="49" charset="-122"/>
                <a:sym typeface="Symbol" pitchFamily="18" charset="2"/>
              </a:rPr>
              <a:t>上的一个等价关系</a:t>
            </a:r>
            <a:r>
              <a:rPr lang="en-US" altLang="zh-CN" sz="2400" dirty="0">
                <a:solidFill>
                  <a:srgbClr val="333399"/>
                </a:solidFill>
                <a:latin typeface="Arial" pitchFamily="34" charset="0"/>
                <a:ea typeface="楷体_GB2312" pitchFamily="49" charset="-122"/>
                <a:sym typeface="Symbol" pitchFamily="18" charset="2"/>
              </a:rPr>
              <a:t>, </a:t>
            </a:r>
          </a:p>
          <a:p>
            <a:pPr algn="l">
              <a:buFont typeface="Wingdings" pitchFamily="2" charset="2"/>
              <a:buNone/>
            </a:pP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当且仅当满足以下条件：</a:t>
            </a:r>
            <a:r>
              <a:rPr lang="zh-CN" altLang="en-US" sz="2400" dirty="0">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rPr>
              <a:t>　</a:t>
            </a:r>
          </a:p>
          <a:p>
            <a:pPr algn="l">
              <a:buFont typeface="Wingdings" pitchFamily="2" charset="2"/>
              <a:buNone/>
            </a:pPr>
            <a:endParaRPr lang="zh-CN" altLang="en-US" sz="1000" i="0" dirty="0">
              <a:solidFill>
                <a:srgbClr val="333399"/>
              </a:solidFill>
              <a:latin typeface="Arial" pitchFamily="34" charset="0"/>
              <a:ea typeface="楷体_GB2312" pitchFamily="49" charset="-122"/>
            </a:endParaRPr>
          </a:p>
          <a:p>
            <a:pPr algn="l" eaLnBrk="0" hangingPunct="0"/>
            <a:r>
              <a:rPr lang="zh-CN" altLang="en-US" sz="2400" i="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1. </a:t>
            </a:r>
            <a:r>
              <a:rPr lang="zh-CN" altLang="en-US" sz="2800" i="0" dirty="0">
                <a:latin typeface="Arial" pitchFamily="34" charset="0"/>
                <a:ea typeface="楷体_GB2312" pitchFamily="49" charset="-122"/>
              </a:rPr>
              <a:t>自反性 </a:t>
            </a:r>
            <a:r>
              <a:rPr lang="zh-CN" altLang="en-US" sz="2400" i="0" dirty="0">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sym typeface="Symbol" pitchFamily="18" charset="2"/>
              </a:rPr>
              <a:t>对任何</a:t>
            </a:r>
            <a:r>
              <a:rPr lang="en-US" altLang="zh-CN" sz="2400" dirty="0">
                <a:solidFill>
                  <a:srgbClr val="333399"/>
                </a:solidFill>
                <a:latin typeface="Arial" pitchFamily="34" charset="0"/>
                <a:ea typeface="楷体_GB2312" pitchFamily="49" charset="-122"/>
                <a:sym typeface="Symbol" pitchFamily="18" charset="2"/>
              </a:rPr>
              <a:t>a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Q , </a:t>
            </a:r>
            <a:r>
              <a:rPr lang="en-US" altLang="zh-CN" sz="2400" dirty="0" err="1">
                <a:solidFill>
                  <a:srgbClr val="333399"/>
                </a:solidFill>
                <a:latin typeface="Arial" pitchFamily="34" charset="0"/>
                <a:ea typeface="楷体_GB2312" pitchFamily="49" charset="-122"/>
                <a:sym typeface="Symbol" pitchFamily="18" charset="2"/>
              </a:rPr>
              <a:t>aRa</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成立；</a:t>
            </a:r>
            <a:endParaRPr lang="zh-CN" altLang="en-US" sz="2400" dirty="0">
              <a:solidFill>
                <a:srgbClr val="333399"/>
              </a:solidFill>
              <a:latin typeface="Arial" pitchFamily="34" charset="0"/>
              <a:ea typeface="楷体_GB2312" pitchFamily="49" charset="-122"/>
            </a:endParaRPr>
          </a:p>
          <a:p>
            <a:pPr algn="l">
              <a:buFont typeface="Wingdings" pitchFamily="2" charset="2"/>
              <a:buNone/>
            </a:pPr>
            <a:endParaRPr lang="zh-CN" altLang="en-US" sz="1000" i="0" dirty="0">
              <a:solidFill>
                <a:srgbClr val="333399"/>
              </a:solidFill>
              <a:latin typeface="Arial" pitchFamily="34" charset="0"/>
              <a:ea typeface="楷体_GB2312" pitchFamily="49" charset="-122"/>
            </a:endParaRPr>
          </a:p>
          <a:p>
            <a:pPr algn="l">
              <a:buFont typeface="Wingdings" pitchFamily="2" charset="2"/>
              <a:buNone/>
            </a:pPr>
            <a:r>
              <a:rPr lang="zh-CN" altLang="en-US" sz="240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2. </a:t>
            </a:r>
            <a:r>
              <a:rPr lang="zh-CN" altLang="en-US" sz="2800" i="0" dirty="0">
                <a:latin typeface="Arial" pitchFamily="34" charset="0"/>
                <a:ea typeface="楷体_GB2312" pitchFamily="49" charset="-122"/>
              </a:rPr>
              <a:t>对称性</a:t>
            </a:r>
            <a:r>
              <a:rPr lang="zh-CN" altLang="en-US" sz="2400" i="0" dirty="0">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sym typeface="Symbol" pitchFamily="18" charset="2"/>
              </a:rPr>
              <a:t>对任何</a:t>
            </a:r>
            <a:r>
              <a:rPr lang="en-US" altLang="zh-CN" sz="2400" dirty="0" err="1">
                <a:solidFill>
                  <a:srgbClr val="333399"/>
                </a:solidFill>
                <a:latin typeface="Arial" pitchFamily="34" charset="0"/>
                <a:ea typeface="楷体_GB2312" pitchFamily="49" charset="-122"/>
                <a:sym typeface="Symbol" pitchFamily="18" charset="2"/>
              </a:rPr>
              <a:t>a,b</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Q , </a:t>
            </a:r>
            <a:r>
              <a:rPr lang="zh-CN" altLang="en-US" sz="2400" i="0" dirty="0">
                <a:solidFill>
                  <a:srgbClr val="333399"/>
                </a:solidFill>
                <a:latin typeface="Arial" pitchFamily="34" charset="0"/>
                <a:ea typeface="楷体_GB2312" pitchFamily="49" charset="-122"/>
                <a:sym typeface="Symbol" pitchFamily="18" charset="2"/>
              </a:rPr>
              <a:t>如果 </a:t>
            </a:r>
            <a:r>
              <a:rPr lang="en-US" altLang="zh-CN" sz="2400" dirty="0" err="1">
                <a:solidFill>
                  <a:srgbClr val="333399"/>
                </a:solidFill>
                <a:latin typeface="Arial" pitchFamily="34" charset="0"/>
                <a:ea typeface="楷体_GB2312" pitchFamily="49" charset="-122"/>
                <a:sym typeface="Symbol" pitchFamily="18" charset="2"/>
              </a:rPr>
              <a:t>aRb</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成立</a:t>
            </a:r>
            <a:r>
              <a:rPr lang="en-US" altLang="zh-CN" sz="2400" dirty="0">
                <a:solidFill>
                  <a:srgbClr val="333399"/>
                </a:solidFill>
                <a:latin typeface="Arial" pitchFamily="34" charset="0"/>
                <a:ea typeface="楷体_GB2312" pitchFamily="49" charset="-122"/>
                <a:sym typeface="Symbol" pitchFamily="18" charset="2"/>
              </a:rPr>
              <a:t>, </a:t>
            </a:r>
          </a:p>
          <a:p>
            <a:pPr algn="l">
              <a:buFont typeface="Wingdings" pitchFamily="2" charset="2"/>
              <a:buNone/>
            </a:pP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则有 </a:t>
            </a:r>
            <a:r>
              <a:rPr lang="en-US" altLang="zh-CN" sz="2400" dirty="0" err="1">
                <a:solidFill>
                  <a:srgbClr val="333399"/>
                </a:solidFill>
                <a:latin typeface="Arial" pitchFamily="34" charset="0"/>
                <a:ea typeface="楷体_GB2312" pitchFamily="49" charset="-122"/>
                <a:sym typeface="Symbol" pitchFamily="18" charset="2"/>
              </a:rPr>
              <a:t>bRa</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成立；</a:t>
            </a:r>
            <a:endParaRPr lang="zh-CN" altLang="en-US" sz="2400" dirty="0">
              <a:solidFill>
                <a:srgbClr val="333399"/>
              </a:solidFill>
              <a:latin typeface="Arial" pitchFamily="34" charset="0"/>
              <a:ea typeface="楷体_GB2312" pitchFamily="49" charset="-122"/>
            </a:endParaRPr>
          </a:p>
          <a:p>
            <a:pPr algn="l">
              <a:buFont typeface="Wingdings" pitchFamily="2" charset="2"/>
              <a:buNone/>
            </a:pPr>
            <a:endParaRPr lang="zh-CN" altLang="en-US" sz="1000" i="0" dirty="0">
              <a:solidFill>
                <a:srgbClr val="333399"/>
              </a:solidFill>
              <a:latin typeface="Arial" pitchFamily="34" charset="0"/>
              <a:ea typeface="楷体_GB2312" pitchFamily="49" charset="-122"/>
            </a:endParaRPr>
          </a:p>
          <a:p>
            <a:pPr algn="l">
              <a:buFont typeface="Wingdings" pitchFamily="2" charset="2"/>
              <a:buNone/>
            </a:pPr>
            <a:r>
              <a:rPr lang="zh-CN" altLang="en-US" sz="240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3. </a:t>
            </a:r>
            <a:r>
              <a:rPr lang="zh-CN" altLang="en-US" sz="2800" i="0" dirty="0">
                <a:latin typeface="Arial" pitchFamily="34" charset="0"/>
                <a:ea typeface="楷体_GB2312" pitchFamily="49" charset="-122"/>
              </a:rPr>
              <a:t>传递性</a:t>
            </a:r>
            <a:r>
              <a:rPr lang="zh-CN" altLang="en-US" sz="2400" i="0" dirty="0">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sym typeface="Symbol" pitchFamily="18" charset="2"/>
              </a:rPr>
              <a:t>对任何</a:t>
            </a:r>
            <a:r>
              <a:rPr lang="en-US" altLang="zh-CN" sz="2400" dirty="0" err="1">
                <a:solidFill>
                  <a:srgbClr val="333399"/>
                </a:solidFill>
                <a:latin typeface="Arial" pitchFamily="34" charset="0"/>
                <a:ea typeface="楷体_GB2312" pitchFamily="49" charset="-122"/>
                <a:sym typeface="Symbol" pitchFamily="18" charset="2"/>
              </a:rPr>
              <a:t>a,b,c</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Q , </a:t>
            </a:r>
            <a:r>
              <a:rPr lang="zh-CN" altLang="en-US" sz="2400" i="0" dirty="0">
                <a:solidFill>
                  <a:srgbClr val="333399"/>
                </a:solidFill>
                <a:latin typeface="Arial" pitchFamily="34" charset="0"/>
                <a:ea typeface="楷体_GB2312" pitchFamily="49" charset="-122"/>
                <a:sym typeface="Symbol" pitchFamily="18" charset="2"/>
              </a:rPr>
              <a:t>如果 </a:t>
            </a:r>
            <a:r>
              <a:rPr lang="en-US" altLang="zh-CN" sz="2400" dirty="0" err="1">
                <a:solidFill>
                  <a:srgbClr val="333399"/>
                </a:solidFill>
                <a:latin typeface="Arial" pitchFamily="34" charset="0"/>
                <a:ea typeface="楷体_GB2312" pitchFamily="49" charset="-122"/>
                <a:sym typeface="Symbol" pitchFamily="18" charset="2"/>
              </a:rPr>
              <a:t>aRb</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和 </a:t>
            </a:r>
            <a:r>
              <a:rPr lang="en-US" altLang="zh-CN" sz="2400" dirty="0" err="1">
                <a:solidFill>
                  <a:srgbClr val="333399"/>
                </a:solidFill>
                <a:latin typeface="Arial" pitchFamily="34" charset="0"/>
                <a:ea typeface="楷体_GB2312" pitchFamily="49" charset="-122"/>
                <a:sym typeface="Symbol" pitchFamily="18" charset="2"/>
              </a:rPr>
              <a:t>bRc</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成立</a:t>
            </a:r>
            <a:r>
              <a:rPr lang="en-US" altLang="zh-CN" sz="2400" dirty="0">
                <a:solidFill>
                  <a:srgbClr val="333399"/>
                </a:solidFill>
                <a:latin typeface="Arial" pitchFamily="34" charset="0"/>
                <a:ea typeface="楷体_GB2312" pitchFamily="49" charset="-122"/>
                <a:sym typeface="Symbol" pitchFamily="18" charset="2"/>
              </a:rPr>
              <a:t>, </a:t>
            </a:r>
          </a:p>
          <a:p>
            <a:pPr algn="l">
              <a:buFont typeface="Wingdings" pitchFamily="2" charset="2"/>
              <a:buNone/>
            </a:pP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则有 </a:t>
            </a:r>
            <a:r>
              <a:rPr lang="en-US" altLang="zh-CN" sz="2400" dirty="0" err="1">
                <a:solidFill>
                  <a:srgbClr val="333399"/>
                </a:solidFill>
                <a:latin typeface="Arial" pitchFamily="34" charset="0"/>
                <a:ea typeface="楷体_GB2312" pitchFamily="49" charset="-122"/>
                <a:sym typeface="Symbol" pitchFamily="18" charset="2"/>
              </a:rPr>
              <a:t>aRc</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成立</a:t>
            </a:r>
            <a:r>
              <a:rPr lang="en-US" altLang="zh-CN" sz="2400" dirty="0">
                <a:solidFill>
                  <a:srgbClr val="333399"/>
                </a:solidFill>
                <a:latin typeface="Arial" pitchFamily="34" charset="0"/>
                <a:ea typeface="楷体_GB2312" pitchFamily="49" charset="-122"/>
              </a:rPr>
              <a:t>.</a:t>
            </a:r>
          </a:p>
        </p:txBody>
      </p:sp>
      <p:sp>
        <p:nvSpPr>
          <p:cNvPr id="133128" name="Rectangle 8"/>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5" name="文本框 4">
            <a:extLst>
              <a:ext uri="{FF2B5EF4-FFF2-40B4-BE49-F238E27FC236}">
                <a16:creationId xmlns:a16="http://schemas.microsoft.com/office/drawing/2014/main" id="{346E0071-6A46-BA4B-87FD-60A0613B08D0}"/>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97</a:t>
            </a:r>
            <a:endParaRPr kumimoji="1" lang="zh-CN" altLang="en-US" sz="2000" b="0" i="0" dirty="0">
              <a:solidFill>
                <a:srgbClr val="000066"/>
              </a:solidFill>
            </a:endParaRPr>
          </a:p>
        </p:txBody>
      </p:sp>
    </p:spTree>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6" name="Rectangle 6"/>
          <p:cNvSpPr>
            <a:spLocks noChangeArrowheads="1"/>
          </p:cNvSpPr>
          <p:nvPr/>
        </p:nvSpPr>
        <p:spPr bwMode="auto">
          <a:xfrm>
            <a:off x="468313" y="1341438"/>
            <a:ext cx="84963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a:latin typeface="Arial" pitchFamily="34" charset="0"/>
                <a:ea typeface="楷体_GB2312" pitchFamily="49" charset="-122"/>
                <a:sym typeface="Symbol" pitchFamily="18" charset="2"/>
              </a:rPr>
              <a:t> </a:t>
            </a:r>
            <a:r>
              <a:rPr lang="zh-CN" altLang="en-US" sz="3200" i="0">
                <a:latin typeface="Arial" pitchFamily="34" charset="0"/>
                <a:ea typeface="楷体_GB2312" pitchFamily="49" charset="-122"/>
                <a:sym typeface="Symbol" pitchFamily="18" charset="2"/>
              </a:rPr>
              <a:t>知识回顾：集合上的等价关系与集合的划分</a:t>
            </a:r>
          </a:p>
        </p:txBody>
      </p:sp>
      <p:sp>
        <p:nvSpPr>
          <p:cNvPr id="133128" name="Rectangle 8"/>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5" name="文本框 4">
            <a:extLst>
              <a:ext uri="{FF2B5EF4-FFF2-40B4-BE49-F238E27FC236}">
                <a16:creationId xmlns:a16="http://schemas.microsoft.com/office/drawing/2014/main" id="{346E0071-6A46-BA4B-87FD-60A0613B08D0}"/>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98</a:t>
            </a:r>
            <a:endParaRPr kumimoji="1" lang="zh-CN" altLang="en-US" sz="2000" b="0" i="0" dirty="0">
              <a:solidFill>
                <a:srgbClr val="000066"/>
              </a:solidFill>
            </a:endParaRPr>
          </a:p>
        </p:txBody>
      </p:sp>
      <p:pic>
        <p:nvPicPr>
          <p:cNvPr id="2" name="图片 1">
            <a:extLst>
              <a:ext uri="{FF2B5EF4-FFF2-40B4-BE49-F238E27FC236}">
                <a16:creationId xmlns:a16="http://schemas.microsoft.com/office/drawing/2014/main" id="{F79A7BC2-A0A9-E649-9120-3A5E592AE288}"/>
              </a:ext>
            </a:extLst>
          </p:cNvPr>
          <p:cNvPicPr>
            <a:picLocks noChangeAspect="1"/>
          </p:cNvPicPr>
          <p:nvPr/>
        </p:nvPicPr>
        <p:blipFill>
          <a:blip r:embed="rId2"/>
          <a:stretch>
            <a:fillRect/>
          </a:stretch>
        </p:blipFill>
        <p:spPr>
          <a:xfrm>
            <a:off x="764042" y="2048132"/>
            <a:ext cx="7615916" cy="4250505"/>
          </a:xfrm>
          <a:prstGeom prst="rect">
            <a:avLst/>
          </a:prstGeom>
        </p:spPr>
      </p:pic>
    </p:spTree>
    <p:extLst>
      <p:ext uri="{BB962C8B-B14F-4D97-AF65-F5344CB8AC3E}">
        <p14:creationId xmlns:p14="http://schemas.microsoft.com/office/powerpoint/2010/main" val="59748040"/>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Rectangle 6"/>
          <p:cNvSpPr>
            <a:spLocks noChangeArrowheads="1"/>
          </p:cNvSpPr>
          <p:nvPr/>
        </p:nvSpPr>
        <p:spPr bwMode="auto">
          <a:xfrm>
            <a:off x="762000" y="2133600"/>
            <a:ext cx="8229600" cy="140176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dirty="0">
                <a:latin typeface="Arial" pitchFamily="34" charset="0"/>
                <a:ea typeface="楷体_GB2312" pitchFamily="49" charset="-122"/>
                <a:sym typeface="Symbol" pitchFamily="18" charset="2"/>
              </a:rPr>
              <a:t> </a:t>
            </a:r>
            <a:r>
              <a:rPr lang="zh-CN" altLang="en-US" sz="2800" i="0" dirty="0">
                <a:latin typeface="Arial" pitchFamily="34" charset="0"/>
                <a:ea typeface="楷体_GB2312" pitchFamily="49" charset="-122"/>
                <a:sym typeface="Symbol" pitchFamily="18" charset="2"/>
              </a:rPr>
              <a:t>等价关系与划分</a:t>
            </a:r>
            <a:r>
              <a:rPr lang="zh-CN" altLang="en-US" sz="2400" i="0" dirty="0">
                <a:latin typeface="Arial" pitchFamily="34" charset="0"/>
                <a:ea typeface="楷体_GB2312" pitchFamily="49" charset="-122"/>
                <a:sym typeface="Symbol" pitchFamily="18" charset="2"/>
              </a:rPr>
              <a:t> </a:t>
            </a:r>
          </a:p>
          <a:p>
            <a:pPr algn="l">
              <a:buFont typeface="Wingdings" pitchFamily="2" charset="2"/>
              <a:buNone/>
            </a:pPr>
            <a:endParaRPr lang="zh-CN" altLang="en-US" sz="1000" i="0" dirty="0">
              <a:solidFill>
                <a:srgbClr val="333399"/>
              </a:solidFill>
              <a:latin typeface="Arial" pitchFamily="34" charset="0"/>
              <a:ea typeface="楷体_GB2312" pitchFamily="49" charset="-122"/>
            </a:endParaRPr>
          </a:p>
          <a:p>
            <a:pPr algn="l">
              <a:buFont typeface="Wingdings" pitchFamily="2" charset="2"/>
              <a:buNone/>
            </a:pPr>
            <a:r>
              <a:rPr lang="zh-CN" altLang="en-US" sz="2400" i="0" dirty="0">
                <a:solidFill>
                  <a:srgbClr val="333399"/>
                </a:solidFill>
                <a:latin typeface="Arial" pitchFamily="34" charset="0"/>
                <a:ea typeface="楷体_GB2312" pitchFamily="49" charset="-122"/>
                <a:sym typeface="Symbol" pitchFamily="18" charset="2"/>
              </a:rPr>
              <a:t>        设 </a:t>
            </a:r>
            <a:r>
              <a:rPr lang="en-US" altLang="zh-CN" sz="2400" dirty="0">
                <a:solidFill>
                  <a:srgbClr val="333399"/>
                </a:solidFill>
                <a:latin typeface="Arial" pitchFamily="34" charset="0"/>
                <a:ea typeface="楷体_GB2312" pitchFamily="49" charset="-122"/>
                <a:sym typeface="Symbol" pitchFamily="18" charset="2"/>
              </a:rPr>
              <a:t>Q </a:t>
            </a:r>
            <a:r>
              <a:rPr lang="zh-CN" altLang="en-US" sz="2400" i="0" dirty="0">
                <a:solidFill>
                  <a:srgbClr val="333399"/>
                </a:solidFill>
                <a:latin typeface="Arial" pitchFamily="34" charset="0"/>
                <a:ea typeface="楷体_GB2312" pitchFamily="49" charset="-122"/>
                <a:sym typeface="Symbol" pitchFamily="18" charset="2"/>
              </a:rPr>
              <a:t>为一个集合，</a:t>
            </a:r>
            <a:r>
              <a:rPr lang="en-US" altLang="zh-CN" sz="2400" dirty="0">
                <a:solidFill>
                  <a:srgbClr val="333399"/>
                </a:solidFill>
                <a:latin typeface="Arial" pitchFamily="34" charset="0"/>
                <a:ea typeface="楷体_GB2312" pitchFamily="49" charset="-122"/>
                <a:sym typeface="Symbol" pitchFamily="18" charset="2"/>
              </a:rPr>
              <a:t>R </a:t>
            </a:r>
            <a:r>
              <a:rPr lang="zh-CN" altLang="en-US" sz="2400" i="0" dirty="0">
                <a:solidFill>
                  <a:srgbClr val="333399"/>
                </a:solidFill>
                <a:latin typeface="Arial" pitchFamily="34" charset="0"/>
                <a:ea typeface="楷体_GB2312" pitchFamily="49" charset="-122"/>
                <a:sym typeface="Symbol" pitchFamily="18" charset="2"/>
              </a:rPr>
              <a:t>是 </a:t>
            </a:r>
            <a:r>
              <a:rPr lang="en-US" altLang="zh-CN" sz="2400" dirty="0">
                <a:solidFill>
                  <a:srgbClr val="333399"/>
                </a:solidFill>
                <a:latin typeface="Arial" pitchFamily="34" charset="0"/>
                <a:ea typeface="楷体_GB2312" pitchFamily="49" charset="-122"/>
                <a:sym typeface="Symbol" pitchFamily="18" charset="2"/>
              </a:rPr>
              <a:t>Q </a:t>
            </a:r>
            <a:r>
              <a:rPr lang="zh-CN" altLang="en-US" sz="2400" i="0" dirty="0">
                <a:solidFill>
                  <a:srgbClr val="333399"/>
                </a:solidFill>
                <a:latin typeface="Arial" pitchFamily="34" charset="0"/>
                <a:ea typeface="楷体_GB2312" pitchFamily="49" charset="-122"/>
                <a:sym typeface="Symbol" pitchFamily="18" charset="2"/>
              </a:rPr>
              <a:t>上的一个等价关系</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由 </a:t>
            </a:r>
            <a:r>
              <a:rPr lang="en-US" altLang="zh-CN" sz="2400" dirty="0">
                <a:solidFill>
                  <a:srgbClr val="333399"/>
                </a:solidFill>
                <a:latin typeface="Arial" pitchFamily="34" charset="0"/>
                <a:ea typeface="楷体_GB2312" pitchFamily="49" charset="-122"/>
                <a:sym typeface="Symbol" pitchFamily="18" charset="2"/>
              </a:rPr>
              <a:t>R </a:t>
            </a:r>
            <a:r>
              <a:rPr lang="zh-CN" altLang="en-US" sz="2400" i="0" dirty="0">
                <a:solidFill>
                  <a:srgbClr val="333399"/>
                </a:solidFill>
                <a:latin typeface="Arial" pitchFamily="34" charset="0"/>
                <a:ea typeface="楷体_GB2312" pitchFamily="49" charset="-122"/>
                <a:sym typeface="Symbol" pitchFamily="18" charset="2"/>
              </a:rPr>
              <a:t>产</a:t>
            </a:r>
          </a:p>
          <a:p>
            <a:pPr algn="l">
              <a:buFont typeface="Wingdings" pitchFamily="2" charset="2"/>
              <a:buNone/>
            </a:pPr>
            <a:r>
              <a:rPr lang="zh-CN" altLang="en-US" sz="2400" i="0" dirty="0">
                <a:solidFill>
                  <a:srgbClr val="333399"/>
                </a:solidFill>
                <a:latin typeface="Arial" pitchFamily="34" charset="0"/>
                <a:ea typeface="楷体_GB2312" pitchFamily="49" charset="-122"/>
                <a:sym typeface="Symbol" pitchFamily="18" charset="2"/>
              </a:rPr>
              <a:t>    生的所有等价类（或块）的集合构成 </a:t>
            </a:r>
            <a:r>
              <a:rPr lang="en-US" altLang="zh-CN" sz="2400" dirty="0">
                <a:solidFill>
                  <a:srgbClr val="333399"/>
                </a:solidFill>
                <a:latin typeface="Arial" pitchFamily="34" charset="0"/>
                <a:ea typeface="楷体_GB2312" pitchFamily="49" charset="-122"/>
                <a:sym typeface="Symbol" pitchFamily="18" charset="2"/>
              </a:rPr>
              <a:t>Q </a:t>
            </a:r>
            <a:r>
              <a:rPr lang="zh-CN" altLang="en-US" sz="2400" i="0" dirty="0">
                <a:solidFill>
                  <a:srgbClr val="333399"/>
                </a:solidFill>
                <a:latin typeface="Arial" pitchFamily="34" charset="0"/>
                <a:ea typeface="楷体_GB2312" pitchFamily="49" charset="-122"/>
                <a:sym typeface="Symbol" pitchFamily="18" charset="2"/>
              </a:rPr>
              <a:t>的一个划分</a:t>
            </a:r>
            <a:r>
              <a:rPr lang="en-US" altLang="zh-CN" sz="2400" i="0" dirty="0">
                <a:solidFill>
                  <a:srgbClr val="333399"/>
                </a:solidFill>
                <a:latin typeface="Arial" pitchFamily="34" charset="0"/>
                <a:ea typeface="楷体_GB2312" pitchFamily="49" charset="-122"/>
                <a:sym typeface="Symbol" pitchFamily="18" charset="2"/>
              </a:rPr>
              <a:t>.</a:t>
            </a:r>
            <a:endParaRPr lang="en-US" altLang="zh-CN" sz="2400" dirty="0">
              <a:solidFill>
                <a:srgbClr val="333399"/>
              </a:solidFill>
              <a:latin typeface="Arial" pitchFamily="34" charset="0"/>
              <a:ea typeface="楷体_GB2312" pitchFamily="49" charset="-122"/>
              <a:sym typeface="Symbol" pitchFamily="18" charset="2"/>
            </a:endParaRPr>
          </a:p>
        </p:txBody>
      </p:sp>
      <p:sp>
        <p:nvSpPr>
          <p:cNvPr id="134151" name="Rectangle 7"/>
          <p:cNvSpPr>
            <a:spLocks noChangeArrowheads="1"/>
          </p:cNvSpPr>
          <p:nvPr/>
        </p:nvSpPr>
        <p:spPr bwMode="auto">
          <a:xfrm>
            <a:off x="762000" y="3644900"/>
            <a:ext cx="8077200" cy="2773363"/>
          </a:xfrm>
          <a:prstGeom prst="rect">
            <a:avLst/>
          </a:prstGeom>
          <a:noFill/>
          <a:ln w="9525">
            <a:noFill/>
            <a:miter lim="800000"/>
            <a:headEnd/>
            <a:tailEnd/>
          </a:ln>
          <a:effectLst/>
        </p:spPr>
        <p:txBody>
          <a:bodyPr>
            <a:spAutoFit/>
          </a:bodyPr>
          <a:lstStyle/>
          <a:p>
            <a:pPr algn="l">
              <a:buFont typeface="Symbol" pitchFamily="18" charset="2"/>
              <a:buChar char="-"/>
            </a:pPr>
            <a:r>
              <a:rPr lang="en-US" altLang="zh-CN" sz="2800" i="0" dirty="0">
                <a:latin typeface="Arial" pitchFamily="34" charset="0"/>
                <a:ea typeface="楷体_GB2312" pitchFamily="49" charset="-122"/>
                <a:sym typeface="Symbol" pitchFamily="18" charset="2"/>
              </a:rPr>
              <a:t> </a:t>
            </a:r>
            <a:r>
              <a:rPr lang="zh-CN" altLang="en-US" sz="2800" i="0" dirty="0">
                <a:latin typeface="Arial" pitchFamily="34" charset="0"/>
                <a:ea typeface="楷体_GB2312" pitchFamily="49" charset="-122"/>
                <a:sym typeface="Symbol" pitchFamily="18" charset="2"/>
              </a:rPr>
              <a:t>解释 </a:t>
            </a:r>
          </a:p>
          <a:p>
            <a:pPr algn="l">
              <a:buFont typeface="Wingdings" pitchFamily="2" charset="2"/>
              <a:buNone/>
            </a:pPr>
            <a:endParaRPr lang="zh-CN" altLang="en-US" sz="1000" i="0" dirty="0">
              <a:solidFill>
                <a:srgbClr val="333399"/>
              </a:solidFill>
              <a:latin typeface="Arial" pitchFamily="34" charset="0"/>
              <a:ea typeface="楷体_GB2312" pitchFamily="49" charset="-122"/>
            </a:endParaRPr>
          </a:p>
          <a:p>
            <a:pPr algn="l">
              <a:buFont typeface="Wingdings" pitchFamily="2" charset="2"/>
              <a:buNone/>
            </a:pPr>
            <a:r>
              <a:rPr lang="zh-CN" altLang="en-US" sz="2400" i="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1. </a:t>
            </a:r>
            <a:r>
              <a:rPr lang="zh-CN" altLang="en-US" sz="2800" i="0" dirty="0">
                <a:latin typeface="Arial" pitchFamily="34" charset="0"/>
                <a:ea typeface="楷体_GB2312" pitchFamily="49" charset="-122"/>
              </a:rPr>
              <a:t>等价类</a:t>
            </a:r>
            <a:r>
              <a:rPr lang="zh-CN" altLang="en-US" sz="2400" i="0" dirty="0">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sym typeface="Symbol" pitchFamily="18" charset="2"/>
              </a:rPr>
              <a:t>对任何</a:t>
            </a:r>
            <a:r>
              <a:rPr lang="en-US" altLang="zh-CN" sz="2400" dirty="0">
                <a:solidFill>
                  <a:srgbClr val="333399"/>
                </a:solidFill>
                <a:latin typeface="Arial" pitchFamily="34" charset="0"/>
                <a:ea typeface="楷体_GB2312" pitchFamily="49" charset="-122"/>
                <a:sym typeface="Symbol" pitchFamily="18" charset="2"/>
              </a:rPr>
              <a:t>a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Q , a </a:t>
            </a:r>
            <a:r>
              <a:rPr lang="zh-CN" altLang="en-US" sz="2400" i="0" dirty="0">
                <a:solidFill>
                  <a:srgbClr val="333399"/>
                </a:solidFill>
                <a:latin typeface="Arial" pitchFamily="34" charset="0"/>
                <a:ea typeface="楷体_GB2312" pitchFamily="49" charset="-122"/>
                <a:sym typeface="Symbol" pitchFamily="18" charset="2"/>
              </a:rPr>
              <a:t>所在的块用</a:t>
            </a:r>
            <a:r>
              <a:rPr lang="en-US" altLang="zh-CN" sz="2400" dirty="0">
                <a:solidFill>
                  <a:srgbClr val="333399"/>
                </a:solidFill>
                <a:latin typeface="Arial" pitchFamily="34" charset="0"/>
                <a:ea typeface="楷体_GB2312" pitchFamily="49" charset="-122"/>
                <a:sym typeface="Symbol" pitchFamily="18" charset="2"/>
              </a:rPr>
              <a:t>[a]</a:t>
            </a:r>
            <a:r>
              <a:rPr lang="zh-CN" altLang="en-US" sz="2400" i="0" dirty="0">
                <a:solidFill>
                  <a:srgbClr val="333399"/>
                </a:solidFill>
                <a:latin typeface="Arial" pitchFamily="34" charset="0"/>
                <a:ea typeface="楷体_GB2312" pitchFamily="49" charset="-122"/>
                <a:sym typeface="Symbol" pitchFamily="18" charset="2"/>
              </a:rPr>
              <a:t>表示</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定义为</a:t>
            </a:r>
          </a:p>
          <a:p>
            <a:pPr algn="l" eaLnBrk="0" hangingPunct="0"/>
            <a:r>
              <a:rPr lang="zh-CN" altLang="en-US"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[a]</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{x | </a:t>
            </a:r>
            <a:r>
              <a:rPr lang="en-US" altLang="zh-CN" sz="2400" dirty="0" err="1">
                <a:solidFill>
                  <a:srgbClr val="333399"/>
                </a:solidFill>
                <a:latin typeface="Arial" pitchFamily="34" charset="0"/>
                <a:ea typeface="楷体_GB2312" pitchFamily="49" charset="-122"/>
                <a:sym typeface="Symbol" pitchFamily="18" charset="2"/>
              </a:rPr>
              <a:t>xRa</a:t>
            </a:r>
            <a:r>
              <a:rPr lang="en-US" altLang="zh-CN" sz="2400" dirty="0">
                <a:solidFill>
                  <a:srgbClr val="333399"/>
                </a:solidFill>
                <a:latin typeface="Arial" pitchFamily="34" charset="0"/>
                <a:ea typeface="楷体_GB2312" pitchFamily="49" charset="-122"/>
                <a:sym typeface="Symbol" pitchFamily="18" charset="2"/>
              </a:rPr>
              <a:t>}</a:t>
            </a:r>
            <a:r>
              <a:rPr lang="en-US" altLang="zh-CN"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a:t>
            </a:r>
            <a:endParaRPr lang="zh-CN" altLang="en-US" sz="2400" dirty="0">
              <a:solidFill>
                <a:srgbClr val="333399"/>
              </a:solidFill>
              <a:latin typeface="Arial" pitchFamily="34" charset="0"/>
              <a:ea typeface="楷体_GB2312" pitchFamily="49" charset="-122"/>
            </a:endParaRPr>
          </a:p>
          <a:p>
            <a:pPr algn="l">
              <a:buFont typeface="Wingdings" pitchFamily="2" charset="2"/>
              <a:buNone/>
            </a:pPr>
            <a:endParaRPr lang="zh-CN" altLang="en-US" sz="1000" i="0" dirty="0">
              <a:solidFill>
                <a:srgbClr val="333399"/>
              </a:solidFill>
              <a:latin typeface="Arial" pitchFamily="34" charset="0"/>
              <a:ea typeface="楷体_GB2312" pitchFamily="49" charset="-122"/>
            </a:endParaRPr>
          </a:p>
          <a:p>
            <a:pPr algn="l">
              <a:buFont typeface="Wingdings" pitchFamily="2" charset="2"/>
              <a:buNone/>
            </a:pPr>
            <a:r>
              <a:rPr lang="zh-CN" altLang="en-US" sz="2400" dirty="0">
                <a:solidFill>
                  <a:srgbClr val="333399"/>
                </a:solidFill>
                <a:latin typeface="Arial" pitchFamily="34" charset="0"/>
                <a:ea typeface="楷体_GB2312" pitchFamily="49" charset="-122"/>
              </a:rPr>
              <a:t>    </a:t>
            </a:r>
            <a:r>
              <a:rPr lang="en-US" altLang="zh-CN" sz="2800" dirty="0">
                <a:solidFill>
                  <a:srgbClr val="333399"/>
                </a:solidFill>
                <a:latin typeface="Arial" pitchFamily="34" charset="0"/>
                <a:ea typeface="楷体_GB2312" pitchFamily="49" charset="-122"/>
              </a:rPr>
              <a:t>2. </a:t>
            </a:r>
            <a:r>
              <a:rPr lang="zh-CN" altLang="en-US" sz="2800" i="0" dirty="0">
                <a:latin typeface="Arial" pitchFamily="34" charset="0"/>
                <a:ea typeface="楷体_GB2312" pitchFamily="49" charset="-122"/>
              </a:rPr>
              <a:t>每一元素都属于唯一的块 </a:t>
            </a:r>
            <a:r>
              <a:rPr lang="zh-CN" altLang="en-US" sz="2400" i="0" dirty="0">
                <a:latin typeface="Arial" pitchFamily="34" charset="0"/>
                <a:ea typeface="楷体_GB2312" pitchFamily="49" charset="-122"/>
              </a:rPr>
              <a:t>  </a:t>
            </a:r>
            <a:r>
              <a:rPr lang="zh-CN" altLang="en-US" sz="2400" i="0" dirty="0">
                <a:solidFill>
                  <a:srgbClr val="333399"/>
                </a:solidFill>
                <a:latin typeface="Arial" pitchFamily="34" charset="0"/>
                <a:ea typeface="楷体_GB2312" pitchFamily="49" charset="-122"/>
              </a:rPr>
              <a:t>即满足</a:t>
            </a:r>
          </a:p>
          <a:p>
            <a:pPr algn="l">
              <a:buFont typeface="Wingdings" pitchFamily="2" charset="2"/>
              <a:buNone/>
            </a:pPr>
            <a:r>
              <a:rPr lang="zh-CN" altLang="en-US" sz="2400" i="0" dirty="0">
                <a:solidFill>
                  <a:srgbClr val="333399"/>
                </a:solidFill>
                <a:latin typeface="Arial" pitchFamily="34" charset="0"/>
                <a:ea typeface="楷体_GB2312" pitchFamily="49" charset="-122"/>
              </a:rPr>
              <a:t>        （</a:t>
            </a:r>
            <a:r>
              <a:rPr lang="en-US" altLang="zh-CN" sz="2400" dirty="0">
                <a:solidFill>
                  <a:srgbClr val="333399"/>
                </a:solidFill>
                <a:latin typeface="Arial" pitchFamily="34" charset="0"/>
                <a:ea typeface="楷体_GB2312" pitchFamily="49" charset="-122"/>
              </a:rPr>
              <a:t>1</a:t>
            </a:r>
            <a:r>
              <a:rPr lang="zh-CN" altLang="en-US" sz="2400" i="0" dirty="0">
                <a:solidFill>
                  <a:srgbClr val="333399"/>
                </a:solidFill>
                <a:latin typeface="Arial" pitchFamily="34" charset="0"/>
                <a:ea typeface="楷体_GB2312" pitchFamily="49" charset="-122"/>
              </a:rPr>
              <a:t>）</a:t>
            </a:r>
            <a:r>
              <a:rPr lang="zh-CN" altLang="en-US" sz="2400" i="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a </a:t>
            </a:r>
            <a:r>
              <a:rPr lang="en-US" altLang="zh-CN" sz="2400" i="0" baseline="-25000" dirty="0">
                <a:solidFill>
                  <a:srgbClr val="333399"/>
                </a:solidFill>
                <a:latin typeface="Arial" pitchFamily="34" charset="0"/>
                <a:ea typeface="楷体_GB2312" pitchFamily="49" charset="-122"/>
                <a:sym typeface="Symbol" pitchFamily="18" charset="2"/>
              </a:rPr>
              <a:t></a:t>
            </a:r>
            <a:r>
              <a:rPr lang="en-US" altLang="zh-CN" sz="2400" baseline="-25000" dirty="0">
                <a:solidFill>
                  <a:srgbClr val="333399"/>
                </a:solidFill>
                <a:latin typeface="Arial" pitchFamily="34" charset="0"/>
                <a:ea typeface="楷体_GB2312" pitchFamily="49" charset="-122"/>
                <a:sym typeface="Symbol" pitchFamily="18" charset="2"/>
              </a:rPr>
              <a:t>Q</a:t>
            </a:r>
            <a:r>
              <a:rPr lang="en-US" altLang="zh-CN" sz="2400" dirty="0">
                <a:solidFill>
                  <a:srgbClr val="333399"/>
                </a:solidFill>
                <a:latin typeface="Arial" pitchFamily="34" charset="0"/>
                <a:ea typeface="楷体_GB2312" pitchFamily="49" charset="-122"/>
                <a:sym typeface="Symbol" pitchFamily="18" charset="2"/>
              </a:rPr>
              <a:t> [a] = Q ;   </a:t>
            </a:r>
            <a:r>
              <a:rPr lang="zh-CN" altLang="en-US" sz="2400" i="0" dirty="0">
                <a:solidFill>
                  <a:srgbClr val="333399"/>
                </a:solidFill>
                <a:latin typeface="Arial" pitchFamily="34" charset="0"/>
                <a:ea typeface="楷体_GB2312" pitchFamily="49" charset="-122"/>
                <a:sym typeface="Symbol" pitchFamily="18" charset="2"/>
              </a:rPr>
              <a:t>和</a:t>
            </a:r>
          </a:p>
          <a:p>
            <a:pPr algn="l">
              <a:buFont typeface="Wingdings" pitchFamily="2" charset="2"/>
              <a:buNone/>
            </a:pPr>
            <a:r>
              <a:rPr lang="zh-CN" altLang="en-US" sz="2400" i="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rPr>
              <a:t>（</a:t>
            </a:r>
            <a:r>
              <a:rPr lang="en-US" altLang="zh-CN" sz="2400" dirty="0">
                <a:solidFill>
                  <a:srgbClr val="333399"/>
                </a:solidFill>
                <a:latin typeface="Arial" pitchFamily="34" charset="0"/>
                <a:ea typeface="楷体_GB2312" pitchFamily="49" charset="-122"/>
              </a:rPr>
              <a:t>2</a:t>
            </a:r>
            <a:r>
              <a:rPr lang="zh-CN" altLang="en-US" sz="2400" i="0" dirty="0">
                <a:solidFill>
                  <a:srgbClr val="333399"/>
                </a:solidFill>
                <a:latin typeface="Arial" pitchFamily="34" charset="0"/>
                <a:ea typeface="楷体_GB2312" pitchFamily="49" charset="-122"/>
              </a:rPr>
              <a:t>）对任何</a:t>
            </a:r>
            <a:r>
              <a:rPr lang="en-US" altLang="zh-CN" sz="2400" dirty="0" err="1">
                <a:solidFill>
                  <a:srgbClr val="333399"/>
                </a:solidFill>
                <a:latin typeface="Arial" pitchFamily="34" charset="0"/>
                <a:ea typeface="楷体_GB2312" pitchFamily="49" charset="-122"/>
                <a:sym typeface="Symbol" pitchFamily="18" charset="2"/>
              </a:rPr>
              <a:t>a,b</a:t>
            </a:r>
            <a:r>
              <a:rPr lang="en-US" altLang="zh-CN" sz="2400" dirty="0">
                <a:solidFill>
                  <a:srgbClr val="333399"/>
                </a:solidFill>
                <a:latin typeface="Arial" pitchFamily="34" charset="0"/>
                <a:ea typeface="楷体_GB2312" pitchFamily="49" charset="-122"/>
                <a:sym typeface="Symbol" pitchFamily="18" charset="2"/>
              </a:rPr>
              <a:t> </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Q , </a:t>
            </a:r>
            <a:r>
              <a:rPr lang="zh-CN" altLang="en-US" sz="2400" i="0" dirty="0">
                <a:solidFill>
                  <a:srgbClr val="333399"/>
                </a:solidFill>
                <a:latin typeface="Arial" pitchFamily="34" charset="0"/>
                <a:ea typeface="楷体_GB2312" pitchFamily="49" charset="-122"/>
                <a:sym typeface="Symbol" pitchFamily="18" charset="2"/>
              </a:rPr>
              <a:t>或者 </a:t>
            </a:r>
            <a:r>
              <a:rPr lang="en-US" altLang="zh-CN" sz="2400" dirty="0">
                <a:solidFill>
                  <a:srgbClr val="333399"/>
                </a:solidFill>
                <a:latin typeface="Arial" pitchFamily="34" charset="0"/>
                <a:ea typeface="楷体_GB2312" pitchFamily="49" charset="-122"/>
                <a:sym typeface="Symbol" pitchFamily="18" charset="2"/>
              </a:rPr>
              <a:t>[a]=[b]</a:t>
            </a:r>
            <a:r>
              <a:rPr lang="en-US" altLang="zh-CN" sz="2400" i="0" dirty="0">
                <a:solidFill>
                  <a:srgbClr val="333399"/>
                </a:solidFill>
                <a:latin typeface="Arial" pitchFamily="34" charset="0"/>
                <a:ea typeface="楷体_GB2312" pitchFamily="49" charset="-122"/>
                <a:sym typeface="Symbol" pitchFamily="18" charset="2"/>
              </a:rPr>
              <a:t> </a:t>
            </a:r>
            <a:r>
              <a:rPr lang="en-US" altLang="zh-CN" sz="2400" dirty="0">
                <a:solidFill>
                  <a:srgbClr val="333399"/>
                </a:solidFill>
                <a:latin typeface="Arial" pitchFamily="34" charset="0"/>
                <a:ea typeface="楷体_GB2312" pitchFamily="49" charset="-122"/>
                <a:sym typeface="Symbol" pitchFamily="18" charset="2"/>
              </a:rPr>
              <a:t>, </a:t>
            </a:r>
            <a:r>
              <a:rPr lang="zh-CN" altLang="en-US" sz="2400" i="0" dirty="0">
                <a:solidFill>
                  <a:srgbClr val="333399"/>
                </a:solidFill>
                <a:latin typeface="Arial" pitchFamily="34" charset="0"/>
                <a:ea typeface="楷体_GB2312" pitchFamily="49" charset="-122"/>
                <a:sym typeface="Symbol" pitchFamily="18" charset="2"/>
              </a:rPr>
              <a:t>或者 </a:t>
            </a:r>
            <a:r>
              <a:rPr lang="en-US" altLang="zh-CN" sz="2400" dirty="0">
                <a:solidFill>
                  <a:srgbClr val="333399"/>
                </a:solidFill>
                <a:latin typeface="Arial" pitchFamily="34" charset="0"/>
                <a:ea typeface="楷体_GB2312" pitchFamily="49" charset="-122"/>
                <a:sym typeface="Symbol" pitchFamily="18" charset="2"/>
              </a:rPr>
              <a:t>[a]</a:t>
            </a:r>
            <a:r>
              <a:rPr lang="en-US" altLang="zh-CN" sz="2400" i="0" dirty="0">
                <a:solidFill>
                  <a:srgbClr val="333399"/>
                </a:solidFill>
                <a:latin typeface="Arial" pitchFamily="34" charset="0"/>
                <a:ea typeface="楷体_GB2312" pitchFamily="49" charset="-122"/>
                <a:sym typeface="Symbol" pitchFamily="18" charset="2"/>
              </a:rPr>
              <a:t></a:t>
            </a:r>
            <a:r>
              <a:rPr lang="en-US" altLang="zh-CN" sz="2400" dirty="0">
                <a:solidFill>
                  <a:srgbClr val="333399"/>
                </a:solidFill>
                <a:latin typeface="Arial" pitchFamily="34" charset="0"/>
                <a:ea typeface="楷体_GB2312" pitchFamily="49" charset="-122"/>
                <a:sym typeface="Symbol" pitchFamily="18" charset="2"/>
              </a:rPr>
              <a:t>[b]=</a:t>
            </a:r>
          </a:p>
        </p:txBody>
      </p:sp>
      <p:sp>
        <p:nvSpPr>
          <p:cNvPr id="134152" name="Rectangle 8"/>
          <p:cNvSpPr>
            <a:spLocks noChangeArrowheads="1"/>
          </p:cNvSpPr>
          <p:nvPr/>
        </p:nvSpPr>
        <p:spPr bwMode="auto">
          <a:xfrm>
            <a:off x="900113" y="195263"/>
            <a:ext cx="6788150" cy="641350"/>
          </a:xfrm>
          <a:prstGeom prst="rect">
            <a:avLst/>
          </a:prstGeom>
          <a:noFill/>
          <a:ln w="9525" algn="ctr">
            <a:noFill/>
            <a:miter lim="800000"/>
            <a:headEnd/>
            <a:tailEnd/>
          </a:ln>
          <a:effectLst/>
        </p:spPr>
        <p:txBody>
          <a:bodyPr wrap="none">
            <a:spAutoFit/>
          </a:bodyPr>
          <a:lstStyle/>
          <a:p>
            <a:pPr>
              <a:lnSpc>
                <a:spcPct val="90000"/>
              </a:lnSpc>
            </a:pPr>
            <a:r>
              <a:rPr lang="zh-CN" altLang="en-US" sz="4000" i="0">
                <a:ea typeface="华文行楷" pitchFamily="2" charset="-122"/>
              </a:rPr>
              <a:t>（确定）有限自动机的最小化</a:t>
            </a:r>
          </a:p>
        </p:txBody>
      </p:sp>
      <p:sp>
        <p:nvSpPr>
          <p:cNvPr id="134153" name="Rectangle 9"/>
          <p:cNvSpPr>
            <a:spLocks noChangeArrowheads="1"/>
          </p:cNvSpPr>
          <p:nvPr/>
        </p:nvSpPr>
        <p:spPr bwMode="auto">
          <a:xfrm>
            <a:off x="468313" y="1341438"/>
            <a:ext cx="8496300" cy="533400"/>
          </a:xfrm>
          <a:prstGeom prst="rect">
            <a:avLst/>
          </a:prstGeom>
          <a:noFill/>
          <a:ln w="9525">
            <a:noFill/>
            <a:miter lim="800000"/>
            <a:headEnd/>
            <a:tailEnd/>
          </a:ln>
          <a:effectLst/>
        </p:spPr>
        <p:txBody>
          <a:bodyPr anchor="b"/>
          <a:lstStyle/>
          <a:p>
            <a:pPr algn="l">
              <a:lnSpc>
                <a:spcPct val="90000"/>
              </a:lnSpc>
              <a:buFont typeface="Wingdings" pitchFamily="2" charset="2"/>
              <a:buChar char="²"/>
            </a:pPr>
            <a:r>
              <a:rPr lang="en-US" altLang="zh-CN" sz="3200" i="0" dirty="0">
                <a:latin typeface="Arial" pitchFamily="34" charset="0"/>
                <a:ea typeface="楷体_GB2312" pitchFamily="49" charset="-122"/>
                <a:sym typeface="Symbol" pitchFamily="18" charset="2"/>
              </a:rPr>
              <a:t> </a:t>
            </a:r>
            <a:r>
              <a:rPr lang="zh-CN" altLang="en-US" sz="3200" i="0" dirty="0">
                <a:latin typeface="Arial" pitchFamily="34" charset="0"/>
                <a:ea typeface="楷体_GB2312" pitchFamily="49" charset="-122"/>
                <a:sym typeface="Symbol" pitchFamily="18" charset="2"/>
              </a:rPr>
              <a:t>知识回顾：集合上的等价关系与集合的划分</a:t>
            </a:r>
          </a:p>
        </p:txBody>
      </p:sp>
      <p:sp>
        <p:nvSpPr>
          <p:cNvPr id="6" name="文本框 5">
            <a:extLst>
              <a:ext uri="{FF2B5EF4-FFF2-40B4-BE49-F238E27FC236}">
                <a16:creationId xmlns:a16="http://schemas.microsoft.com/office/drawing/2014/main" id="{D65C250C-B1FD-3648-BEA8-45403A58B029}"/>
              </a:ext>
            </a:extLst>
          </p:cNvPr>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99</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4151"/>
                                        </p:tgtEl>
                                        <p:attrNameLst>
                                          <p:attrName>style.visibility</p:attrName>
                                        </p:attrNameLst>
                                      </p:cBhvr>
                                      <p:to>
                                        <p:strVal val="visible"/>
                                      </p:to>
                                    </p:set>
                                    <p:animEffect transition="in" filter="slide(fromBottom)">
                                      <p:cBhvr>
                                        <p:cTn id="7" dur="500"/>
                                        <p:tgtEl>
                                          <p:spTgt spid="134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1" grpId="0" autoUpdateAnimBg="0"/>
    </p:bldLst>
  </p:timing>
</p:sld>
</file>

<file path=ppt/theme/theme1.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000" b="1" i="1" u="none" strike="noStrike" cap="none" normalizeH="0" baseline="0" smtClean="0">
            <a:ln>
              <a:noFill/>
            </a:ln>
            <a:solidFill>
              <a:srgbClr val="800080"/>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000" b="1" i="1" u="none" strike="noStrike" cap="none" normalizeH="0" baseline="0" smtClean="0">
            <a:ln>
              <a:noFill/>
            </a:ln>
            <a:solidFill>
              <a:srgbClr val="800080"/>
            </a:solidFill>
            <a:effectLst/>
            <a:latin typeface="Times New Roman" pitchFamily="18" charset="0"/>
            <a:ea typeface="宋体" pitchFamily="2" charset="-122"/>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Designs\Capsules.pot</Template>
  <TotalTime>16393</TotalTime>
  <Words>11587</Words>
  <Application>Microsoft Macintosh PowerPoint</Application>
  <PresentationFormat>全屏显示(4:3)</PresentationFormat>
  <Paragraphs>2115</Paragraphs>
  <Slides>147</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147</vt:i4>
      </vt:variant>
    </vt:vector>
  </HeadingPairs>
  <TitlesOfParts>
    <vt:vector size="159" baseType="lpstr">
      <vt:lpstr>华文行楷</vt:lpstr>
      <vt:lpstr>楷体_GB2312</vt:lpstr>
      <vt:lpstr>SimSun</vt:lpstr>
      <vt:lpstr>CMR10</vt:lpstr>
      <vt:lpstr>Arial</vt:lpstr>
      <vt:lpstr>Comic Sans MS</vt:lpstr>
      <vt:lpstr>Symbol</vt:lpstr>
      <vt:lpstr>Times New Roman</vt:lpstr>
      <vt:lpstr>Wingdings</vt:lpstr>
      <vt:lpstr>Capsules</vt:lpstr>
      <vt:lpstr>VISIO</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wyy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dc:creator>
  <cp:lastModifiedBy>Yang Liu</cp:lastModifiedBy>
  <cp:revision>400</cp:revision>
  <dcterms:created xsi:type="dcterms:W3CDTF">2002-02-03T03:17:28Z</dcterms:created>
  <dcterms:modified xsi:type="dcterms:W3CDTF">2021-03-28T23:37:09Z</dcterms:modified>
</cp:coreProperties>
</file>